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7" r:id="rId4"/>
    <p:sldId id="258" r:id="rId5"/>
    <p:sldId id="259" r:id="rId6"/>
    <p:sldId id="260" r:id="rId7"/>
    <p:sldId id="261" r:id="rId8"/>
    <p:sldId id="262" r:id="rId9"/>
    <p:sldId id="263"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72" autoAdjust="0"/>
    <p:restoredTop sz="94660"/>
  </p:normalViewPr>
  <p:slideViewPr>
    <p:cSldViewPr snapToGrid="0">
      <p:cViewPr varScale="1">
        <p:scale>
          <a:sx n="84" d="100"/>
          <a:sy n="84" d="100"/>
        </p:scale>
        <p:origin x="605"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A38BD37-404E-40CE-80DC-7A95E56CF4C5}"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B17E48-B4AD-4690-B72B-2434B8C94E88}" type="slidenum">
              <a:rPr lang="en-GB" smtClean="0"/>
              <a:t>‹#›</a:t>
            </a:fld>
            <a:endParaRPr lang="en-GB"/>
          </a:p>
        </p:txBody>
      </p:sp>
    </p:spTree>
    <p:extLst>
      <p:ext uri="{BB962C8B-B14F-4D97-AF65-F5344CB8AC3E}">
        <p14:creationId xmlns:p14="http://schemas.microsoft.com/office/powerpoint/2010/main" val="3488857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A38BD37-404E-40CE-80DC-7A95E56CF4C5}"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B17E48-B4AD-4690-B72B-2434B8C94E88}" type="slidenum">
              <a:rPr lang="en-GB" smtClean="0"/>
              <a:t>‹#›</a:t>
            </a:fld>
            <a:endParaRPr lang="en-GB"/>
          </a:p>
        </p:txBody>
      </p:sp>
    </p:spTree>
    <p:extLst>
      <p:ext uri="{BB962C8B-B14F-4D97-AF65-F5344CB8AC3E}">
        <p14:creationId xmlns:p14="http://schemas.microsoft.com/office/powerpoint/2010/main" val="3554045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A38BD37-404E-40CE-80DC-7A95E56CF4C5}"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B17E48-B4AD-4690-B72B-2434B8C94E88}" type="slidenum">
              <a:rPr lang="en-GB" smtClean="0"/>
              <a:t>‹#›</a:t>
            </a:fld>
            <a:endParaRPr lang="en-GB"/>
          </a:p>
        </p:txBody>
      </p:sp>
    </p:spTree>
    <p:extLst>
      <p:ext uri="{BB962C8B-B14F-4D97-AF65-F5344CB8AC3E}">
        <p14:creationId xmlns:p14="http://schemas.microsoft.com/office/powerpoint/2010/main" val="3670711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A38BD37-404E-40CE-80DC-7A95E56CF4C5}"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B17E48-B4AD-4690-B72B-2434B8C94E88}" type="slidenum">
              <a:rPr lang="en-GB" smtClean="0"/>
              <a:t>‹#›</a:t>
            </a:fld>
            <a:endParaRPr lang="en-GB"/>
          </a:p>
        </p:txBody>
      </p:sp>
    </p:spTree>
    <p:extLst>
      <p:ext uri="{BB962C8B-B14F-4D97-AF65-F5344CB8AC3E}">
        <p14:creationId xmlns:p14="http://schemas.microsoft.com/office/powerpoint/2010/main" val="4051497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A38BD37-404E-40CE-80DC-7A95E56CF4C5}" type="datetimeFigureOut">
              <a:rPr lang="en-GB" smtClean="0"/>
              <a:t>03/09/2022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B17E48-B4AD-4690-B72B-2434B8C94E88}" type="slidenum">
              <a:rPr lang="en-GB" smtClean="0"/>
              <a:t>‹#›</a:t>
            </a:fld>
            <a:endParaRPr lang="en-GB"/>
          </a:p>
        </p:txBody>
      </p:sp>
    </p:spTree>
    <p:extLst>
      <p:ext uri="{BB962C8B-B14F-4D97-AF65-F5344CB8AC3E}">
        <p14:creationId xmlns:p14="http://schemas.microsoft.com/office/powerpoint/2010/main" val="2192589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A38BD37-404E-40CE-80DC-7A95E56CF4C5}" type="datetimeFigureOut">
              <a:rPr lang="en-GB" smtClean="0"/>
              <a:t>03/09/2022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B17E48-B4AD-4690-B72B-2434B8C94E88}" type="slidenum">
              <a:rPr lang="en-GB" smtClean="0"/>
              <a:t>‹#›</a:t>
            </a:fld>
            <a:endParaRPr lang="en-GB"/>
          </a:p>
        </p:txBody>
      </p:sp>
    </p:spTree>
    <p:extLst>
      <p:ext uri="{BB962C8B-B14F-4D97-AF65-F5344CB8AC3E}">
        <p14:creationId xmlns:p14="http://schemas.microsoft.com/office/powerpoint/2010/main" val="2376514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8BD37-404E-40CE-80DC-7A95E56CF4C5}" type="datetimeFigureOut">
              <a:rPr lang="en-GB" smtClean="0"/>
              <a:t>03/09/2022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B17E48-B4AD-4690-B72B-2434B8C94E88}" type="slidenum">
              <a:rPr lang="en-GB" smtClean="0"/>
              <a:t>‹#›</a:t>
            </a:fld>
            <a:endParaRPr lang="en-GB"/>
          </a:p>
        </p:txBody>
      </p:sp>
    </p:spTree>
    <p:extLst>
      <p:ext uri="{BB962C8B-B14F-4D97-AF65-F5344CB8AC3E}">
        <p14:creationId xmlns:p14="http://schemas.microsoft.com/office/powerpoint/2010/main" val="15223672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A38BD37-404E-40CE-80DC-7A95E56CF4C5}"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B17E48-B4AD-4690-B72B-2434B8C94E88}" type="slidenum">
              <a:rPr lang="en-GB" smtClean="0"/>
              <a:t>‹#›</a:t>
            </a:fld>
            <a:endParaRPr lang="en-GB"/>
          </a:p>
        </p:txBody>
      </p:sp>
    </p:spTree>
    <p:extLst>
      <p:ext uri="{BB962C8B-B14F-4D97-AF65-F5344CB8AC3E}">
        <p14:creationId xmlns:p14="http://schemas.microsoft.com/office/powerpoint/2010/main" val="1832043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A38BD37-404E-40CE-80DC-7A95E56CF4C5}"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B17E48-B4AD-4690-B72B-2434B8C94E88}" type="slidenum">
              <a:rPr lang="en-GB" smtClean="0"/>
              <a:t>‹#›</a:t>
            </a:fld>
            <a:endParaRPr lang="en-GB"/>
          </a:p>
        </p:txBody>
      </p:sp>
    </p:spTree>
    <p:extLst>
      <p:ext uri="{BB962C8B-B14F-4D97-AF65-F5344CB8AC3E}">
        <p14:creationId xmlns:p14="http://schemas.microsoft.com/office/powerpoint/2010/main" val="1221211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A38BD37-404E-40CE-80DC-7A95E56CF4C5}"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B17E48-B4AD-4690-B72B-2434B8C94E88}" type="slidenum">
              <a:rPr lang="en-GB" smtClean="0"/>
              <a:t>‹#›</a:t>
            </a:fld>
            <a:endParaRPr lang="en-GB"/>
          </a:p>
        </p:txBody>
      </p:sp>
    </p:spTree>
    <p:extLst>
      <p:ext uri="{BB962C8B-B14F-4D97-AF65-F5344CB8AC3E}">
        <p14:creationId xmlns:p14="http://schemas.microsoft.com/office/powerpoint/2010/main" val="179309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A38BD37-404E-40CE-80DC-7A95E56CF4C5}"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B17E48-B4AD-4690-B72B-2434B8C94E88}" type="slidenum">
              <a:rPr lang="en-GB" smtClean="0"/>
              <a:t>‹#›</a:t>
            </a:fld>
            <a:endParaRPr lang="en-GB"/>
          </a:p>
        </p:txBody>
      </p:sp>
    </p:spTree>
    <p:extLst>
      <p:ext uri="{BB962C8B-B14F-4D97-AF65-F5344CB8AC3E}">
        <p14:creationId xmlns:p14="http://schemas.microsoft.com/office/powerpoint/2010/main" val="3971937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8BD37-404E-40CE-80DC-7A95E56CF4C5}" type="datetimeFigureOut">
              <a:rPr lang="en-GB" smtClean="0"/>
              <a:t>03/09/2022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B17E48-B4AD-4690-B72B-2434B8C94E88}" type="slidenum">
              <a:rPr lang="en-GB" smtClean="0"/>
              <a:t>‹#›</a:t>
            </a:fld>
            <a:endParaRPr lang="en-GB"/>
          </a:p>
        </p:txBody>
      </p:sp>
    </p:spTree>
    <p:extLst>
      <p:ext uri="{BB962C8B-B14F-4D97-AF65-F5344CB8AC3E}">
        <p14:creationId xmlns:p14="http://schemas.microsoft.com/office/powerpoint/2010/main" val="36137592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hyperlink" Target="https://youtu.be/OaW_4MWSE6I"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256563"/>
          </a:xfrm>
        </p:spPr>
        <p:txBody>
          <a:bodyPr/>
          <a:lstStyle/>
          <a:p>
            <a:r>
              <a:rPr lang="en-GB" dirty="0" smtClean="0">
                <a:latin typeface="Ink Free" panose="03080402000500000000" pitchFamily="66" charset="0"/>
              </a:rPr>
              <a:t>No outsiders</a:t>
            </a:r>
            <a:endParaRPr lang="en-GB" dirty="0">
              <a:latin typeface="Ink Free" panose="03080402000500000000" pitchFamily="66" charset="0"/>
            </a:endParaRPr>
          </a:p>
        </p:txBody>
      </p:sp>
      <p:sp>
        <p:nvSpPr>
          <p:cNvPr id="3" name="Subtitle 2"/>
          <p:cNvSpPr>
            <a:spLocks noGrp="1"/>
          </p:cNvSpPr>
          <p:nvPr>
            <p:ph type="subTitle" idx="1"/>
          </p:nvPr>
        </p:nvSpPr>
        <p:spPr/>
        <p:txBody>
          <a:bodyPr/>
          <a:lstStyle/>
          <a:p>
            <a:r>
              <a:rPr lang="en-GB" dirty="0" smtClean="0">
                <a:latin typeface="Ink Free" panose="03080402000500000000" pitchFamily="66" charset="0"/>
              </a:rPr>
              <a:t>Week 5 </a:t>
            </a:r>
          </a:p>
          <a:p>
            <a:r>
              <a:rPr lang="en-GB" dirty="0" smtClean="0">
                <a:latin typeface="Ink Free" panose="03080402000500000000" pitchFamily="66" charset="0"/>
              </a:rPr>
              <a:t>Gender</a:t>
            </a:r>
            <a:endParaRPr lang="en-GB" dirty="0">
              <a:latin typeface="Ink Free" panose="03080402000500000000" pitchFamily="66" charset="0"/>
            </a:endParaRPr>
          </a:p>
        </p:txBody>
      </p:sp>
    </p:spTree>
    <p:extLst>
      <p:ext uri="{BB962C8B-B14F-4D97-AF65-F5344CB8AC3E}">
        <p14:creationId xmlns:p14="http://schemas.microsoft.com/office/powerpoint/2010/main" val="1365497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Ink Free" panose="03080402000500000000" pitchFamily="66" charset="0"/>
              </a:rPr>
              <a:t>Light your candle</a:t>
            </a:r>
            <a:endParaRPr lang="en-GB" dirty="0">
              <a:latin typeface="Ink Free" panose="03080402000500000000" pitchFamily="66" charset="0"/>
            </a:endParaRPr>
          </a:p>
        </p:txBody>
      </p:sp>
      <p:pic>
        <p:nvPicPr>
          <p:cNvPr id="4" name="Content Placeholder 3"/>
          <p:cNvPicPr>
            <a:picLocks noGrp="1" noChangeAspect="1"/>
          </p:cNvPicPr>
          <p:nvPr>
            <p:ph idx="1"/>
          </p:nvPr>
        </p:nvPicPr>
        <p:blipFill>
          <a:blip r:embed="rId2"/>
          <a:stretch>
            <a:fillRect/>
          </a:stretch>
        </p:blipFill>
        <p:spPr>
          <a:xfrm>
            <a:off x="1056030" y="1690688"/>
            <a:ext cx="3263503" cy="4351338"/>
          </a:xfrm>
          <a:prstGeom prst="rect">
            <a:avLst/>
          </a:prstGeom>
        </p:spPr>
      </p:pic>
      <p:sp>
        <p:nvSpPr>
          <p:cNvPr id="5" name="Rectangle 4"/>
          <p:cNvSpPr/>
          <p:nvPr/>
        </p:nvSpPr>
        <p:spPr>
          <a:xfrm>
            <a:off x="4403357" y="3244334"/>
            <a:ext cx="3385286" cy="369332"/>
          </a:xfrm>
          <a:prstGeom prst="rect">
            <a:avLst/>
          </a:prstGeom>
        </p:spPr>
        <p:txBody>
          <a:bodyPr wrap="none">
            <a:spAutoFit/>
          </a:bodyPr>
          <a:lstStyle/>
          <a:p>
            <a:r>
              <a:rPr lang="en-GB" dirty="0"/>
              <a:t>https://youtu.be/awNZXC7N9WM</a:t>
            </a:r>
          </a:p>
        </p:txBody>
      </p:sp>
      <p:sp>
        <p:nvSpPr>
          <p:cNvPr id="6" name="TextBox 5"/>
          <p:cNvSpPr txBox="1"/>
          <p:nvPr/>
        </p:nvSpPr>
        <p:spPr>
          <a:xfrm>
            <a:off x="4522124" y="1762298"/>
            <a:ext cx="6118167" cy="369332"/>
          </a:xfrm>
          <a:prstGeom prst="rect">
            <a:avLst/>
          </a:prstGeom>
          <a:noFill/>
        </p:spPr>
        <p:txBody>
          <a:bodyPr wrap="square" rtlCol="0">
            <a:spAutoFit/>
          </a:bodyPr>
          <a:lstStyle/>
          <a:p>
            <a:r>
              <a:rPr lang="en-GB" dirty="0" smtClean="0">
                <a:latin typeface="Ink Free" panose="03080402000500000000" pitchFamily="66" charset="0"/>
              </a:rPr>
              <a:t>May God’s blessing be upon you now.</a:t>
            </a:r>
            <a:endParaRPr lang="en-GB" dirty="0">
              <a:latin typeface="Ink Free" panose="03080402000500000000" pitchFamily="66" charset="0"/>
            </a:endParaRPr>
          </a:p>
        </p:txBody>
      </p:sp>
    </p:spTree>
    <p:extLst>
      <p:ext uri="{BB962C8B-B14F-4D97-AF65-F5344CB8AC3E}">
        <p14:creationId xmlns:p14="http://schemas.microsoft.com/office/powerpoint/2010/main" val="2677248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635726"/>
            <a:ext cx="9144000" cy="2647405"/>
          </a:xfrm>
        </p:spPr>
        <p:txBody>
          <a:bodyPr>
            <a:normAutofit fontScale="90000"/>
          </a:bodyPr>
          <a:lstStyle/>
          <a:p>
            <a:r>
              <a:rPr lang="en-GB" sz="2200" dirty="0">
                <a:latin typeface="Ink Free" panose="03080402000500000000" pitchFamily="66" charset="0"/>
              </a:rPr>
              <a:t>A 12 year old girl wrote a letter to the editor of her local newspaper about a remark make by an announcer at a scout parade. </a:t>
            </a:r>
            <a:br>
              <a:rPr lang="en-GB" sz="2200" dirty="0">
                <a:latin typeface="Ink Free" panose="03080402000500000000" pitchFamily="66" charset="0"/>
              </a:rPr>
            </a:br>
            <a:r>
              <a:rPr lang="en-GB" sz="2200" dirty="0">
                <a:latin typeface="Ink Free" panose="03080402000500000000" pitchFamily="66" charset="0"/>
              </a:rPr>
              <a:t> </a:t>
            </a:r>
            <a:br>
              <a:rPr lang="en-GB" sz="2200" dirty="0">
                <a:latin typeface="Ink Free" panose="03080402000500000000" pitchFamily="66" charset="0"/>
              </a:rPr>
            </a:br>
            <a:r>
              <a:rPr lang="en-GB" sz="2200" dirty="0">
                <a:latin typeface="Ink Free" panose="03080402000500000000" pitchFamily="66" charset="0"/>
              </a:rPr>
              <a:t>Julianne Speyer was marching with the Chesterland, Ohio Girl Scouts as part of a 4th July parade. Julianne's troop were marching behind the Chesterland Boy Scouts and as they passed the announcer, he remarked over the loud speakers that the boys were, "future leaders of America" while the girls were, "Just having fun."</a:t>
            </a:r>
            <a:r>
              <a:rPr lang="en-GB" dirty="0"/>
              <a:t/>
            </a:r>
            <a:br>
              <a:rPr lang="en-GB" dirty="0"/>
            </a:br>
            <a:endParaRPr lang="en-GB" sz="2000" dirty="0"/>
          </a:p>
        </p:txBody>
      </p:sp>
      <p:pic>
        <p:nvPicPr>
          <p:cNvPr id="6" name="Picture 5"/>
          <p:cNvPicPr>
            <a:picLocks noChangeAspect="1"/>
          </p:cNvPicPr>
          <p:nvPr/>
        </p:nvPicPr>
        <p:blipFill>
          <a:blip r:embed="rId2"/>
          <a:stretch>
            <a:fillRect/>
          </a:stretch>
        </p:blipFill>
        <p:spPr>
          <a:xfrm>
            <a:off x="1863634" y="3692434"/>
            <a:ext cx="3833046" cy="2874785"/>
          </a:xfrm>
          <a:prstGeom prst="rect">
            <a:avLst/>
          </a:prstGeom>
        </p:spPr>
      </p:pic>
      <p:pic>
        <p:nvPicPr>
          <p:cNvPr id="7" name="Picture 6"/>
          <p:cNvPicPr>
            <a:picLocks noChangeAspect="1"/>
          </p:cNvPicPr>
          <p:nvPr/>
        </p:nvPicPr>
        <p:blipFill>
          <a:blip r:embed="rId3"/>
          <a:stretch>
            <a:fillRect/>
          </a:stretch>
        </p:blipFill>
        <p:spPr>
          <a:xfrm>
            <a:off x="6468192" y="3854713"/>
            <a:ext cx="3825338" cy="2550225"/>
          </a:xfrm>
          <a:prstGeom prst="rect">
            <a:avLst/>
          </a:prstGeom>
        </p:spPr>
      </p:pic>
    </p:spTree>
    <p:extLst>
      <p:ext uri="{BB962C8B-B14F-4D97-AF65-F5344CB8AC3E}">
        <p14:creationId xmlns:p14="http://schemas.microsoft.com/office/powerpoint/2010/main" val="1980267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784814"/>
          </a:xfrm>
        </p:spPr>
        <p:txBody>
          <a:bodyPr>
            <a:normAutofit/>
          </a:bodyPr>
          <a:lstStyle/>
          <a:p>
            <a:r>
              <a:rPr lang="en-GB" sz="3600" dirty="0" smtClean="0">
                <a:latin typeface="Ink Free" panose="03080402000500000000" pitchFamily="66" charset="0"/>
              </a:rPr>
              <a:t>What do you think about what was said?</a:t>
            </a:r>
            <a:endParaRPr lang="en-GB" sz="3600" dirty="0">
              <a:latin typeface="Ink Free" panose="03080402000500000000" pitchFamily="66" charset="0"/>
            </a:endParaRPr>
          </a:p>
        </p:txBody>
      </p:sp>
      <p:pic>
        <p:nvPicPr>
          <p:cNvPr id="6" name="Picture 5"/>
          <p:cNvPicPr>
            <a:picLocks noChangeAspect="1"/>
          </p:cNvPicPr>
          <p:nvPr/>
        </p:nvPicPr>
        <p:blipFill>
          <a:blip r:embed="rId2"/>
          <a:stretch>
            <a:fillRect/>
          </a:stretch>
        </p:blipFill>
        <p:spPr>
          <a:xfrm>
            <a:off x="3504523" y="2098579"/>
            <a:ext cx="5566130" cy="4298053"/>
          </a:xfrm>
          <a:prstGeom prst="rect">
            <a:avLst/>
          </a:prstGeom>
        </p:spPr>
      </p:pic>
    </p:spTree>
    <p:extLst>
      <p:ext uri="{BB962C8B-B14F-4D97-AF65-F5344CB8AC3E}">
        <p14:creationId xmlns:p14="http://schemas.microsoft.com/office/powerpoint/2010/main" val="7865103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496389"/>
            <a:ext cx="9144000" cy="6531428"/>
          </a:xfrm>
        </p:spPr>
        <p:txBody>
          <a:bodyPr>
            <a:normAutofit fontScale="90000"/>
          </a:bodyPr>
          <a:lstStyle/>
          <a:p>
            <a:r>
              <a:rPr lang="en-GB" sz="2200" dirty="0" smtClean="0">
                <a:latin typeface="Ink Free" panose="03080402000500000000" pitchFamily="66" charset="0"/>
              </a:rPr>
              <a:t/>
            </a:r>
            <a:br>
              <a:rPr lang="en-GB" sz="2200" dirty="0" smtClean="0">
                <a:latin typeface="Ink Free" panose="03080402000500000000" pitchFamily="66" charset="0"/>
              </a:rPr>
            </a:br>
            <a:r>
              <a:rPr lang="en-GB" sz="2200" dirty="0" smtClean="0">
                <a:latin typeface="Ink Free" panose="03080402000500000000" pitchFamily="66" charset="0"/>
              </a:rPr>
              <a:t>Julianne </a:t>
            </a:r>
            <a:r>
              <a:rPr lang="en-GB" sz="2200" dirty="0">
                <a:latin typeface="Ink Free" panose="03080402000500000000" pitchFamily="66" charset="0"/>
              </a:rPr>
              <a:t>was offended by these remarks and decided to remind people that girls can be whatever they wanted to be. She wrote an open letter to the editor of her local newspaper, which quickly went viral:</a:t>
            </a:r>
            <a:br>
              <a:rPr lang="en-GB" sz="2200" dirty="0">
                <a:latin typeface="Ink Free" panose="03080402000500000000" pitchFamily="66" charset="0"/>
              </a:rPr>
            </a:br>
            <a:r>
              <a:rPr lang="en-GB" sz="2200" dirty="0">
                <a:latin typeface="Ink Free" panose="03080402000500000000" pitchFamily="66" charset="0"/>
              </a:rPr>
              <a:t> </a:t>
            </a:r>
            <a:br>
              <a:rPr lang="en-GB" sz="2200" dirty="0">
                <a:latin typeface="Ink Free" panose="03080402000500000000" pitchFamily="66" charset="0"/>
              </a:rPr>
            </a:br>
            <a:r>
              <a:rPr lang="en-GB" sz="2200" dirty="0">
                <a:latin typeface="Ink Free" panose="03080402000500000000" pitchFamily="66" charset="0"/>
              </a:rPr>
              <a:t>"My name is Julianne Speyer. I am 12 years old and I would like to inform you of how offended and disappointed I am by the announcer of the Chesterland's 4th July parade's comment about the Girl Scouts and Boy Scouts. The announcer labelled the Boy Scouts as 'future leaders of America' and he said the Girl Scouts were "just having fun." I found this comment very sexist and patronising. I would appreciate it if you would help me to let other people know how much this kind of thing happens and how bad it is. I feel it is an insult to both girls and women of all ages. This kind of thing happens way too much and it's not OK at all</a:t>
            </a:r>
            <a:r>
              <a:rPr lang="en-GB" sz="2200" dirty="0" smtClean="0">
                <a:latin typeface="Ink Free" panose="03080402000500000000" pitchFamily="66" charset="0"/>
              </a:rPr>
              <a:t>.</a:t>
            </a:r>
            <a:br>
              <a:rPr lang="en-GB" sz="2200" dirty="0" smtClean="0">
                <a:latin typeface="Ink Free" panose="03080402000500000000" pitchFamily="66" charset="0"/>
              </a:rPr>
            </a:br>
            <a:r>
              <a:rPr lang="en-GB" sz="2200" dirty="0" smtClean="0">
                <a:latin typeface="Ink Free" panose="03080402000500000000" pitchFamily="66" charset="0"/>
              </a:rPr>
              <a:t/>
            </a:r>
            <a:br>
              <a:rPr lang="en-GB" sz="2200" dirty="0" smtClean="0">
                <a:latin typeface="Ink Free" panose="03080402000500000000" pitchFamily="66" charset="0"/>
              </a:rPr>
            </a:br>
            <a:r>
              <a:rPr lang="en-GB" sz="2200" dirty="0">
                <a:latin typeface="Ink Free" panose="03080402000500000000" pitchFamily="66" charset="0"/>
              </a:rPr>
              <a:t>I have always been taught that if you think something is unjust, change it. So this is how I am making a change. Thank you for listening to me and I hope you can help me."</a:t>
            </a:r>
            <a:r>
              <a:rPr lang="en-GB" dirty="0"/>
              <a:t/>
            </a:r>
            <a:br>
              <a:rPr lang="en-GB" dirty="0"/>
            </a:br>
            <a:r>
              <a:rPr lang="en-GB" dirty="0"/>
              <a:t/>
            </a:r>
            <a:br>
              <a:rPr lang="en-GB" dirty="0"/>
            </a:br>
            <a:endParaRPr lang="en-GB" dirty="0"/>
          </a:p>
        </p:txBody>
      </p:sp>
    </p:spTree>
    <p:extLst>
      <p:ext uri="{BB962C8B-B14F-4D97-AF65-F5344CB8AC3E}">
        <p14:creationId xmlns:p14="http://schemas.microsoft.com/office/powerpoint/2010/main" val="2526527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4"/>
          <p:cNvSpPr>
            <a:spLocks noGrp="1"/>
          </p:cNvSpPr>
          <p:nvPr>
            <p:ph type="ctrTitle"/>
          </p:nvPr>
        </p:nvSpPr>
        <p:spPr>
          <a:xfrm>
            <a:off x="1524000" y="1122363"/>
            <a:ext cx="9144000" cy="5253037"/>
          </a:xfrm>
        </p:spPr>
        <p:txBody>
          <a:bodyPr>
            <a:normAutofit fontScale="90000"/>
          </a:bodyPr>
          <a:lstStyle/>
          <a:p>
            <a:r>
              <a:rPr lang="en-GB" sz="2200" dirty="0">
                <a:latin typeface="Ink Free" panose="03080402000500000000" pitchFamily="66" charset="0"/>
              </a:rPr>
              <a:t>Julianne's letter went viral across America yet there was no response from the announcer or parade organisers. </a:t>
            </a:r>
            <a:br>
              <a:rPr lang="en-GB" sz="2200" dirty="0">
                <a:latin typeface="Ink Free" panose="03080402000500000000" pitchFamily="66" charset="0"/>
              </a:rPr>
            </a:br>
            <a:r>
              <a:rPr lang="en-GB" sz="2200" dirty="0">
                <a:latin typeface="Ink Free" panose="03080402000500000000" pitchFamily="66" charset="0"/>
              </a:rPr>
              <a:t> </a:t>
            </a:r>
            <a:br>
              <a:rPr lang="en-GB" sz="2200" dirty="0">
                <a:latin typeface="Ink Free" panose="03080402000500000000" pitchFamily="66" charset="0"/>
              </a:rPr>
            </a:br>
            <a:r>
              <a:rPr lang="en-GB" sz="2200" dirty="0">
                <a:latin typeface="Ink Free" panose="03080402000500000000" pitchFamily="66" charset="0"/>
              </a:rPr>
              <a:t>Eventually the parade organisers issue a statement in response to the letter:</a:t>
            </a:r>
            <a:br>
              <a:rPr lang="en-GB" sz="2200" dirty="0">
                <a:latin typeface="Ink Free" panose="03080402000500000000" pitchFamily="66" charset="0"/>
              </a:rPr>
            </a:br>
            <a:r>
              <a:rPr lang="en-GB" sz="2200" dirty="0">
                <a:latin typeface="Ink Free" panose="03080402000500000000" pitchFamily="66" charset="0"/>
              </a:rPr>
              <a:t>"There was an unfortunate misunderstanding of two unrelated comments. The announcer is a volunteer and made an observation that participants were enjoying the parade, with no disrespect intended."</a:t>
            </a:r>
            <a:br>
              <a:rPr lang="en-GB" sz="2200" dirty="0">
                <a:latin typeface="Ink Free" panose="03080402000500000000" pitchFamily="66" charset="0"/>
              </a:rPr>
            </a:br>
            <a:r>
              <a:rPr lang="en-GB" sz="2200" dirty="0">
                <a:latin typeface="Ink Free" panose="03080402000500000000" pitchFamily="66" charset="0"/>
              </a:rPr>
              <a:t> </a:t>
            </a:r>
            <a:br>
              <a:rPr lang="en-GB" sz="2200" dirty="0">
                <a:latin typeface="Ink Free" panose="03080402000500000000" pitchFamily="66" charset="0"/>
              </a:rPr>
            </a:br>
            <a:r>
              <a:rPr lang="en-GB" sz="2200" dirty="0">
                <a:latin typeface="Ink Free" panose="03080402000500000000" pitchFamily="66" charset="0"/>
              </a:rPr>
              <a:t>Julianne later commented, "You don't want to judge people based on their </a:t>
            </a:r>
            <a:r>
              <a:rPr lang="en-GB" sz="2200" dirty="0" smtClean="0">
                <a:latin typeface="Ink Free" panose="03080402000500000000" pitchFamily="66" charset="0"/>
              </a:rPr>
              <a:t>gender. </a:t>
            </a:r>
            <a:r>
              <a:rPr lang="en-GB" sz="2200" dirty="0">
                <a:latin typeface="Ink Free" panose="03080402000500000000" pitchFamily="66" charset="0"/>
              </a:rPr>
              <a:t>Maybe, in the future if no-one beats me to the job, I'll be the first girl president. I could scream the message that girls can be anything they want to be. They can be in charge someday. We can be the leaders of America,"</a:t>
            </a:r>
            <a:br>
              <a:rPr lang="en-GB" sz="2200" dirty="0">
                <a:latin typeface="Ink Free" panose="03080402000500000000" pitchFamily="66" charset="0"/>
              </a:rPr>
            </a:br>
            <a:r>
              <a:rPr lang="en-GB" sz="2200" dirty="0">
                <a:latin typeface="Ink Free" panose="03080402000500000000" pitchFamily="66" charset="0"/>
              </a:rPr>
              <a:t> </a:t>
            </a:r>
            <a:br>
              <a:rPr lang="en-GB" sz="2200" dirty="0">
                <a:latin typeface="Ink Free" panose="03080402000500000000" pitchFamily="66" charset="0"/>
              </a:rPr>
            </a:br>
            <a:r>
              <a:rPr lang="en-GB" sz="2200" dirty="0">
                <a:latin typeface="Ink Free" panose="03080402000500000000" pitchFamily="66" charset="0"/>
              </a:rPr>
              <a:t>Julianne received a letter from former Secretary of State, Hilary Clinton, praising Julianne for using her voice and speaking up; "Never forget that you are valuable, powerful and worthy of every opportunity to fulfil your potential."</a:t>
            </a:r>
            <a:r>
              <a:rPr lang="en-GB" dirty="0"/>
              <a:t/>
            </a:r>
            <a:br>
              <a:rPr lang="en-GB" dirty="0"/>
            </a:br>
            <a:endParaRPr lang="en-GB" sz="2000" dirty="0"/>
          </a:p>
        </p:txBody>
      </p:sp>
    </p:spTree>
    <p:extLst>
      <p:ext uri="{BB962C8B-B14F-4D97-AF65-F5344CB8AC3E}">
        <p14:creationId xmlns:p14="http://schemas.microsoft.com/office/powerpoint/2010/main" val="629548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4494666"/>
          </a:xfrm>
        </p:spPr>
        <p:txBody>
          <a:bodyPr>
            <a:normAutofit fontScale="90000"/>
          </a:bodyPr>
          <a:lstStyle/>
          <a:p>
            <a:r>
              <a:rPr lang="en-GB" sz="2200" dirty="0" smtClean="0">
                <a:latin typeface="Ink Free" panose="03080402000500000000" pitchFamily="66" charset="0"/>
              </a:rPr>
              <a:t>-why </a:t>
            </a:r>
            <a:r>
              <a:rPr lang="en-GB" sz="2200" dirty="0">
                <a:latin typeface="Ink Free" panose="03080402000500000000" pitchFamily="66" charset="0"/>
              </a:rPr>
              <a:t>do you think the letter went viral?</a:t>
            </a:r>
            <a:br>
              <a:rPr lang="en-GB" sz="2200" dirty="0">
                <a:latin typeface="Ink Free" panose="03080402000500000000" pitchFamily="66" charset="0"/>
              </a:rPr>
            </a:br>
            <a:r>
              <a:rPr lang="en-GB" sz="2200" dirty="0">
                <a:latin typeface="Ink Free" panose="03080402000500000000" pitchFamily="66" charset="0"/>
              </a:rPr>
              <a:t>- why do you think the announcer never responded?</a:t>
            </a:r>
            <a:br>
              <a:rPr lang="en-GB" sz="2200" dirty="0">
                <a:latin typeface="Ink Free" panose="03080402000500000000" pitchFamily="66" charset="0"/>
              </a:rPr>
            </a:br>
            <a:r>
              <a:rPr lang="en-GB" sz="2200" dirty="0">
                <a:latin typeface="Ink Free" panose="03080402000500000000" pitchFamily="66" charset="0"/>
              </a:rPr>
              <a:t>- Look at the response from the organisers; were the two comments unrelated? Is this a misunderstanding? Do you think there is anything missing from that response? (an apology?)</a:t>
            </a:r>
            <a:br>
              <a:rPr lang="en-GB" sz="2200" dirty="0">
                <a:latin typeface="Ink Free" panose="03080402000500000000" pitchFamily="66" charset="0"/>
              </a:rPr>
            </a:br>
            <a:r>
              <a:rPr lang="en-GB" sz="2200" dirty="0">
                <a:latin typeface="Ink Free" panose="03080402000500000000" pitchFamily="66" charset="0"/>
              </a:rPr>
              <a:t>- what would a better response look like?</a:t>
            </a:r>
            <a:br>
              <a:rPr lang="en-GB" sz="2200" dirty="0">
                <a:latin typeface="Ink Free" panose="03080402000500000000" pitchFamily="66" charset="0"/>
              </a:rPr>
            </a:br>
            <a:r>
              <a:rPr lang="en-GB" sz="2200" dirty="0">
                <a:latin typeface="Ink Free" panose="03080402000500000000" pitchFamily="66" charset="0"/>
              </a:rPr>
              <a:t>- "You don't want to judge people based on their sex" what does this mean?</a:t>
            </a:r>
            <a:br>
              <a:rPr lang="en-GB" sz="2200" dirty="0">
                <a:latin typeface="Ink Free" panose="03080402000500000000" pitchFamily="66" charset="0"/>
              </a:rPr>
            </a:br>
            <a:r>
              <a:rPr lang="en-GB" sz="2200" dirty="0">
                <a:latin typeface="Ink Free" panose="03080402000500000000" pitchFamily="66" charset="0"/>
              </a:rPr>
              <a:t>- "Never forget that you are valuable, powerful and worthy of every opportunity to fulfil your potential." what does this mean?</a:t>
            </a:r>
            <a:br>
              <a:rPr lang="en-GB" sz="2200" dirty="0">
                <a:latin typeface="Ink Free" panose="03080402000500000000" pitchFamily="66" charset="0"/>
              </a:rPr>
            </a:br>
            <a:r>
              <a:rPr lang="en-GB" sz="2200" dirty="0">
                <a:latin typeface="Ink Free" panose="03080402000500000000" pitchFamily="66" charset="0"/>
              </a:rPr>
              <a:t>- what can we learn from Julianne</a:t>
            </a:r>
            <a:r>
              <a:rPr lang="en-GB" sz="2200" dirty="0" smtClean="0">
                <a:latin typeface="Ink Free" panose="03080402000500000000" pitchFamily="66" charset="0"/>
              </a:rPr>
              <a:t>?</a:t>
            </a:r>
            <a:br>
              <a:rPr lang="en-GB" sz="2200" dirty="0" smtClean="0">
                <a:latin typeface="Ink Free" panose="03080402000500000000" pitchFamily="66" charset="0"/>
              </a:rPr>
            </a:br>
            <a:r>
              <a:rPr lang="en-GB" sz="2200" dirty="0">
                <a:latin typeface="Ink Free" panose="03080402000500000000" pitchFamily="66" charset="0"/>
              </a:rPr>
              <a:t/>
            </a:r>
            <a:br>
              <a:rPr lang="en-GB" sz="2200" dirty="0">
                <a:latin typeface="Ink Free" panose="03080402000500000000" pitchFamily="66" charset="0"/>
              </a:rPr>
            </a:br>
            <a:r>
              <a:rPr lang="en-GB" sz="2200" dirty="0">
                <a:latin typeface="Ink Free" panose="03080402000500000000" pitchFamily="66" charset="0"/>
              </a:rPr>
              <a:t>- Why is </a:t>
            </a:r>
            <a:r>
              <a:rPr lang="en-GB" sz="2200" dirty="0" smtClean="0">
                <a:latin typeface="Ink Free" panose="03080402000500000000" pitchFamily="66" charset="0"/>
              </a:rPr>
              <a:t>this about </a:t>
            </a:r>
            <a:r>
              <a:rPr lang="en-GB" sz="2200" b="1" dirty="0">
                <a:latin typeface="Ink Free" panose="03080402000500000000" pitchFamily="66" charset="0"/>
              </a:rPr>
              <a:t>No Outsiders</a:t>
            </a:r>
            <a:r>
              <a:rPr lang="en-GB" sz="2200" dirty="0">
                <a:latin typeface="Ink Free" panose="03080402000500000000" pitchFamily="66" charset="0"/>
              </a:rPr>
              <a:t>?</a:t>
            </a:r>
            <a:r>
              <a:rPr lang="en-GB" dirty="0"/>
              <a:t/>
            </a:r>
            <a:br>
              <a:rPr lang="en-GB" dirty="0"/>
            </a:br>
            <a:endParaRPr lang="en-GB" dirty="0"/>
          </a:p>
        </p:txBody>
      </p:sp>
    </p:spTree>
    <p:extLst>
      <p:ext uri="{BB962C8B-B14F-4D97-AF65-F5344CB8AC3E}">
        <p14:creationId xmlns:p14="http://schemas.microsoft.com/office/powerpoint/2010/main" val="20119765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2"/>
            <a:ext cx="9144000" cy="4459831"/>
          </a:xfrm>
        </p:spPr>
        <p:txBody>
          <a:bodyPr>
            <a:normAutofit/>
          </a:bodyPr>
          <a:lstStyle/>
          <a:p>
            <a:r>
              <a:rPr lang="en-GB" sz="2000" dirty="0" smtClean="0">
                <a:latin typeface="Ink Free" panose="03080402000500000000" pitchFamily="66" charset="0"/>
              </a:rPr>
              <a:t>Let us think about one story in the Bible that tells us about gender.</a:t>
            </a:r>
            <a:br>
              <a:rPr lang="en-GB" sz="2000" dirty="0" smtClean="0">
                <a:latin typeface="Ink Free" panose="03080402000500000000" pitchFamily="66" charset="0"/>
              </a:rPr>
            </a:br>
            <a:r>
              <a:rPr lang="en-GB" sz="2000" dirty="0" smtClean="0">
                <a:latin typeface="Ink Free" panose="03080402000500000000" pitchFamily="66" charset="0"/>
              </a:rPr>
              <a:t/>
            </a:r>
            <a:br>
              <a:rPr lang="en-GB" sz="2000" dirty="0" smtClean="0">
                <a:latin typeface="Ink Free" panose="03080402000500000000" pitchFamily="66" charset="0"/>
              </a:rPr>
            </a:br>
            <a:r>
              <a:rPr lang="en-GB" sz="2000" dirty="0" smtClean="0">
                <a:latin typeface="Ink Free" panose="03080402000500000000" pitchFamily="66" charset="0"/>
              </a:rPr>
              <a:t>The very first book of the Bible – tells us how men and women are equal – this is the first word of God – that is how important it is to say that there is equality between all.</a:t>
            </a:r>
            <a:br>
              <a:rPr lang="en-GB" sz="2000" dirty="0" smtClean="0">
                <a:latin typeface="Ink Free" panose="03080402000500000000" pitchFamily="66" charset="0"/>
              </a:rPr>
            </a:br>
            <a:r>
              <a:rPr lang="en-GB" sz="2000" dirty="0" smtClean="0">
                <a:latin typeface="Ink Free" panose="03080402000500000000" pitchFamily="66" charset="0"/>
              </a:rPr>
              <a:t/>
            </a:r>
            <a:br>
              <a:rPr lang="en-GB" sz="2000" dirty="0" smtClean="0">
                <a:latin typeface="Ink Free" panose="03080402000500000000" pitchFamily="66" charset="0"/>
              </a:rPr>
            </a:br>
            <a:r>
              <a:rPr lang="en-GB" sz="2000" dirty="0" smtClean="0">
                <a:latin typeface="Ink Free" panose="03080402000500000000" pitchFamily="66" charset="0"/>
              </a:rPr>
              <a:t>The verse tells us that</a:t>
            </a:r>
            <a:br>
              <a:rPr lang="en-GB" sz="2000" dirty="0" smtClean="0">
                <a:latin typeface="Ink Free" panose="03080402000500000000" pitchFamily="66" charset="0"/>
              </a:rPr>
            </a:br>
            <a:r>
              <a:rPr lang="en-GB" sz="2000" dirty="0" smtClean="0">
                <a:latin typeface="Ink Free" panose="03080402000500000000" pitchFamily="66" charset="0"/>
              </a:rPr>
              <a:t>‘man and woman are </a:t>
            </a:r>
            <a:r>
              <a:rPr lang="en-GB" sz="2000" dirty="0">
                <a:latin typeface="Ink Free" panose="03080402000500000000" pitchFamily="66" charset="0"/>
              </a:rPr>
              <a:t>c</a:t>
            </a:r>
            <a:r>
              <a:rPr lang="en-GB" sz="2000" dirty="0" smtClean="0">
                <a:latin typeface="Ink Free" panose="03080402000500000000" pitchFamily="66" charset="0"/>
              </a:rPr>
              <a:t>reated equally in the image of God and together have control over the earth’ Genesis 1:26-27</a:t>
            </a:r>
            <a:br>
              <a:rPr lang="en-GB" sz="2000" dirty="0" smtClean="0">
                <a:latin typeface="Ink Free" panose="03080402000500000000" pitchFamily="66" charset="0"/>
              </a:rPr>
            </a:br>
            <a:r>
              <a:rPr lang="en-GB" sz="2000" dirty="0">
                <a:latin typeface="Ink Free" panose="03080402000500000000" pitchFamily="66" charset="0"/>
              </a:rPr>
              <a:t/>
            </a:r>
            <a:br>
              <a:rPr lang="en-GB" sz="2000" dirty="0">
                <a:latin typeface="Ink Free" panose="03080402000500000000" pitchFamily="66" charset="0"/>
              </a:rPr>
            </a:br>
            <a:r>
              <a:rPr lang="en-GB" sz="2000" dirty="0">
                <a:latin typeface="Ink Free" panose="03080402000500000000" pitchFamily="66" charset="0"/>
              </a:rPr>
              <a:t/>
            </a:r>
            <a:br>
              <a:rPr lang="en-GB" sz="2000" dirty="0">
                <a:latin typeface="Ink Free" panose="03080402000500000000" pitchFamily="66" charset="0"/>
              </a:rPr>
            </a:br>
            <a:endParaRPr lang="en-GB" sz="2000" dirty="0">
              <a:latin typeface="Ink Free" panose="03080402000500000000" pitchFamily="66" charset="0"/>
            </a:endParaRPr>
          </a:p>
        </p:txBody>
      </p:sp>
    </p:spTree>
    <p:extLst>
      <p:ext uri="{BB962C8B-B14F-4D97-AF65-F5344CB8AC3E}">
        <p14:creationId xmlns:p14="http://schemas.microsoft.com/office/powerpoint/2010/main" val="28227706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3658643"/>
          </a:xfrm>
        </p:spPr>
        <p:txBody>
          <a:bodyPr>
            <a:normAutofit/>
          </a:bodyPr>
          <a:lstStyle/>
          <a:p>
            <a:r>
              <a:rPr lang="en-GB" sz="3200" dirty="0" smtClean="0">
                <a:latin typeface="Ink Free" panose="03080402000500000000" pitchFamily="66" charset="0"/>
              </a:rPr>
              <a:t>God’s word is that </a:t>
            </a:r>
            <a:r>
              <a:rPr lang="en-GB" sz="3200" b="1" dirty="0" smtClean="0">
                <a:latin typeface="Ink Free" panose="03080402000500000000" pitchFamily="66" charset="0"/>
              </a:rPr>
              <a:t>each gender is equal</a:t>
            </a:r>
            <a:r>
              <a:rPr lang="en-GB" sz="3200" dirty="0" smtClean="0">
                <a:latin typeface="Ink Free" panose="03080402000500000000" pitchFamily="66" charset="0"/>
              </a:rPr>
              <a:t>. We should celebrate our differences but also </a:t>
            </a:r>
            <a:r>
              <a:rPr lang="en-GB" sz="3200" smtClean="0">
                <a:latin typeface="Ink Free" panose="03080402000500000000" pitchFamily="66" charset="0"/>
              </a:rPr>
              <a:t>our equality -  </a:t>
            </a:r>
            <a:r>
              <a:rPr lang="en-GB" sz="3200" dirty="0" smtClean="0">
                <a:latin typeface="Ink Free" panose="03080402000500000000" pitchFamily="66" charset="0"/>
              </a:rPr>
              <a:t>in being able to do anything we want to do and be anything we want to be.</a:t>
            </a:r>
            <a:br>
              <a:rPr lang="en-GB" sz="3200" dirty="0" smtClean="0">
                <a:latin typeface="Ink Free" panose="03080402000500000000" pitchFamily="66" charset="0"/>
              </a:rPr>
            </a:br>
            <a:r>
              <a:rPr lang="en-GB" sz="3200" dirty="0">
                <a:latin typeface="Ink Free" panose="03080402000500000000" pitchFamily="66" charset="0"/>
              </a:rPr>
              <a:t/>
            </a:r>
            <a:br>
              <a:rPr lang="en-GB" sz="3200" dirty="0">
                <a:latin typeface="Ink Free" panose="03080402000500000000" pitchFamily="66" charset="0"/>
              </a:rPr>
            </a:br>
            <a:r>
              <a:rPr lang="en-GB" sz="3200" dirty="0" smtClean="0">
                <a:latin typeface="Ink Free" panose="03080402000500000000" pitchFamily="66" charset="0"/>
              </a:rPr>
              <a:t>There are </a:t>
            </a:r>
            <a:r>
              <a:rPr lang="en-GB" sz="3200" b="1" dirty="0" smtClean="0">
                <a:latin typeface="Ink Free" panose="03080402000500000000" pitchFamily="66" charset="0"/>
              </a:rPr>
              <a:t>no outsiders.</a:t>
            </a:r>
            <a:endParaRPr lang="en-GB" sz="3200" b="1" dirty="0">
              <a:latin typeface="Ink Free" panose="03080402000500000000" pitchFamily="66" charset="0"/>
            </a:endParaRPr>
          </a:p>
        </p:txBody>
      </p:sp>
    </p:spTree>
    <p:extLst>
      <p:ext uri="{BB962C8B-B14F-4D97-AF65-F5344CB8AC3E}">
        <p14:creationId xmlns:p14="http://schemas.microsoft.com/office/powerpoint/2010/main" val="4224076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10515600" cy="5212715"/>
          </a:xfrm>
        </p:spPr>
        <p:txBody>
          <a:bodyPr>
            <a:normAutofit/>
          </a:bodyPr>
          <a:lstStyle/>
          <a:p>
            <a:r>
              <a:rPr lang="en-GB" sz="5400" dirty="0" smtClean="0">
                <a:latin typeface="Ink Free" panose="03080402000500000000" pitchFamily="66" charset="0"/>
              </a:rPr>
              <a:t>Hymn – </a:t>
            </a:r>
            <a:r>
              <a:rPr lang="en-GB" sz="5400" dirty="0">
                <a:latin typeface="Ink Free" panose="03080402000500000000" pitchFamily="66" charset="0"/>
              </a:rPr>
              <a:t>My Lighthouse</a:t>
            </a:r>
            <a:r>
              <a:rPr lang="en-GB" dirty="0">
                <a:latin typeface="Ink Free" panose="03080402000500000000" pitchFamily="66" charset="0"/>
              </a:rPr>
              <a:t/>
            </a:r>
            <a:br>
              <a:rPr lang="en-GB" dirty="0">
                <a:latin typeface="Ink Free" panose="03080402000500000000" pitchFamily="66" charset="0"/>
              </a:rPr>
            </a:br>
            <a:r>
              <a:rPr lang="en-GB" dirty="0">
                <a:latin typeface="Ink Free" panose="03080402000500000000" pitchFamily="66" charset="0"/>
              </a:rPr>
              <a:t/>
            </a:r>
            <a:br>
              <a:rPr lang="en-GB" dirty="0">
                <a:latin typeface="Ink Free" panose="03080402000500000000" pitchFamily="66" charset="0"/>
              </a:rPr>
            </a:br>
            <a:r>
              <a:rPr lang="en-GB" dirty="0">
                <a:latin typeface="Ink Free" panose="03080402000500000000" pitchFamily="66" charset="0"/>
                <a:hlinkClick r:id="rId2"/>
              </a:rPr>
              <a:t>https://</a:t>
            </a:r>
            <a:r>
              <a:rPr lang="en-GB" dirty="0" smtClean="0">
                <a:latin typeface="Ink Free" panose="03080402000500000000" pitchFamily="66" charset="0"/>
                <a:hlinkClick r:id="rId2"/>
              </a:rPr>
              <a:t>youtu.be/OaW_4MWSE6I</a:t>
            </a:r>
            <a:r>
              <a:rPr lang="en-GB" dirty="0" smtClean="0">
                <a:latin typeface="Ink Free" panose="03080402000500000000" pitchFamily="66" charset="0"/>
              </a:rPr>
              <a:t/>
            </a:r>
            <a:br>
              <a:rPr lang="en-GB" dirty="0" smtClean="0">
                <a:latin typeface="Ink Free" panose="03080402000500000000" pitchFamily="66" charset="0"/>
              </a:rPr>
            </a:br>
            <a:r>
              <a:rPr lang="en-GB" dirty="0">
                <a:latin typeface="Ink Free" panose="03080402000500000000" pitchFamily="66" charset="0"/>
              </a:rPr>
              <a:t/>
            </a:r>
            <a:br>
              <a:rPr lang="en-GB" dirty="0">
                <a:latin typeface="Ink Free" panose="03080402000500000000" pitchFamily="66" charset="0"/>
              </a:rPr>
            </a:br>
            <a:r>
              <a:rPr lang="en-GB" dirty="0">
                <a:latin typeface="Ink Free" panose="03080402000500000000" pitchFamily="66" charset="0"/>
              </a:rPr>
              <a:t>G</a:t>
            </a:r>
            <a:r>
              <a:rPr lang="en-GB" dirty="0" smtClean="0">
                <a:latin typeface="Ink Free" panose="03080402000500000000" pitchFamily="66" charset="0"/>
              </a:rPr>
              <a:t>od will be with you in all you do and wants you to be the best you can be.</a:t>
            </a:r>
            <a:endParaRPr lang="en-GB" dirty="0">
              <a:latin typeface="Ink Free" panose="03080402000500000000" pitchFamily="66" charset="0"/>
            </a:endParaRPr>
          </a:p>
        </p:txBody>
      </p:sp>
    </p:spTree>
    <p:extLst>
      <p:ext uri="{BB962C8B-B14F-4D97-AF65-F5344CB8AC3E}">
        <p14:creationId xmlns:p14="http://schemas.microsoft.com/office/powerpoint/2010/main" val="28294457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139</Words>
  <Application>Microsoft Office PowerPoint</Application>
  <PresentationFormat>Widescreen</PresentationFormat>
  <Paragraphs>14</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Ink Free</vt:lpstr>
      <vt:lpstr>Office Theme</vt:lpstr>
      <vt:lpstr>No outsiders</vt:lpstr>
      <vt:lpstr>Light your candle</vt:lpstr>
      <vt:lpstr>A 12 year old girl wrote a letter to the editor of her local newspaper about a remark make by an announcer at a scout parade.    Julianne Speyer was marching with the Chesterland, Ohio Girl Scouts as part of a 4th July parade. Julianne's troop were marching behind the Chesterland Boy Scouts and as they passed the announcer, he remarked over the loud speakers that the boys were, "future leaders of America" while the girls were, "Just having fun." </vt:lpstr>
      <vt:lpstr>What do you think about what was said?</vt:lpstr>
      <vt:lpstr> Julianne was offended by these remarks and decided to remind people that girls can be whatever they wanted to be. She wrote an open letter to the editor of her local newspaper, which quickly went viral:   "My name is Julianne Speyer. I am 12 years old and I would like to inform you of how offended and disappointed I am by the announcer of the Chesterland's 4th July parade's comment about the Girl Scouts and Boy Scouts. The announcer labelled the Boy Scouts as 'future leaders of America' and he said the Girl Scouts were "just having fun." I found this comment very sexist and patronising. I would appreciate it if you would help me to let other people know how much this kind of thing happens and how bad it is. I feel it is an insult to both girls and women of all ages. This kind of thing happens way too much and it's not OK at all.  I have always been taught that if you think something is unjust, change it. So this is how I am making a change. Thank you for listening to me and I hope you can help me."  </vt:lpstr>
      <vt:lpstr>Julianne's letter went viral across America yet there was no response from the announcer or parade organisers.    Eventually the parade organisers issue a statement in response to the letter: "There was an unfortunate misunderstanding of two unrelated comments. The announcer is a volunteer and made an observation that participants were enjoying the parade, with no disrespect intended."   Julianne later commented, "You don't want to judge people based on their gender. Maybe, in the future if no-one beats me to the job, I'll be the first girl president. I could scream the message that girls can be anything they want to be. They can be in charge someday. We can be the leaders of America,"   Julianne received a letter from former Secretary of State, Hilary Clinton, praising Julianne for using her voice and speaking up; "Never forget that you are valuable, powerful and worthy of every opportunity to fulfil your potential." </vt:lpstr>
      <vt:lpstr>-why do you think the letter went viral? - why do you think the announcer never responded? - Look at the response from the organisers; were the two comments unrelated? Is this a misunderstanding? Do you think there is anything missing from that response? (an apology?) - what would a better response look like? - "You don't want to judge people based on their sex" what does this mean? - "Never forget that you are valuable, powerful and worthy of every opportunity to fulfil your potential." what does this mean? - what can we learn from Julianne?  - Why is this about No Outsiders? </vt:lpstr>
      <vt:lpstr>Let us think about one story in the Bible that tells us about gender.  The very first book of the Bible – tells us how men and women are equal – this is the first word of God – that is how important it is to say that there is equality between all.  The verse tells us that ‘man and woman are created equally in the image of God and together have control over the earth’ Genesis 1:26-27   </vt:lpstr>
      <vt:lpstr>God’s word is that each gender is equal. We should celebrate our differences but also our equality -  in being able to do anything we want to do and be anything we want to be.  There are no outsiders.</vt:lpstr>
      <vt:lpstr>Hymn – My Lighthouse  https://youtu.be/OaW_4MWSE6I  God will be with you in all you do and wants you to be the best you can be.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outsiders</dc:title>
  <dc:creator>Hargreaves, Helen</dc:creator>
  <cp:lastModifiedBy>13022, head</cp:lastModifiedBy>
  <cp:revision>6</cp:revision>
  <dcterms:created xsi:type="dcterms:W3CDTF">2022-05-31T10:08:41Z</dcterms:created>
  <dcterms:modified xsi:type="dcterms:W3CDTF">2022-09-03T14:28:41Z</dcterms:modified>
</cp:coreProperties>
</file>