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58" r:id="rId5"/>
    <p:sldId id="259" r:id="rId6"/>
    <p:sldId id="261" r:id="rId7"/>
    <p:sldId id="260" r:id="rId8"/>
    <p:sldId id="265" r:id="rId9"/>
    <p:sldId id="262" r:id="rId10"/>
    <p:sldId id="263" r:id="rId11"/>
    <p:sldId id="264"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43" autoAdjust="0"/>
    <p:restoredTop sz="94660"/>
  </p:normalViewPr>
  <p:slideViewPr>
    <p:cSldViewPr snapToGrid="0">
      <p:cViewPr varScale="1">
        <p:scale>
          <a:sx n="84" d="100"/>
          <a:sy n="84" d="100"/>
        </p:scale>
        <p:origin x="58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05E4F8-0433-4D94-B7FD-7201ACC3F706}"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1312017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05E4F8-0433-4D94-B7FD-7201ACC3F706}"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2704074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A05E4F8-0433-4D94-B7FD-7201ACC3F706}"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33166520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05E4F8-0433-4D94-B7FD-7201ACC3F706}"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3381266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05E4F8-0433-4D94-B7FD-7201ACC3F706}" type="datetimeFigureOut">
              <a:rPr lang="en-GB" smtClean="0"/>
              <a:t>03/09/2022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219651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05E4F8-0433-4D94-B7FD-7201ACC3F706}" type="datetimeFigureOut">
              <a:rPr lang="en-GB" smtClean="0"/>
              <a:t>03/09/2022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542127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05E4F8-0433-4D94-B7FD-7201ACC3F706}" type="datetimeFigureOut">
              <a:rPr lang="en-GB" smtClean="0"/>
              <a:t>03/09/2022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1713354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05E4F8-0433-4D94-B7FD-7201ACC3F706}"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2768419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05E4F8-0433-4D94-B7FD-7201ACC3F706}"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483815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05E4F8-0433-4D94-B7FD-7201ACC3F706}"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1532654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05E4F8-0433-4D94-B7FD-7201ACC3F706}"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7C362-F630-417E-BE64-CE33F957F95C}" type="slidenum">
              <a:rPr lang="en-GB" smtClean="0"/>
              <a:t>‹#›</a:t>
            </a:fld>
            <a:endParaRPr lang="en-GB"/>
          </a:p>
        </p:txBody>
      </p:sp>
    </p:spTree>
    <p:extLst>
      <p:ext uri="{BB962C8B-B14F-4D97-AF65-F5344CB8AC3E}">
        <p14:creationId xmlns:p14="http://schemas.microsoft.com/office/powerpoint/2010/main" val="1219670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05E4F8-0433-4D94-B7FD-7201ACC3F706}" type="datetimeFigureOut">
              <a:rPr lang="en-GB" smtClean="0"/>
              <a:t>03/09/2022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97C362-F630-417E-BE64-CE33F957F95C}" type="slidenum">
              <a:rPr lang="en-GB" smtClean="0"/>
              <a:t>‹#›</a:t>
            </a:fld>
            <a:endParaRPr lang="en-GB"/>
          </a:p>
        </p:txBody>
      </p:sp>
    </p:spTree>
    <p:extLst>
      <p:ext uri="{BB962C8B-B14F-4D97-AF65-F5344CB8AC3E}">
        <p14:creationId xmlns:p14="http://schemas.microsoft.com/office/powerpoint/2010/main" val="13183889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DJgROx4wFKM"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Ink Free" panose="03080402000500000000" pitchFamily="66" charset="0"/>
              </a:rPr>
              <a:t>No Outsiders</a:t>
            </a:r>
            <a:endParaRPr lang="en-GB" dirty="0">
              <a:latin typeface="Ink Free" panose="03080402000500000000" pitchFamily="66" charset="0"/>
            </a:endParaRPr>
          </a:p>
        </p:txBody>
      </p:sp>
      <p:sp>
        <p:nvSpPr>
          <p:cNvPr id="3" name="Subtitle 2"/>
          <p:cNvSpPr>
            <a:spLocks noGrp="1"/>
          </p:cNvSpPr>
          <p:nvPr>
            <p:ph type="subTitle" idx="1"/>
          </p:nvPr>
        </p:nvSpPr>
        <p:spPr/>
        <p:txBody>
          <a:bodyPr/>
          <a:lstStyle/>
          <a:p>
            <a:r>
              <a:rPr lang="en-GB" dirty="0" smtClean="0">
                <a:latin typeface="Ink Free" panose="03080402000500000000" pitchFamily="66" charset="0"/>
              </a:rPr>
              <a:t>Week 1</a:t>
            </a:r>
          </a:p>
          <a:p>
            <a:r>
              <a:rPr lang="en-GB" dirty="0" smtClean="0">
                <a:latin typeface="Ink Free" panose="03080402000500000000" pitchFamily="66" charset="0"/>
              </a:rPr>
              <a:t>Family</a:t>
            </a:r>
            <a:endParaRPr lang="en-GB" dirty="0">
              <a:latin typeface="Ink Free" panose="03080402000500000000" pitchFamily="66" charset="0"/>
            </a:endParaRPr>
          </a:p>
        </p:txBody>
      </p:sp>
    </p:spTree>
    <p:extLst>
      <p:ext uri="{BB962C8B-B14F-4D97-AF65-F5344CB8AC3E}">
        <p14:creationId xmlns:p14="http://schemas.microsoft.com/office/powerpoint/2010/main" val="981570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Ink Free" panose="03080402000500000000" pitchFamily="66" charset="0"/>
              </a:rPr>
              <a:t>Light your candle</a:t>
            </a:r>
            <a:endParaRPr lang="en-GB" dirty="0">
              <a:latin typeface="Ink Free" panose="03080402000500000000" pitchFamily="66" charset="0"/>
            </a:endParaRPr>
          </a:p>
        </p:txBody>
      </p:sp>
      <p:pic>
        <p:nvPicPr>
          <p:cNvPr id="4" name="Content Placeholder 3"/>
          <p:cNvPicPr>
            <a:picLocks noGrp="1" noChangeAspect="1"/>
          </p:cNvPicPr>
          <p:nvPr>
            <p:ph idx="1"/>
          </p:nvPr>
        </p:nvPicPr>
        <p:blipFill>
          <a:blip r:embed="rId2"/>
          <a:stretch>
            <a:fillRect/>
          </a:stretch>
        </p:blipFill>
        <p:spPr>
          <a:xfrm>
            <a:off x="1775113" y="2091964"/>
            <a:ext cx="3238500" cy="2571750"/>
          </a:xfrm>
          <a:prstGeom prst="rect">
            <a:avLst/>
          </a:prstGeom>
        </p:spPr>
      </p:pic>
      <p:sp>
        <p:nvSpPr>
          <p:cNvPr id="5" name="TextBox 4"/>
          <p:cNvSpPr txBox="1"/>
          <p:nvPr/>
        </p:nvSpPr>
        <p:spPr>
          <a:xfrm>
            <a:off x="5735782" y="1978429"/>
            <a:ext cx="4630189" cy="923330"/>
          </a:xfrm>
          <a:prstGeom prst="rect">
            <a:avLst/>
          </a:prstGeom>
          <a:noFill/>
        </p:spPr>
        <p:txBody>
          <a:bodyPr wrap="square" rtlCol="0">
            <a:spAutoFit/>
          </a:bodyPr>
          <a:lstStyle/>
          <a:p>
            <a:r>
              <a:rPr lang="en-GB" dirty="0" smtClean="0">
                <a:latin typeface="Ink Free" panose="03080402000500000000" pitchFamily="66" charset="0"/>
              </a:rPr>
              <a:t>Let there be love shared among us.</a:t>
            </a:r>
          </a:p>
          <a:p>
            <a:endParaRPr lang="en-GB" dirty="0" smtClean="0"/>
          </a:p>
          <a:p>
            <a:r>
              <a:rPr lang="en-GB" dirty="0" smtClean="0"/>
              <a:t>https</a:t>
            </a:r>
            <a:r>
              <a:rPr lang="en-GB" dirty="0"/>
              <a:t>://youtu.be/vZYQZPHABY8</a:t>
            </a:r>
          </a:p>
        </p:txBody>
      </p:sp>
    </p:spTree>
    <p:extLst>
      <p:ext uri="{BB962C8B-B14F-4D97-AF65-F5344CB8AC3E}">
        <p14:creationId xmlns:p14="http://schemas.microsoft.com/office/powerpoint/2010/main" val="630732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1925229"/>
          </a:xfrm>
        </p:spPr>
        <p:txBody>
          <a:bodyPr>
            <a:normAutofit fontScale="90000"/>
          </a:bodyPr>
          <a:lstStyle/>
          <a:p>
            <a:r>
              <a:rPr lang="en-GB" sz="2800" dirty="0">
                <a:latin typeface="Ink Free" panose="03080402000500000000" pitchFamily="66" charset="0"/>
              </a:rPr>
              <a:t>The photo shows a statue in Birmingham City Centre called, "A real Birmingham family</a:t>
            </a:r>
            <a:r>
              <a:rPr lang="en-GB" sz="2800" dirty="0" smtClean="0">
                <a:latin typeface="Ink Free" panose="03080402000500000000" pitchFamily="66" charset="0"/>
              </a:rPr>
              <a:t>.“</a:t>
            </a:r>
            <a:br>
              <a:rPr lang="en-GB" sz="2800" dirty="0" smtClean="0">
                <a:latin typeface="Ink Free" panose="03080402000500000000" pitchFamily="66" charset="0"/>
              </a:rPr>
            </a:br>
            <a:r>
              <a:rPr lang="en-GB" sz="2800" dirty="0" smtClean="0">
                <a:latin typeface="Ink Free" panose="03080402000500000000" pitchFamily="66" charset="0"/>
              </a:rPr>
              <a:t>Can you describe your family?</a:t>
            </a:r>
            <a:br>
              <a:rPr lang="en-GB" sz="2800" dirty="0" smtClean="0">
                <a:latin typeface="Ink Free" panose="03080402000500000000" pitchFamily="66" charset="0"/>
              </a:rPr>
            </a:br>
            <a:r>
              <a:rPr lang="en-GB" sz="2800" dirty="0" smtClean="0">
                <a:latin typeface="Ink Free" panose="03080402000500000000" pitchFamily="66" charset="0"/>
              </a:rPr>
              <a:t>Can you describe what family is?</a:t>
            </a:r>
            <a:br>
              <a:rPr lang="en-GB" sz="2800" dirty="0" smtClean="0">
                <a:latin typeface="Ink Free" panose="03080402000500000000" pitchFamily="66" charset="0"/>
              </a:rPr>
            </a:br>
            <a:r>
              <a:rPr lang="en-GB" sz="2800" dirty="0" smtClean="0">
                <a:latin typeface="Ink Free" panose="03080402000500000000" pitchFamily="66" charset="0"/>
              </a:rPr>
              <a:t>Wo do you think the people are in the</a:t>
            </a:r>
            <a:endParaRPr lang="en-GB" sz="2800" dirty="0">
              <a:latin typeface="Ink Free" panose="03080402000500000000" pitchFamily="66" charset="0"/>
            </a:endParaRPr>
          </a:p>
        </p:txBody>
      </p:sp>
      <p:pic>
        <p:nvPicPr>
          <p:cNvPr id="5" name="Picture 4"/>
          <p:cNvPicPr>
            <a:picLocks noChangeAspect="1"/>
          </p:cNvPicPr>
          <p:nvPr/>
        </p:nvPicPr>
        <p:blipFill>
          <a:blip r:embed="rId2"/>
          <a:stretch>
            <a:fillRect/>
          </a:stretch>
        </p:blipFill>
        <p:spPr>
          <a:xfrm>
            <a:off x="2039598" y="2290354"/>
            <a:ext cx="7592751" cy="4258491"/>
          </a:xfrm>
          <a:prstGeom prst="rect">
            <a:avLst/>
          </a:prstGeom>
        </p:spPr>
      </p:pic>
    </p:spTree>
    <p:extLst>
      <p:ext uri="{BB962C8B-B14F-4D97-AF65-F5344CB8AC3E}">
        <p14:creationId xmlns:p14="http://schemas.microsoft.com/office/powerpoint/2010/main" val="3174239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813504"/>
          </a:xfrm>
        </p:spPr>
        <p:txBody>
          <a:bodyPr>
            <a:normAutofit fontScale="90000"/>
          </a:bodyPr>
          <a:lstStyle/>
          <a:p>
            <a:r>
              <a:rPr lang="en-GB" sz="2700" dirty="0">
                <a:latin typeface="Ink Free" panose="03080402000500000000" pitchFamily="66" charset="0"/>
              </a:rPr>
              <a:t/>
            </a:r>
            <a:br>
              <a:rPr lang="en-GB" sz="2700" dirty="0">
                <a:latin typeface="Ink Free" panose="03080402000500000000" pitchFamily="66" charset="0"/>
              </a:rPr>
            </a:br>
            <a:r>
              <a:rPr lang="en-GB" sz="2700" dirty="0">
                <a:latin typeface="Ink Free" panose="03080402000500000000" pitchFamily="66" charset="0"/>
              </a:rPr>
              <a:t>The people standing </a:t>
            </a:r>
            <a:r>
              <a:rPr lang="en-GB" sz="2700" dirty="0" smtClean="0">
                <a:latin typeface="Ink Free" panose="03080402000500000000" pitchFamily="66" charset="0"/>
              </a:rPr>
              <a:t>in </a:t>
            </a:r>
            <a:r>
              <a:rPr lang="en-GB" sz="2700" dirty="0">
                <a:latin typeface="Ink Free" panose="03080402000500000000" pitchFamily="66" charset="0"/>
              </a:rPr>
              <a:t>photo are the family used for the statue and the sculptor, Gillian Wearing, who stands in the middle.</a:t>
            </a:r>
            <a:br>
              <a:rPr lang="en-GB" sz="2700" dirty="0">
                <a:latin typeface="Ink Free" panose="03080402000500000000" pitchFamily="66" charset="0"/>
              </a:rPr>
            </a:br>
            <a:r>
              <a:rPr lang="en-GB" sz="2700" dirty="0">
                <a:latin typeface="Ink Free" panose="03080402000500000000" pitchFamily="66" charset="0"/>
              </a:rPr>
              <a:t>The two woman depicted in the photo are sisters, Roma and Emma Jones and their children, </a:t>
            </a:r>
            <a:r>
              <a:rPr lang="en-GB" sz="2700" dirty="0" err="1">
                <a:latin typeface="Ink Free" panose="03080402000500000000" pitchFamily="66" charset="0"/>
              </a:rPr>
              <a:t>Kyan</a:t>
            </a:r>
            <a:r>
              <a:rPr lang="en-GB" sz="2700" dirty="0">
                <a:latin typeface="Ink Free" panose="03080402000500000000" pitchFamily="66" charset="0"/>
              </a:rPr>
              <a:t> and Shaye.</a:t>
            </a:r>
            <a:br>
              <a:rPr lang="en-GB" sz="2700" dirty="0">
                <a:latin typeface="Ink Free" panose="03080402000500000000" pitchFamily="66" charset="0"/>
              </a:rPr>
            </a:br>
            <a:r>
              <a:rPr lang="en-GB" sz="2700" dirty="0">
                <a:latin typeface="Ink Free" panose="03080402000500000000" pitchFamily="66" charset="0"/>
              </a:rPr>
              <a:t>Gillian said she wanted to show that the idea of what makes a family isn't fixed. She liked how the sisters spoke of their closeness and how they supported each other.</a:t>
            </a:r>
            <a:r>
              <a:rPr lang="en-GB" dirty="0"/>
              <a:t/>
            </a:r>
            <a:br>
              <a:rPr lang="en-GB" dirty="0"/>
            </a:br>
            <a:endParaRPr lang="en-GB" dirty="0"/>
          </a:p>
        </p:txBody>
      </p:sp>
      <p:pic>
        <p:nvPicPr>
          <p:cNvPr id="3" name="Picture 2"/>
          <p:cNvPicPr>
            <a:picLocks noChangeAspect="1"/>
          </p:cNvPicPr>
          <p:nvPr/>
        </p:nvPicPr>
        <p:blipFill>
          <a:blip r:embed="rId2"/>
          <a:stretch>
            <a:fillRect/>
          </a:stretch>
        </p:blipFill>
        <p:spPr>
          <a:xfrm>
            <a:off x="2866968" y="3095277"/>
            <a:ext cx="6175553" cy="3462278"/>
          </a:xfrm>
          <a:prstGeom prst="rect">
            <a:avLst/>
          </a:prstGeom>
        </p:spPr>
      </p:pic>
    </p:spTree>
    <p:extLst>
      <p:ext uri="{BB962C8B-B14F-4D97-AF65-F5344CB8AC3E}">
        <p14:creationId xmlns:p14="http://schemas.microsoft.com/office/powerpoint/2010/main" val="1083684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170555"/>
          </a:xfrm>
        </p:spPr>
        <p:txBody>
          <a:bodyPr>
            <a:normAutofit fontScale="90000"/>
          </a:bodyPr>
          <a:lstStyle/>
          <a:p>
            <a:r>
              <a:rPr lang="en-GB" sz="2000" dirty="0">
                <a:latin typeface="Ink Free" panose="03080402000500000000" pitchFamily="66" charset="0"/>
              </a:rPr>
              <a:t>But not everyone agreed that this showed a real family. </a:t>
            </a:r>
            <a:br>
              <a:rPr lang="en-GB" sz="2000" dirty="0">
                <a:latin typeface="Ink Free" panose="03080402000500000000" pitchFamily="66" charset="0"/>
              </a:rPr>
            </a:br>
            <a:r>
              <a:rPr lang="en-GB" sz="2000" dirty="0" smtClean="0">
                <a:latin typeface="Ink Free" panose="03080402000500000000" pitchFamily="66" charset="0"/>
              </a:rPr>
              <a:t>Some argued </a:t>
            </a:r>
            <a:r>
              <a:rPr lang="en-GB" sz="2000" dirty="0">
                <a:latin typeface="Ink Free" panose="03080402000500000000" pitchFamily="66" charset="0"/>
              </a:rPr>
              <a:t>that the statue did not represent a typical family and there should be a dad; "It doesn't portray a family as it should be," said Angela.</a:t>
            </a:r>
            <a:br>
              <a:rPr lang="en-GB" sz="2000" dirty="0">
                <a:latin typeface="Ink Free" panose="03080402000500000000" pitchFamily="66" charset="0"/>
              </a:rPr>
            </a:br>
            <a:r>
              <a:rPr lang="en-GB" sz="2000" dirty="0">
                <a:latin typeface="Ink Free" panose="03080402000500000000" pitchFamily="66" charset="0"/>
              </a:rPr>
              <a:t> </a:t>
            </a:r>
            <a:r>
              <a:rPr lang="en-GB" sz="2000" dirty="0" smtClean="0">
                <a:latin typeface="Ink Free" panose="03080402000500000000" pitchFamily="66" charset="0"/>
              </a:rPr>
              <a:t>On </a:t>
            </a:r>
            <a:r>
              <a:rPr lang="en-GB" sz="2000" dirty="0">
                <a:latin typeface="Ink Free" panose="03080402000500000000" pitchFamily="66" charset="0"/>
              </a:rPr>
              <a:t>social media many people praised the statue but some argued it was not representative of Birmingham:</a:t>
            </a:r>
            <a:br>
              <a:rPr lang="en-GB" sz="2000" dirty="0">
                <a:latin typeface="Ink Free" panose="03080402000500000000" pitchFamily="66" charset="0"/>
              </a:rPr>
            </a:br>
            <a:r>
              <a:rPr lang="en-GB" sz="2000" dirty="0">
                <a:latin typeface="Ink Free" panose="03080402000500000000" pitchFamily="66" charset="0"/>
              </a:rPr>
              <a:t>"Why is there 2 women? There should be a mum and a dad and two kids. It's a confusing sculpture in my opinion."</a:t>
            </a:r>
            <a:br>
              <a:rPr lang="en-GB" sz="2000" dirty="0">
                <a:latin typeface="Ink Free" panose="03080402000500000000" pitchFamily="66" charset="0"/>
              </a:rPr>
            </a:br>
            <a:r>
              <a:rPr lang="en-GB" sz="2000" dirty="0">
                <a:latin typeface="Ink Free" panose="03080402000500000000" pitchFamily="66" charset="0"/>
              </a:rPr>
              <a:t>"Would be nice to see other representations, maybe with a father? Bit demoralising for dads this one."</a:t>
            </a:r>
            <a:br>
              <a:rPr lang="en-GB" sz="2000" dirty="0">
                <a:latin typeface="Ink Free" panose="03080402000500000000" pitchFamily="66" charset="0"/>
              </a:rPr>
            </a:br>
            <a:r>
              <a:rPr lang="en-GB" dirty="0"/>
              <a:t/>
            </a:r>
            <a:br>
              <a:rPr lang="en-GB" dirty="0"/>
            </a:br>
            <a:endParaRPr lang="en-GB" dirty="0"/>
          </a:p>
        </p:txBody>
      </p:sp>
      <p:pic>
        <p:nvPicPr>
          <p:cNvPr id="3" name="Picture 2"/>
          <p:cNvPicPr>
            <a:picLocks noChangeAspect="1"/>
          </p:cNvPicPr>
          <p:nvPr/>
        </p:nvPicPr>
        <p:blipFill>
          <a:blip r:embed="rId2"/>
          <a:stretch>
            <a:fillRect/>
          </a:stretch>
        </p:blipFill>
        <p:spPr>
          <a:xfrm>
            <a:off x="2694599" y="2786157"/>
            <a:ext cx="6175783" cy="3462828"/>
          </a:xfrm>
          <a:prstGeom prst="rect">
            <a:avLst/>
          </a:prstGeom>
        </p:spPr>
      </p:pic>
    </p:spTree>
    <p:extLst>
      <p:ext uri="{BB962C8B-B14F-4D97-AF65-F5344CB8AC3E}">
        <p14:creationId xmlns:p14="http://schemas.microsoft.com/office/powerpoint/2010/main" val="2629686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336018"/>
          </a:xfrm>
        </p:spPr>
        <p:txBody>
          <a:bodyPr>
            <a:normAutofit/>
          </a:bodyPr>
          <a:lstStyle/>
          <a:p>
            <a:r>
              <a:rPr lang="en-GB" dirty="0" smtClean="0">
                <a:latin typeface="Ink Free" panose="03080402000500000000" pitchFamily="66" charset="0"/>
              </a:rPr>
              <a:t/>
            </a:r>
            <a:br>
              <a:rPr lang="en-GB" dirty="0" smtClean="0">
                <a:latin typeface="Ink Free" panose="03080402000500000000" pitchFamily="66" charset="0"/>
              </a:rPr>
            </a:br>
            <a:r>
              <a:rPr lang="en-GB" dirty="0">
                <a:latin typeface="Ink Free" panose="03080402000500000000" pitchFamily="66" charset="0"/>
              </a:rPr>
              <a:t/>
            </a:r>
            <a:br>
              <a:rPr lang="en-GB" dirty="0">
                <a:latin typeface="Ink Free" panose="03080402000500000000" pitchFamily="66" charset="0"/>
              </a:rPr>
            </a:br>
            <a:r>
              <a:rPr lang="en-GB" dirty="0" smtClean="0">
                <a:latin typeface="Ink Free" panose="03080402000500000000" pitchFamily="66" charset="0"/>
              </a:rPr>
              <a:t/>
            </a:r>
            <a:br>
              <a:rPr lang="en-GB" dirty="0" smtClean="0">
                <a:latin typeface="Ink Free" panose="03080402000500000000" pitchFamily="66" charset="0"/>
              </a:rPr>
            </a:br>
            <a:r>
              <a:rPr lang="en-GB" dirty="0">
                <a:latin typeface="Ink Free" panose="03080402000500000000" pitchFamily="66" charset="0"/>
              </a:rPr>
              <a:t/>
            </a:r>
            <a:br>
              <a:rPr lang="en-GB" dirty="0">
                <a:latin typeface="Ink Free" panose="03080402000500000000" pitchFamily="66" charset="0"/>
              </a:rPr>
            </a:br>
            <a:r>
              <a:rPr lang="en-GB" dirty="0" smtClean="0">
                <a:latin typeface="Ink Free" panose="03080402000500000000" pitchFamily="66" charset="0"/>
              </a:rPr>
              <a:t>What do you think?</a:t>
            </a:r>
            <a:endParaRPr lang="en-GB" dirty="0">
              <a:latin typeface="Ink Free" panose="03080402000500000000" pitchFamily="66" charset="0"/>
            </a:endParaRPr>
          </a:p>
        </p:txBody>
      </p:sp>
    </p:spTree>
    <p:extLst>
      <p:ext uri="{BB962C8B-B14F-4D97-AF65-F5344CB8AC3E}">
        <p14:creationId xmlns:p14="http://schemas.microsoft.com/office/powerpoint/2010/main" val="3670824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336018"/>
          </a:xfrm>
        </p:spPr>
        <p:txBody>
          <a:bodyPr>
            <a:normAutofit fontScale="90000"/>
          </a:bodyPr>
          <a:lstStyle/>
          <a:p>
            <a:r>
              <a:rPr lang="en-GB" sz="2000" dirty="0" smtClean="0">
                <a:latin typeface="Ink Free" panose="03080402000500000000" pitchFamily="66" charset="0"/>
              </a:rPr>
              <a:t>Have your opinions of what a family is changed from the discussion at the start of the worship?</a:t>
            </a:r>
            <a:br>
              <a:rPr lang="en-GB" sz="2000" dirty="0" smtClean="0">
                <a:latin typeface="Ink Free" panose="03080402000500000000" pitchFamily="66" charset="0"/>
              </a:rPr>
            </a:br>
            <a:r>
              <a:rPr lang="en-GB" sz="2000" dirty="0">
                <a:latin typeface="Ink Free" panose="03080402000500000000" pitchFamily="66" charset="0"/>
              </a:rPr>
              <a:t/>
            </a:r>
            <a:br>
              <a:rPr lang="en-GB" sz="2000" dirty="0">
                <a:latin typeface="Ink Free" panose="03080402000500000000" pitchFamily="66" charset="0"/>
              </a:rPr>
            </a:br>
            <a:r>
              <a:rPr lang="en-GB" sz="2000" dirty="0" smtClean="0">
                <a:latin typeface="Ink Free" panose="03080402000500000000" pitchFamily="66" charset="0"/>
              </a:rPr>
              <a:t>Some people said this on social media</a:t>
            </a:r>
            <a:br>
              <a:rPr lang="en-GB" sz="2000" dirty="0" smtClean="0">
                <a:latin typeface="Ink Free" panose="03080402000500000000" pitchFamily="66" charset="0"/>
              </a:rPr>
            </a:br>
            <a:r>
              <a:rPr lang="en-GB" sz="2000" dirty="0" smtClean="0">
                <a:latin typeface="Ink Free" panose="03080402000500000000" pitchFamily="66" charset="0"/>
              </a:rPr>
              <a:t/>
            </a:r>
            <a:br>
              <a:rPr lang="en-GB" sz="2000" dirty="0" smtClean="0">
                <a:latin typeface="Ink Free" panose="03080402000500000000" pitchFamily="66" charset="0"/>
              </a:rPr>
            </a:br>
            <a:r>
              <a:rPr lang="en-GB" sz="3100" dirty="0" smtClean="0">
                <a:latin typeface="Ink Free" panose="03080402000500000000" pitchFamily="66" charset="0"/>
              </a:rPr>
              <a:t>A </a:t>
            </a:r>
            <a:r>
              <a:rPr lang="en-GB" sz="3100" dirty="0">
                <a:latin typeface="Ink Free" panose="03080402000500000000" pitchFamily="66" charset="0"/>
              </a:rPr>
              <a:t>family can be a anyone, it's who you love and look after and cherish that matters, whether that be Mum and Dad and children or 2 dads and children or just a loving couple with no children. Families come in all shapes and sizes, it's not one size fits all."</a:t>
            </a:r>
            <a:r>
              <a:rPr lang="en-GB" dirty="0"/>
              <a:t/>
            </a:r>
            <a:br>
              <a:rPr lang="en-GB" dirty="0"/>
            </a:br>
            <a:endParaRPr lang="en-GB" sz="2000" dirty="0">
              <a:latin typeface="Ink Free" panose="03080402000500000000" pitchFamily="66" charset="0"/>
            </a:endParaRPr>
          </a:p>
        </p:txBody>
      </p:sp>
      <p:pic>
        <p:nvPicPr>
          <p:cNvPr id="3" name="Picture 2"/>
          <p:cNvPicPr>
            <a:picLocks noChangeAspect="1"/>
          </p:cNvPicPr>
          <p:nvPr/>
        </p:nvPicPr>
        <p:blipFill>
          <a:blip r:embed="rId2"/>
          <a:stretch>
            <a:fillRect/>
          </a:stretch>
        </p:blipFill>
        <p:spPr>
          <a:xfrm>
            <a:off x="614906" y="3611199"/>
            <a:ext cx="2619375" cy="1743075"/>
          </a:xfrm>
          <a:prstGeom prst="rect">
            <a:avLst/>
          </a:prstGeom>
        </p:spPr>
      </p:pic>
      <p:pic>
        <p:nvPicPr>
          <p:cNvPr id="4" name="Picture 3"/>
          <p:cNvPicPr>
            <a:picLocks noChangeAspect="1"/>
          </p:cNvPicPr>
          <p:nvPr/>
        </p:nvPicPr>
        <p:blipFill>
          <a:blip r:embed="rId3"/>
          <a:stretch>
            <a:fillRect/>
          </a:stretch>
        </p:blipFill>
        <p:spPr>
          <a:xfrm>
            <a:off x="3692435" y="3609430"/>
            <a:ext cx="2906812" cy="1744844"/>
          </a:xfrm>
          <a:prstGeom prst="rect">
            <a:avLst/>
          </a:prstGeom>
        </p:spPr>
      </p:pic>
      <p:pic>
        <p:nvPicPr>
          <p:cNvPr id="5" name="Picture 4"/>
          <p:cNvPicPr>
            <a:picLocks noChangeAspect="1"/>
          </p:cNvPicPr>
          <p:nvPr/>
        </p:nvPicPr>
        <p:blipFill>
          <a:blip r:embed="rId4"/>
          <a:stretch>
            <a:fillRect/>
          </a:stretch>
        </p:blipFill>
        <p:spPr>
          <a:xfrm>
            <a:off x="6992983" y="3609430"/>
            <a:ext cx="3657600" cy="2057400"/>
          </a:xfrm>
          <a:prstGeom prst="rect">
            <a:avLst/>
          </a:prstGeom>
        </p:spPr>
      </p:pic>
      <p:pic>
        <p:nvPicPr>
          <p:cNvPr id="6" name="Picture 5"/>
          <p:cNvPicPr>
            <a:picLocks noChangeAspect="1"/>
          </p:cNvPicPr>
          <p:nvPr/>
        </p:nvPicPr>
        <p:blipFill>
          <a:blip r:embed="rId5"/>
          <a:stretch>
            <a:fillRect/>
          </a:stretch>
        </p:blipFill>
        <p:spPr>
          <a:xfrm>
            <a:off x="3932861" y="5452519"/>
            <a:ext cx="2863254" cy="1610134"/>
          </a:xfrm>
          <a:prstGeom prst="rect">
            <a:avLst/>
          </a:prstGeom>
        </p:spPr>
      </p:pic>
      <p:pic>
        <p:nvPicPr>
          <p:cNvPr id="7" name="Picture 6"/>
          <p:cNvPicPr>
            <a:picLocks noChangeAspect="1"/>
          </p:cNvPicPr>
          <p:nvPr/>
        </p:nvPicPr>
        <p:blipFill>
          <a:blip r:embed="rId6"/>
          <a:stretch>
            <a:fillRect/>
          </a:stretch>
        </p:blipFill>
        <p:spPr>
          <a:xfrm>
            <a:off x="1075508" y="5495607"/>
            <a:ext cx="2322576" cy="1451610"/>
          </a:xfrm>
          <a:prstGeom prst="rect">
            <a:avLst/>
          </a:prstGeom>
        </p:spPr>
      </p:pic>
    </p:spTree>
    <p:extLst>
      <p:ext uri="{BB962C8B-B14F-4D97-AF65-F5344CB8AC3E}">
        <p14:creationId xmlns:p14="http://schemas.microsoft.com/office/powerpoint/2010/main" val="1400827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smtClean="0">
                <a:latin typeface="Ink Free" panose="03080402000500000000" pitchFamily="66" charset="0"/>
              </a:rPr>
              <a:t>If you had to write something about ‘family’ in this speech bubble now what would you write?</a:t>
            </a:r>
            <a:endParaRPr lang="en-GB" sz="2400" dirty="0">
              <a:latin typeface="Ink Free" panose="03080402000500000000" pitchFamily="66" charset="0"/>
            </a:endParaRPr>
          </a:p>
        </p:txBody>
      </p:sp>
      <p:pic>
        <p:nvPicPr>
          <p:cNvPr id="4" name="Picture 3"/>
          <p:cNvPicPr>
            <a:picLocks noChangeAspect="1"/>
          </p:cNvPicPr>
          <p:nvPr/>
        </p:nvPicPr>
        <p:blipFill>
          <a:blip r:embed="rId2"/>
          <a:stretch>
            <a:fillRect/>
          </a:stretch>
        </p:blipFill>
        <p:spPr>
          <a:xfrm>
            <a:off x="3218438" y="1436913"/>
            <a:ext cx="5755123" cy="4448987"/>
          </a:xfrm>
          <a:prstGeom prst="rect">
            <a:avLst/>
          </a:prstGeom>
        </p:spPr>
      </p:pic>
    </p:spTree>
    <p:extLst>
      <p:ext uri="{BB962C8B-B14F-4D97-AF65-F5344CB8AC3E}">
        <p14:creationId xmlns:p14="http://schemas.microsoft.com/office/powerpoint/2010/main" val="4232258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931172"/>
          </a:xfrm>
        </p:spPr>
        <p:txBody>
          <a:bodyPr>
            <a:normAutofit/>
          </a:bodyPr>
          <a:lstStyle/>
          <a:p>
            <a:r>
              <a:rPr lang="en-GB" sz="2400" dirty="0" smtClean="0">
                <a:latin typeface="Ink Free" panose="03080402000500000000" pitchFamily="66" charset="0"/>
              </a:rPr>
              <a:t>Additional Questions:</a:t>
            </a:r>
            <a:br>
              <a:rPr lang="en-GB" sz="2400" dirty="0" smtClean="0">
                <a:latin typeface="Ink Free" panose="03080402000500000000" pitchFamily="66" charset="0"/>
              </a:rPr>
            </a:br>
            <a:r>
              <a:rPr lang="en-GB" sz="2400" dirty="0">
                <a:latin typeface="Ink Free" panose="03080402000500000000" pitchFamily="66" charset="0"/>
              </a:rPr>
              <a:t/>
            </a:r>
            <a:br>
              <a:rPr lang="en-GB" sz="2400" dirty="0">
                <a:latin typeface="Ink Free" panose="03080402000500000000" pitchFamily="66" charset="0"/>
              </a:rPr>
            </a:br>
            <a:r>
              <a:rPr lang="en-GB" sz="2400" dirty="0" smtClean="0">
                <a:latin typeface="Ink Free" panose="03080402000500000000" pitchFamily="66" charset="0"/>
              </a:rPr>
              <a:t>Why do you think Birmingham City Centre wanted a statue that showed family?</a:t>
            </a:r>
            <a:br>
              <a:rPr lang="en-GB" sz="2400" dirty="0" smtClean="0">
                <a:latin typeface="Ink Free" panose="03080402000500000000" pitchFamily="66" charset="0"/>
              </a:rPr>
            </a:br>
            <a:r>
              <a:rPr lang="en-GB" sz="2400" dirty="0" smtClean="0">
                <a:latin typeface="Ink Free" panose="03080402000500000000" pitchFamily="66" charset="0"/>
              </a:rPr>
              <a:t/>
            </a:r>
            <a:br>
              <a:rPr lang="en-GB" sz="2400" dirty="0" smtClean="0">
                <a:latin typeface="Ink Free" panose="03080402000500000000" pitchFamily="66" charset="0"/>
              </a:rPr>
            </a:br>
            <a:r>
              <a:rPr lang="en-GB" sz="2400" dirty="0" smtClean="0">
                <a:latin typeface="Ink Free" panose="03080402000500000000" pitchFamily="66" charset="0"/>
              </a:rPr>
              <a:t>The idea of ‘what makes a family’ isn’t fixed. What does that mean?</a:t>
            </a:r>
            <a:br>
              <a:rPr lang="en-GB" sz="2400" dirty="0" smtClean="0">
                <a:latin typeface="Ink Free" panose="03080402000500000000" pitchFamily="66" charset="0"/>
              </a:rPr>
            </a:br>
            <a:r>
              <a:rPr lang="en-GB" sz="2400" dirty="0">
                <a:latin typeface="Ink Free" panose="03080402000500000000" pitchFamily="66" charset="0"/>
              </a:rPr>
              <a:t/>
            </a:r>
            <a:br>
              <a:rPr lang="en-GB" sz="2400" dirty="0">
                <a:latin typeface="Ink Free" panose="03080402000500000000" pitchFamily="66" charset="0"/>
              </a:rPr>
            </a:br>
            <a:r>
              <a:rPr lang="en-GB" sz="2400" dirty="0" smtClean="0">
                <a:latin typeface="Ink Free" panose="03080402000500000000" pitchFamily="66" charset="0"/>
              </a:rPr>
              <a:t>How might dad’s feel about the sculpture? Are dad’s represented elsewhere?</a:t>
            </a:r>
            <a:br>
              <a:rPr lang="en-GB" sz="2400" dirty="0" smtClean="0">
                <a:latin typeface="Ink Free" panose="03080402000500000000" pitchFamily="66" charset="0"/>
              </a:rPr>
            </a:br>
            <a:r>
              <a:rPr lang="en-GB" sz="2400" dirty="0">
                <a:latin typeface="Ink Free" panose="03080402000500000000" pitchFamily="66" charset="0"/>
              </a:rPr>
              <a:t/>
            </a:r>
            <a:br>
              <a:rPr lang="en-GB" sz="2400" dirty="0">
                <a:latin typeface="Ink Free" panose="03080402000500000000" pitchFamily="66" charset="0"/>
              </a:rPr>
            </a:br>
            <a:r>
              <a:rPr lang="en-GB" sz="2400" dirty="0" smtClean="0">
                <a:latin typeface="Ink Free" panose="03080402000500000000" pitchFamily="66" charset="0"/>
              </a:rPr>
              <a:t>How would you feel if you weren’t represented in art of media?</a:t>
            </a:r>
            <a:br>
              <a:rPr lang="en-GB" sz="2400" dirty="0" smtClean="0">
                <a:latin typeface="Ink Free" panose="03080402000500000000" pitchFamily="66" charset="0"/>
              </a:rPr>
            </a:br>
            <a:r>
              <a:rPr lang="en-GB" sz="2400" dirty="0">
                <a:latin typeface="Ink Free" panose="03080402000500000000" pitchFamily="66" charset="0"/>
              </a:rPr>
              <a:t/>
            </a:r>
            <a:br>
              <a:rPr lang="en-GB" sz="2400" dirty="0">
                <a:latin typeface="Ink Free" panose="03080402000500000000" pitchFamily="66" charset="0"/>
              </a:rPr>
            </a:br>
            <a:r>
              <a:rPr lang="en-GB" sz="2400" dirty="0" smtClean="0">
                <a:latin typeface="Ink Free" panose="03080402000500000000" pitchFamily="66" charset="0"/>
              </a:rPr>
              <a:t>What can we learn about this story?</a:t>
            </a:r>
            <a:br>
              <a:rPr lang="en-GB" sz="2400" dirty="0" smtClean="0">
                <a:latin typeface="Ink Free" panose="03080402000500000000" pitchFamily="66" charset="0"/>
              </a:rPr>
            </a:br>
            <a:r>
              <a:rPr lang="en-GB" sz="2400" dirty="0">
                <a:latin typeface="Ink Free" panose="03080402000500000000" pitchFamily="66" charset="0"/>
              </a:rPr>
              <a:t/>
            </a:r>
            <a:br>
              <a:rPr lang="en-GB" sz="2400" dirty="0">
                <a:latin typeface="Ink Free" panose="03080402000500000000" pitchFamily="66" charset="0"/>
              </a:rPr>
            </a:br>
            <a:r>
              <a:rPr lang="en-GB" sz="2400" b="1" dirty="0" smtClean="0">
                <a:latin typeface="Ink Free" panose="03080402000500000000" pitchFamily="66" charset="0"/>
              </a:rPr>
              <a:t>Why is this part of the No outsiders programme?</a:t>
            </a:r>
            <a:endParaRPr lang="en-GB" sz="2400" b="1" dirty="0">
              <a:latin typeface="Ink Free" panose="03080402000500000000" pitchFamily="66" charset="0"/>
            </a:endParaRPr>
          </a:p>
        </p:txBody>
      </p:sp>
    </p:spTree>
    <p:extLst>
      <p:ext uri="{BB962C8B-B14F-4D97-AF65-F5344CB8AC3E}">
        <p14:creationId xmlns:p14="http://schemas.microsoft.com/office/powerpoint/2010/main" val="608112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837066"/>
          </a:xfrm>
        </p:spPr>
        <p:txBody>
          <a:bodyPr>
            <a:normAutofit fontScale="90000"/>
          </a:bodyPr>
          <a:lstStyle/>
          <a:p>
            <a:r>
              <a:rPr lang="en-GB" sz="2000" dirty="0" smtClean="0">
                <a:latin typeface="Ink Free" panose="03080402000500000000" pitchFamily="66" charset="0"/>
              </a:rPr>
              <a:t>Let us think about one story in the Bible that tells us about family.</a:t>
            </a:r>
            <a:br>
              <a:rPr lang="en-GB" sz="2000" dirty="0" smtClean="0">
                <a:latin typeface="Ink Free" panose="03080402000500000000" pitchFamily="66" charset="0"/>
              </a:rPr>
            </a:br>
            <a:r>
              <a:rPr lang="en-GB" sz="2000" dirty="0" smtClean="0">
                <a:latin typeface="Ink Free" panose="03080402000500000000" pitchFamily="66" charset="0"/>
              </a:rPr>
              <a:t>Watch the story and think – what is the important message about family that Jesus wants us to learn from the story?</a:t>
            </a:r>
            <a:endParaRPr lang="en-GB" sz="2000" dirty="0">
              <a:latin typeface="Ink Free" panose="03080402000500000000" pitchFamily="66" charset="0"/>
            </a:endParaRPr>
          </a:p>
        </p:txBody>
      </p:sp>
      <p:sp>
        <p:nvSpPr>
          <p:cNvPr id="3" name="Subtitle 2"/>
          <p:cNvSpPr>
            <a:spLocks noGrp="1"/>
          </p:cNvSpPr>
          <p:nvPr>
            <p:ph type="subTitle" idx="1"/>
          </p:nvPr>
        </p:nvSpPr>
        <p:spPr>
          <a:xfrm>
            <a:off x="1524000" y="2238103"/>
            <a:ext cx="9144000" cy="3019697"/>
          </a:xfrm>
        </p:spPr>
        <p:txBody>
          <a:bodyPr/>
          <a:lstStyle/>
          <a:p>
            <a:r>
              <a:rPr lang="en-GB" dirty="0" smtClean="0">
                <a:latin typeface="Ink Free" panose="03080402000500000000" pitchFamily="66" charset="0"/>
                <a:hlinkClick r:id="rId2"/>
              </a:rPr>
              <a:t>https://www.youtube.com/watch?v=DJgROx4wFKM</a:t>
            </a:r>
            <a:endParaRPr lang="en-GB" dirty="0" smtClean="0">
              <a:latin typeface="Ink Free" panose="03080402000500000000" pitchFamily="66" charset="0"/>
            </a:endParaRPr>
          </a:p>
          <a:p>
            <a:endParaRPr lang="en-GB" dirty="0" smtClean="0">
              <a:latin typeface="Ink Free" panose="03080402000500000000" pitchFamily="66" charset="0"/>
            </a:endParaRPr>
          </a:p>
          <a:p>
            <a:endParaRPr lang="en-GB" dirty="0">
              <a:latin typeface="Ink Free" panose="03080402000500000000" pitchFamily="66" charset="0"/>
            </a:endParaRPr>
          </a:p>
          <a:p>
            <a:r>
              <a:rPr lang="en-GB" dirty="0" smtClean="0">
                <a:latin typeface="Ink Free" panose="03080402000500000000" pitchFamily="66" charset="0"/>
              </a:rPr>
              <a:t>Why does Jesus tell this story?</a:t>
            </a:r>
          </a:p>
          <a:p>
            <a:endParaRPr lang="en-GB" dirty="0">
              <a:latin typeface="Ink Free" panose="03080402000500000000" pitchFamily="66" charset="0"/>
            </a:endParaRPr>
          </a:p>
          <a:p>
            <a:endParaRPr lang="en-GB" dirty="0">
              <a:latin typeface="Ink Free" panose="03080402000500000000" pitchFamily="66" charset="0"/>
            </a:endParaRPr>
          </a:p>
        </p:txBody>
      </p:sp>
    </p:spTree>
    <p:extLst>
      <p:ext uri="{BB962C8B-B14F-4D97-AF65-F5344CB8AC3E}">
        <p14:creationId xmlns:p14="http://schemas.microsoft.com/office/powerpoint/2010/main" val="396915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sz="2400" dirty="0" smtClean="0">
                <a:latin typeface="Ink Free" panose="03080402000500000000" pitchFamily="66" charset="0"/>
              </a:rPr>
              <a:t>There are lots of things Jesus is telling us through this parable – but in this context the focus should be love.</a:t>
            </a:r>
            <a:br>
              <a:rPr lang="en-GB" sz="2400" dirty="0" smtClean="0">
                <a:latin typeface="Ink Free" panose="03080402000500000000" pitchFamily="66" charset="0"/>
              </a:rPr>
            </a:br>
            <a:r>
              <a:rPr lang="en-GB" sz="2400" dirty="0">
                <a:latin typeface="Ink Free" panose="03080402000500000000" pitchFamily="66" charset="0"/>
              </a:rPr>
              <a:t/>
            </a:r>
            <a:br>
              <a:rPr lang="en-GB" sz="2400" dirty="0">
                <a:latin typeface="Ink Free" panose="03080402000500000000" pitchFamily="66" charset="0"/>
              </a:rPr>
            </a:br>
            <a:r>
              <a:rPr lang="en-GB" sz="2400" dirty="0" smtClean="0">
                <a:latin typeface="Ink Free" panose="03080402000500000000" pitchFamily="66" charset="0"/>
              </a:rPr>
              <a:t>Even though the older son did wrong, his family is where he is safe and where he is loved. Where he is welcomed back and despite his choices, he was </a:t>
            </a:r>
            <a:r>
              <a:rPr lang="en-GB" sz="2400" b="1" dirty="0" smtClean="0">
                <a:latin typeface="Ink Free" panose="03080402000500000000" pitchFamily="66" charset="0"/>
              </a:rPr>
              <a:t>no outsider</a:t>
            </a:r>
            <a:r>
              <a:rPr lang="en-GB" sz="2400" dirty="0" smtClean="0">
                <a:latin typeface="Ink Free" panose="03080402000500000000" pitchFamily="66" charset="0"/>
              </a:rPr>
              <a:t>.</a:t>
            </a:r>
            <a:endParaRPr lang="en-GB" sz="2400" dirty="0">
              <a:latin typeface="Ink Free" panose="03080402000500000000" pitchFamily="66" charset="0"/>
            </a:endParaRPr>
          </a:p>
        </p:txBody>
      </p:sp>
    </p:spTree>
    <p:extLst>
      <p:ext uri="{BB962C8B-B14F-4D97-AF65-F5344CB8AC3E}">
        <p14:creationId xmlns:p14="http://schemas.microsoft.com/office/powerpoint/2010/main" val="22268011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k Free" panose="03080402000500000000" pitchFamily="66" charset="0"/>
              </a:rPr>
              <a:t>Let us pray</a:t>
            </a:r>
            <a:endParaRPr lang="en-GB" dirty="0">
              <a:latin typeface="Ink Free" panose="03080402000500000000" pitchFamily="66" charset="0"/>
            </a:endParaRPr>
          </a:p>
        </p:txBody>
      </p:sp>
      <p:pic>
        <p:nvPicPr>
          <p:cNvPr id="4" name="Content Placeholder 3"/>
          <p:cNvPicPr>
            <a:picLocks noGrp="1" noChangeAspect="1"/>
          </p:cNvPicPr>
          <p:nvPr>
            <p:ph idx="1"/>
          </p:nvPr>
        </p:nvPicPr>
        <p:blipFill>
          <a:blip r:embed="rId2"/>
          <a:stretch>
            <a:fillRect/>
          </a:stretch>
        </p:blipFill>
        <p:spPr>
          <a:xfrm>
            <a:off x="3920331" y="1825625"/>
            <a:ext cx="4351338" cy="4351338"/>
          </a:xfrm>
          <a:prstGeom prst="rect">
            <a:avLst/>
          </a:prstGeom>
        </p:spPr>
      </p:pic>
    </p:spTree>
    <p:extLst>
      <p:ext uri="{BB962C8B-B14F-4D97-AF65-F5344CB8AC3E}">
        <p14:creationId xmlns:p14="http://schemas.microsoft.com/office/powerpoint/2010/main" val="23052587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140</Words>
  <Application>Microsoft Office PowerPoint</Application>
  <PresentationFormat>Widescreen</PresentationFormat>
  <Paragraphs>21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Ink Free</vt:lpstr>
      <vt:lpstr>Office Theme</vt:lpstr>
      <vt:lpstr>No Outsiders</vt:lpstr>
      <vt:lpstr>Light your candle</vt:lpstr>
      <vt:lpstr>The photo shows a statue in Birmingham City Centre called, "A real Birmingham family.“ Can you describe your family? Can you describe what family is? Wo do you think the people are in the</vt:lpstr>
      <vt:lpstr> The people standing in photo are the family used for the statue and the sculptor, Gillian Wearing, who stands in the middle. The two woman depicted in the photo are sisters, Roma and Emma Jones and their children, Kyan and Shaye. Gillian said she wanted to show that the idea of what makes a family isn't fixed. She liked how the sisters spoke of their closeness and how they supported each other. </vt:lpstr>
      <vt:lpstr>But not everyone agreed that this showed a real family.  Some argued that the statue did not represent a typical family and there should be a dad; "It doesn't portray a family as it should be," said Angela.  On social media many people praised the statue but some argued it was not representative of Birmingham: "Why is there 2 women? There should be a mum and a dad and two kids. It's a confusing sculpture in my opinion." "Would be nice to see other representations, maybe with a father? Bit demoralising for dads this one."  </vt:lpstr>
      <vt:lpstr>    What do you think?</vt:lpstr>
      <vt:lpstr>Have your opinions of what a family is changed from the discussion at the start of the worship?  Some people said this on social media  A family can be a anyone, it's who you love and look after and cherish that matters, whether that be Mum and Dad and children or 2 dads and children or just a loving couple with no children. Families come in all shapes and sizes, it's not one size fits all." </vt:lpstr>
      <vt:lpstr>If you had to write something about ‘family’ in this speech bubble now what would you write?</vt:lpstr>
      <vt:lpstr>Additional Questions:  Why do you think Birmingham City Centre wanted a statue that showed family?  The idea of ‘what makes a family’ isn’t fixed. What does that mean?  How might dad’s feel about the sculpture? Are dad’s represented elsewhere?  How would you feel if you weren’t represented in art of media?  What can we learn about this story?  Why is this part of the No outsiders programme?</vt:lpstr>
      <vt:lpstr>Let us think about one story in the Bible that tells us about family. Watch the story and think – what is the important message about family that Jesus wants us to learn from the story?</vt:lpstr>
      <vt:lpstr>There are lots of things Jesus is telling us through this parable – but in this context the focus should be love.  Even though the older son did wrong, his family is where he is safe and where he is loved. Where he is welcomed back and despite his choices, he was no outsider.</vt:lpstr>
      <vt:lpstr>Let us pray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Outsiders</dc:title>
  <dc:creator>Hargreaves, Helen</dc:creator>
  <cp:lastModifiedBy>13022, head</cp:lastModifiedBy>
  <cp:revision>7</cp:revision>
  <dcterms:created xsi:type="dcterms:W3CDTF">2022-05-30T12:39:45Z</dcterms:created>
  <dcterms:modified xsi:type="dcterms:W3CDTF">2022-09-03T12:49:00Z</dcterms:modified>
</cp:coreProperties>
</file>