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9" r:id="rId9"/>
    <p:sldId id="270" r:id="rId10"/>
    <p:sldId id="266" r:id="rId11"/>
    <p:sldId id="265" r:id="rId12"/>
    <p:sldId id="261" r:id="rId13"/>
    <p:sldId id="267" r:id="rId14"/>
    <p:sldId id="268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BC098C-A9BA-4989-845F-0F571D9D1C93}" v="1" dt="2025-09-09T15:48:12.2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1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ma Abbas" userId="9c2344c5-bb1c-4e36-8860-626ce9125d56" providerId="ADAL" clId="{E9BC098C-A9BA-4989-845F-0F571D9D1C93}"/>
    <pc:docChg chg="modSld">
      <pc:chgData name="Salma Abbas" userId="9c2344c5-bb1c-4e36-8860-626ce9125d56" providerId="ADAL" clId="{E9BC098C-A9BA-4989-845F-0F571D9D1C93}" dt="2025-09-09T15:48:12.245" v="0"/>
      <pc:docMkLst>
        <pc:docMk/>
      </pc:docMkLst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1739301114" sldId="258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1739301114" sldId="258"/>
            <ac:inkMk id="4" creationId="{B9FAB2CA-247C-0C9C-36AE-ECE8D87C66A1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3641177636" sldId="259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3641177636" sldId="259"/>
            <ac:inkMk id="3" creationId="{3E54C04D-A6DA-07C5-A2D1-7D62D0B46BE4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1428604855" sldId="261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1428604855" sldId="261"/>
            <ac:inkMk id="4" creationId="{8A7D1B59-C278-1FE3-3D63-0D70ED12F897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1148712998" sldId="262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1148712998" sldId="262"/>
            <ac:inkMk id="4" creationId="{E43F50CD-5F96-9389-1C73-FF4035FC91C2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4193605520" sldId="263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4193605520" sldId="263"/>
            <ac:inkMk id="4" creationId="{5DCDFA05-716A-2737-FE4B-1A8D2E3F827B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3087861714" sldId="265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3087861714" sldId="265"/>
            <ac:inkMk id="4" creationId="{B2E34FAD-225D-A2E2-1FA4-AEF0E516394A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2830340315" sldId="266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2830340315" sldId="266"/>
            <ac:inkMk id="4" creationId="{0144268B-5556-6574-D727-7C6CFF6014B8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2751183898" sldId="268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2751183898" sldId="268"/>
            <ac:inkMk id="4" creationId="{7FAA4749-E3D4-C25B-3D80-4564F07559EA}"/>
          </ac:inkMkLst>
        </pc:inkChg>
      </pc:sldChg>
      <pc:sldChg chg="addSp">
        <pc:chgData name="Salma Abbas" userId="9c2344c5-bb1c-4e36-8860-626ce9125d56" providerId="ADAL" clId="{E9BC098C-A9BA-4989-845F-0F571D9D1C93}" dt="2025-09-09T15:48:12.245" v="0"/>
        <pc:sldMkLst>
          <pc:docMk/>
          <pc:sldMk cId="3362204949" sldId="269"/>
        </pc:sldMkLst>
        <pc:inkChg chg="add">
          <ac:chgData name="Salma Abbas" userId="9c2344c5-bb1c-4e36-8860-626ce9125d56" providerId="ADAL" clId="{E9BC098C-A9BA-4989-845F-0F571D9D1C93}" dt="2025-09-09T15:48:12.245" v="0"/>
          <ac:inkMkLst>
            <pc:docMk/>
            <pc:sldMk cId="3362204949" sldId="269"/>
            <ac:inkMk id="4" creationId="{BABDD5AD-ED8D-1AF8-1CD0-527A6806AF27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1:49.9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33051 17234 1312 0,'0'-25'0'15,"0"-5"0"-15,0 6 0 16,0 8 0-16,0 32 0 0,0-16 0 16,0 0 0-16,0 0 0 15,0 0 0-15,0 0 0 16,0 0 0-16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2:01.13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33059 17132 1312 0</inkml:trace>
  <inkml:trace contextRef="#ctx0" brushRef="#br0" timeOffset="94.99">33059 17132 1312 0,'0'0'0'16</inkml:trace>
  <inkml:trace contextRef="#ctx0" brushRef="#br0" timeOffset="698.47">33051 17115 1312 0,'0'26'0'0,"0"6"0"15,0-7 0-15,0-8 0 0,0-17 0 16,0 0 0-16,0 0 0 16,0 0 0-16,0 0 0 15,0 0 0-15,0 0 0 16,0 0 0-16,0 0 0 16,0 0 0-16,0 0 0 15,2-8 0-15,-1-17 0 16,-1 2 0-16,0 7 0 15,0 4 0-15,0 31 0 0,0-19 0 16,0 2 0-16,0-9 0 16,0-3 0-16,0 25 0 15,0 10 0-15,0-6 0 16,0-3 0-16,0-5 0 16,0-11 0-16,0 0 0 15,0 0 0-15,0 0 0 16,0 0 0-16,0 0 0 15,0 0 0-15,0 0 0 0,0 0 0 16,0 9 0-16,0-9 0 16,0 0 0-16,0 0 0 15,0 0 0-15,2-15 0 16,-2-12 0-16,-1-2 0 16,-3 29 0-16,3 20 0 15,1 2 0-15,1-26 0 16,-4-2 0-16,3 6 0 15,0 0 0-15,0 0 0 16,0 0 0-16,0 0 0 0,0 0 0 16,0 0 0-16,0 5 0 31,0-5 0-31,0 0 0 0,0 0 0 0,0 0 0 16,2-7 0-16,-3-19 0 15,0-2 0-15,-2 32 0 16,0 13 0-16,1-1 0 15</inkml:trace>
  <inkml:trace contextRef="#ctx0" brushRef="#br0" timeOffset="873.65">33051 17140 1312 0,'0'0'0'0,"0"0"0"0,0 0 0 0,0 0 0 0,0 0 0 0,-1-4 0 0</inkml:trace>
  <inkml:trace contextRef="#ctx0" brushRef="#br0" timeOffset="1143.16">33051 17140 1312 0,'0'0'0'0,"0"0"0"0,0 0 0 16,0 0 0-16,0 0 0 15,-3 14 0 1,3-14 0-16,0 0 0 0,0-2 0 15,2-7 0-15,1 11 0 16,-2 19 0-16,1 7 0 31,-2-11 0-31,-1-33 0 16,0-8 0-16,1 3 0 16,0 29 0-16,0 13 0 0,0 0 0 15,0-6 0-15,0-32 0 16,0-8 0-16,0 3 0 15,0 8 0-15,0 5 0 16,0 9 0-16,0 0 0 16,0 0 0-16,0 0 0 15,0 0 0-15,0 0 0 16,0 0 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3:45.2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33059 17132 1312 0,'0'0'0'0,"0"0"0"0,0 0 0 0,0 0 0 0,0 0 0 0,0 0 0 16,0 0 0-16,0 0 0 15,0 0 0-15,0 0 0 16,0 0 0-16</inkml:trace>
  <inkml:trace contextRef="#ctx0" brushRef="#br0" timeOffset="189.6">33051 17124 1312 0,'0'0'0'15</inkml:trace>
  <inkml:trace contextRef="#ctx0" brushRef="#br0" timeOffset="337.51">33051 17234 1312 0,'0'0'0'15,"0"0"0"-15,0 0 0 16,0 0 0-16,0 0 0 16</inkml:trace>
  <inkml:trace contextRef="#ctx0" brushRef="#br0" timeOffset="451.19">33051 17234 1312 0,'0'0'0'16,"0"-25"0"-16</inkml:trace>
  <inkml:trace contextRef="#ctx0" brushRef="#br0" timeOffset="544.21">33051 17141 1312 0,'0'32'0'0,"0"-7"0"0,0-8 0 16,0-17 0-16,0 0 0 16</inkml:trace>
  <inkml:trace contextRef="#ctx0" brushRef="#br0" timeOffset="26877.57">33051 17124 1312 0</inkml:trace>
  <inkml:trace contextRef="#ctx0" brushRef="#br0" timeOffset="26972.85">33051 17234 1312 0</inkml:trace>
  <inkml:trace contextRef="#ctx0" brushRef="#br0" timeOffset="27004.81">33051 17234 1312 0,'0'0'0'0</inkml:trace>
  <inkml:trace contextRef="#ctx0" brushRef="#br0" timeOffset="28296.42">33059 17132 1312 0</inkml:trace>
  <inkml:trace contextRef="#ctx0" brushRef="#br0" timeOffset="28332.9">33051 17234 1312 0,'0'0'0'16</inkml:trace>
  <inkml:trace contextRef="#ctx0" brushRef="#br0" timeOffset="28391.22">33051 17234 1312 0,'0'0'0'0,"0"0"0"15</inkml:trace>
  <inkml:trace contextRef="#ctx0" brushRef="#br0" timeOffset="28835.74">33051 17234 1312 0,'0'0'0'0,"0"0"0"0</inkml:trace>
  <inkml:trace contextRef="#ctx0" brushRef="#br0" timeOffset="28898.78">33059 17132 1312 0,'0'0'0'15</inkml:trace>
  <inkml:trace contextRef="#ctx0" brushRef="#br0" timeOffset="28946.1">33059 17132 1312 0</inkml:trace>
  <inkml:trace contextRef="#ctx0" brushRef="#br0" timeOffset="35826.6">33051 17234 1312 0,'0'0'0'0</inkml:trace>
  <inkml:trace contextRef="#ctx0" brushRef="#br0" timeOffset="35905.64">33051 17234 1312 0,'0'0'0'16,"0"0"0"-16,0 0 0 15,0 0 0-15,0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4:42.8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33064 17156 1312 0</inkml:trace>
  <inkml:trace contextRef="#ctx0" brushRef="#br0" timeOffset="97.48">33051 17115 1312 0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5:34.07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33059 17132 1312 0</inkml:trace>
  <inkml:trace contextRef="#ctx0" brushRef="#br0" timeOffset="72.78">33051 17234 1312 0,'0'0'0'0,"0"0"0"16,0 0 0-16,0 0 0 15,0 0 0-15</inkml:trace>
  <inkml:trace contextRef="#ctx0" brushRef="#br0" timeOffset="128.84">33051 17115 1312 0</inkml:trace>
  <inkml:trace contextRef="#ctx0" brushRef="#br0" timeOffset="253.31">33051 17141 1312 0,'0'32'0'16,"0"-7"0"-16,0-8 0 15,0-17 0-15,0 0 0 16,0 0 0-16,0 0 0 16,0 0 0-16,0 0 0 15,0 0 0-15,0 0 0 16,0 0 0-16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6:59.5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33059 17132 1312 0,'0'0'0'0,"0"0"0"0,0 0 0 0,0 0 0 0</inkml:trace>
  <inkml:trace contextRef="#ctx0" brushRef="#br0" timeOffset="460.12">33051 17115 1312 0,'0'0'0'0,"0"0"0"16,0 0 0-16,0 0 0 16,0 0 0-16,0 0 0 15,0 0 0-15,0 0 0 16,0 0 0-16,0 0 0 0,0 0 0 16,0 0 0-16,0 0 0 15,0 0 0-15,0 0 0 16,0 0 0-1,0 0 0-15,0 0 0 0,0 0 0 16,0 0 0-16,0 0 0 16,0 0 0-16,0 0 0 15,0 0 0-15,0 0 0 16,0 0 0-16,0 0 0 0,0 0 0 16,0 0 0-1,0 0 0-15,0 0 0 0,0 0 0 16,2 9 0-16,-2-9 0 15,0 0 0-15</inkml:trace>
  <inkml:trace contextRef="#ctx0" brushRef="#br0" timeOffset="630.33">33051 17115 1312 0,'0'0'0'16,"0"0"0"-16,0 0 0 0,0 0 0 16,0 0 0-16,0 0 0 0,0 0 0 15,0 0 0-15,0 0 0 16,0 0 0-16,0 0 0 15,0 0 0-15,0 0 0 16,0 0 0-16,0 0 0 0,0 0 0 31</inkml:trace>
  <inkml:trace contextRef="#ctx0" brushRef="#br0" timeOffset="23523.99">33059 17132 1312 0,'0'0'0'0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28:12.3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33059 17132 1312 0,'0'0'0'0,"0"0"0"0</inkml:trace>
  <inkml:trace contextRef="#ctx0" brushRef="#br0" timeOffset="278.94">33059 17132 1312 0,'0'0'0'0,"0"0"0"0,0 0 0 0,0 0 0 0,0 0 0 15,0 0 0 1,0 0 0-1,0 0 0-15,0 0 0 16</inkml:trace>
  <inkml:trace contextRef="#ctx0" brushRef="#br0" timeOffset="1153.78">33059 17132 1312 0</inkml:trace>
  <inkml:trace contextRef="#ctx0" brushRef="#br0" timeOffset="1232.51">33059 17132 1312 0,'0'0'0'0,"0"0"0"0,0 0 0 16,0 0 0-16,0 0 0 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30:19.72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33051 17124 1312 0,'0'0'0'0,"0"0"0"0</inkml:trace>
  <inkml:trace contextRef="#ctx0" brushRef="#br0" timeOffset="27.25">33051 17124 1312 0</inkml:trace>
  <inkml:trace contextRef="#ctx0" brushRef="#br0" timeOffset="332.47">33059 17140 1312 0,'0'0'0'0,"0"0"0"16,0 0 0-16,0 0 0 16</inkml:trace>
  <inkml:trace contextRef="#ctx0" brushRef="#br0" timeOffset="443.97">33051 17124 1312 0,'0'0'0'16,"0"0"0"-16</inkml:trace>
  <inkml:trace contextRef="#ctx0" brushRef="#br0" timeOffset="16798.58">33051 17124 1312 0,'0'0'0'0,"0"0"0"0,0 0 0 0,0 0 0 0</inkml:trace>
  <inkml:trace contextRef="#ctx0" brushRef="#br0" timeOffset="17020.43">33051 17124 1312 0,'0'0'0'0,"0"0"0"15,0 0 0-15,0 0 0 16,0 0 0-16,0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4" units="cm"/>
          <inkml:channel name="T" type="integer" max="2.14748E9" units="dev"/>
        </inkml:traceFormat>
        <inkml:channelProperties>
          <inkml:channelProperty channel="X" name="resolution" value="326.03979" units="1/cm"/>
          <inkml:channelProperty channel="Y" name="resolution" value="573.04999" units="1/cm"/>
          <inkml:channelProperty channel="F" name="resolution" value="0" units="1/cm"/>
          <inkml:channelProperty channel="T" name="resolution" value="1" units="1/dev"/>
        </inkml:channelProperties>
      </inkml:inkSource>
      <inkml:timestamp xml:id="ts0" timeString="2025-09-09T15:30:42.06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33051 17124 1312 0,'0'0'0'0,"0"0"0"0,0 0 0 0,0 0 0 0,0 0 0 16,0 0 0-16,0 0 0 0,0 0 0 31,0 0 0-31,0 0 0 16,0 0 0-16,0 0 0 0,0 0 0 0,0 0 0 15,0 0 0-15,0 0 0 31,0 0 0-31,0 0 0 0,0 0 0 0,0 0 0 16,0 0 0-16,0 0 0 16,0 0 0-1,0 0 0-15,0 0 0 0,0 0 0 16,0 0 0 0,0 0 0-16,0 0 0 15</inkml:trace>
  <inkml:trace contextRef="#ctx0" brushRef="#br0" timeOffset="63.94">33051 17124 1312 0,'0'0'0'16,"0"0"0"-16,0 0 0 0,0 0 0 16</inkml:trace>
  <inkml:trace contextRef="#ctx0" brushRef="#br0" timeOffset="143.54">33051 17124 1312 0,'0'0'0'0,"0"0"0"0,0 0 0 15,0 0 0-15,0 0 0 0,0 0 0 16</inkml:trace>
  <inkml:trace contextRef="#ctx0" brushRef="#br0" timeOffset="236.76">33051 17124 1312 0,'0'0'0'16,"0"0"0"-16,0 0 0 0,0 0 0 15,0 0 0-15,0 0 0 16,0 0 0-16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6FDB2-1053-B42B-5913-EA92C2AD55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71F141-0245-914D-7881-FCBCD30E7C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5F6FF-774E-D8EF-EB51-B3337355B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F8E77-DA56-8C1A-FAA6-F09831E5E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3203D-0CD8-3891-D7F5-28271E28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429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7F614-8200-EF55-D3D5-6D591D2EE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30577-77C0-EE52-1E61-43E0777EA1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F004A-C7CF-9C0A-01C2-FC9C17BB9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43339-D66B-A8BF-796E-D5E22ACB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574F5-105C-7BDB-5E9C-CB364ED04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1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AC87E-33D6-87B5-5E14-FAED81217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5C064-A25C-9A56-A799-7FFFEA51B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85B311-EA56-AE23-CCA8-63D8C164B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33417A-D98C-D94A-21F5-AEA0B01AA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C4069-8E55-2365-60A1-B89B9177E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35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DBA78-D821-2451-1928-8DC1EF29E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99F12-0D79-7E21-2E90-FA1E4FA324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61343-CDDC-4AEB-8DC1-B63C8C9DD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230F66-7CCF-5B98-64D4-AEB260579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17061A-1D3B-06DB-AE39-C5C1811AB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A5A877-2DEB-3624-C2A6-E096D579B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619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E1E6-F776-20AA-1C6C-FBD8C6B68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47D98F-81C1-9A9E-9E39-6C2BCC227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2A81BA-9017-4370-1D17-8D139C5EB2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11EAA4-84CD-1AB7-9A35-53E59DE9CB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B7900A-F53C-05DE-020B-9E7EDDC4AD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477F44-0F4F-AD52-0C85-C95E2E74D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29F137-A080-1C1A-46CD-2478535C7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7AAF3F-164A-39F5-23C9-CC3F6D4C7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6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88316-9CE1-EB37-599F-15F9ECE85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43BF5A-0541-594D-6429-DBC08049F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2BFCD-58B3-118D-9B5C-7B4676179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EBB1E1-9DF0-0561-B607-DD68406D8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954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65453C-B917-68F0-2702-F3BC5C8B8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0A302F-EF55-056E-6D3D-560827EA9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FCC44-0D04-948E-FBE4-7941CA7C9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731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44983-50A5-42CA-4E45-960360744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1A75A-C4AA-05CD-614A-4A091C05A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ED2AC5-28F3-540E-1D00-BA77F4153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BA335-3CB7-C9E7-ECA9-A7EDE9C7E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409B2-915C-F858-4171-BD3EE9D28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57E1B6-89E3-673A-F3B4-EBAD152F6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77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9C57F-191E-A0BD-A75B-B4E9BA1C7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B677BD-28EC-1CE0-721B-B0640C0DD0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518175-4899-7C69-449F-8022483778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80644-F39B-EB70-1CBD-82DD4C994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E7DCB3-D805-DA04-58A2-CEFC13D0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BF5A6A-B879-BA03-1998-A35A4C382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113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C749B-1051-D066-3554-7F29B1BFF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65198-9A7B-955C-0FB0-C1BFE944BF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E4E3B-583C-CF2B-6874-EBAA55853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B66A3-34EB-114D-E3EB-9C591C844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8586D-4F3F-0AD3-53A6-BBF18C60A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41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8673AC-906A-7F91-5D17-8200E6BFD5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1F5887-73CE-4059-B3D9-FF38BE385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5C546-64EC-B392-B41A-0BD57AEEC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13CE0-5608-2763-82FB-BE829F748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FC1A1-E63C-2573-6E98-EAB4843EC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837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5DF819-1C0C-D6D3-693C-9A55176E8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21781A-994A-79F4-1683-1FFB4E6FAC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E07AD-5EF4-FF61-0DED-C56B550B88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F705BA-92DC-4D7D-A6AA-05DDB3BA1DD6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04D4A-B929-D035-4141-41CE2E43EC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2C597-87ED-EF83-0791-97C4C97585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DB1B10-DFAB-405B-8714-9ECA6F004F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863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quotefancy.com/teaching-quote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944A5-B078-59C4-6CD2-29FF18A208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8857"/>
            <a:ext cx="9144000" cy="1309914"/>
          </a:xfrm>
        </p:spPr>
        <p:txBody>
          <a:bodyPr/>
          <a:lstStyle/>
          <a:p>
            <a:r>
              <a:rPr lang="en-US" dirty="0">
                <a:latin typeface="Letter-join Air Plus 8" panose="02000805000000020003" pitchFamily="50" charset="0"/>
              </a:rPr>
              <a:t>Welcome to Year 1</a:t>
            </a:r>
            <a:endParaRPr lang="en-GB" dirty="0">
              <a:latin typeface="Letter-join Air Plus 8" panose="02000805000000020003" pitchFamily="50" charset="0"/>
            </a:endParaRPr>
          </a:p>
        </p:txBody>
      </p:sp>
      <p:pic>
        <p:nvPicPr>
          <p:cNvPr id="12" name="Picture 11" descr="A mountain with snow and stars in the sky&#10;&#10;AI-generated content may be incorrect.">
            <a:extLst>
              <a:ext uri="{FF2B5EF4-FFF2-40B4-BE49-F238E27FC236}">
                <a16:creationId xmlns:a16="http://schemas.microsoft.com/office/drawing/2014/main" id="{25B0D090-29EF-AB81-FA2C-7EE9331DE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61063" y="1944494"/>
            <a:ext cx="7069873" cy="397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447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D20AC-B102-5A2B-4FFE-F09914BE1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Year 1 Team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0D287-7996-E835-1204-A017B604A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err="1">
                <a:latin typeface="Letter-join Air Plus 8" panose="02000805000000020003" pitchFamily="50" charset="0"/>
              </a:rPr>
              <a:t>Mrs</a:t>
            </a:r>
            <a:r>
              <a:rPr lang="en-US" sz="3600" dirty="0">
                <a:latin typeface="Letter-join Air Plus 8" panose="02000805000000020003" pitchFamily="50" charset="0"/>
              </a:rPr>
              <a:t> Abbas – Teacher </a:t>
            </a:r>
          </a:p>
          <a:p>
            <a:pPr marL="0" indent="0">
              <a:buNone/>
            </a:pPr>
            <a:endParaRPr lang="en-US" sz="3600" dirty="0">
              <a:latin typeface="Letter-join Air Plus 8" panose="02000805000000020003" pitchFamily="50" charset="0"/>
            </a:endParaRPr>
          </a:p>
          <a:p>
            <a:pPr marL="0" indent="0">
              <a:buNone/>
            </a:pPr>
            <a:r>
              <a:rPr lang="en-US" sz="3600" dirty="0" err="1">
                <a:latin typeface="Letter-join Air Plus 8" panose="02000805000000020003" pitchFamily="50" charset="0"/>
              </a:rPr>
              <a:t>Mrs</a:t>
            </a:r>
            <a:r>
              <a:rPr lang="en-US" sz="3600" dirty="0">
                <a:latin typeface="Letter-join Air Plus 8" panose="02000805000000020003" pitchFamily="50" charset="0"/>
              </a:rPr>
              <a:t> Smith – Teaching Assistant/welfare/ PPA </a:t>
            </a:r>
          </a:p>
          <a:p>
            <a:pPr marL="0" indent="0">
              <a:buNone/>
            </a:pPr>
            <a:endParaRPr lang="en-US" sz="3600" dirty="0">
              <a:latin typeface="Letter-join Air Plus 8" panose="02000805000000020003" pitchFamily="50" charset="0"/>
            </a:endParaRPr>
          </a:p>
          <a:p>
            <a:pPr marL="0" indent="0">
              <a:buNone/>
            </a:pPr>
            <a:r>
              <a:rPr lang="en-US" sz="3600" dirty="0" err="1">
                <a:latin typeface="Letter-join Air Plus 8" panose="02000805000000020003" pitchFamily="50" charset="0"/>
              </a:rPr>
              <a:t>Mrs</a:t>
            </a:r>
            <a:r>
              <a:rPr lang="en-US" sz="3600" dirty="0">
                <a:latin typeface="Letter-join Air Plus 8" panose="02000805000000020003" pitchFamily="50" charset="0"/>
              </a:rPr>
              <a:t> Salmon – Teaching Assistant </a:t>
            </a:r>
          </a:p>
          <a:p>
            <a:pPr marL="0" indent="0">
              <a:buNone/>
            </a:pPr>
            <a:endParaRPr lang="en-US" sz="3600" dirty="0">
              <a:latin typeface="Letter-join Air Plus 8" panose="02000805000000020003" pitchFamily="50" charset="0"/>
            </a:endParaRPr>
          </a:p>
          <a:p>
            <a:pPr marL="0" indent="0">
              <a:buNone/>
            </a:pPr>
            <a:r>
              <a:rPr lang="en-US" sz="3600" dirty="0" err="1">
                <a:latin typeface="Letter-join Air Plus 8" panose="02000805000000020003" pitchFamily="50" charset="0"/>
              </a:rPr>
              <a:t>Mr</a:t>
            </a:r>
            <a:r>
              <a:rPr lang="en-US" sz="3600" dirty="0">
                <a:latin typeface="Letter-join Air Plus 8" panose="02000805000000020003" pitchFamily="50" charset="0"/>
              </a:rPr>
              <a:t> Dugdale – Teaching Assistant </a:t>
            </a:r>
            <a:endParaRPr lang="en-GB" sz="3600" dirty="0">
              <a:latin typeface="Letter-join Air Plus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539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CE7FD-41BC-3D3D-A45E-30848498C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34DD6-CB7F-6EC5-ECA8-41DA1D325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Rewards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95FE2-7A39-A0D5-237B-234EA443D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Verbal praise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Special award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Class Dojo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Pom-Poms in the jar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9FAB2CA-247C-0C9C-36AE-ECE8D87C66A1}"/>
                  </a:ext>
                </a:extLst>
              </p14:cNvPr>
              <p14:cNvContentPartPr/>
              <p14:nvPr/>
            </p14:nvContentPartPr>
            <p14:xfrm>
              <a:off x="11898360" y="6170040"/>
              <a:ext cx="360" cy="345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9FAB2CA-247C-0C9C-36AE-ECE8D87C66A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60680"/>
                <a:ext cx="19080" cy="53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39301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68500-1120-2497-C6F6-117EC4D31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F5046-A5F4-D0CE-10FE-FD084020E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 err="1">
                <a:latin typeface="Letter-join Air Plus 8" panose="02000805000000020003" pitchFamily="50" charset="0"/>
              </a:rPr>
              <a:t>Behaviour</a:t>
            </a:r>
            <a:r>
              <a:rPr lang="en-US" u="sng" dirty="0">
                <a:latin typeface="Letter-join Air Plus 8" panose="02000805000000020003" pitchFamily="50" charset="0"/>
              </a:rPr>
              <a:t> 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pic>
        <p:nvPicPr>
          <p:cNvPr id="4" name="Picture 3" descr="A group of shields with text&#10;&#10;AI-generated content may be incorrect.">
            <a:extLst>
              <a:ext uri="{FF2B5EF4-FFF2-40B4-BE49-F238E27FC236}">
                <a16:creationId xmlns:a16="http://schemas.microsoft.com/office/drawing/2014/main" id="{6E59F499-7E59-87D6-53EF-4A26AFAEF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8178" y="1604561"/>
            <a:ext cx="7214280" cy="507885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54C04D-A6DA-07C5-A2D1-7D62D0B46BE4}"/>
                  </a:ext>
                </a:extLst>
              </p14:cNvPr>
              <p14:cNvContentPartPr/>
              <p14:nvPr/>
            </p14:nvContentPartPr>
            <p14:xfrm>
              <a:off x="11894400" y="6161400"/>
              <a:ext cx="7200" cy="41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54C04D-A6DA-07C5-A2D1-7D62D0B46BE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885040" y="6152040"/>
                <a:ext cx="25920" cy="60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41177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DEADF1-B721-EAF8-C2EF-2AF14B5D2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A7F8F-E7A8-BF1B-7122-54819BA7C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764"/>
            <a:ext cx="10515600" cy="1325563"/>
          </a:xfrm>
        </p:spPr>
        <p:txBody>
          <a:bodyPr/>
          <a:lstStyle/>
          <a:p>
            <a:pPr algn="ctr"/>
            <a:r>
              <a:rPr lang="en-US" u="sng" dirty="0" err="1">
                <a:latin typeface="Letter-join Air Plus 8" panose="02000805000000020003" pitchFamily="50" charset="0"/>
              </a:rPr>
              <a:t>Behaviour</a:t>
            </a:r>
            <a:r>
              <a:rPr lang="en-US" u="sng" dirty="0">
                <a:latin typeface="Letter-join Air Plus 8" panose="02000805000000020003" pitchFamily="50" charset="0"/>
              </a:rPr>
              <a:t> 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pic>
        <p:nvPicPr>
          <p:cNvPr id="3" name="Picture 2" descr="A chart of school rules&#10;&#10;AI-generated content may be incorrect.">
            <a:extLst>
              <a:ext uri="{FF2B5EF4-FFF2-40B4-BE49-F238E27FC236}">
                <a16:creationId xmlns:a16="http://schemas.microsoft.com/office/drawing/2014/main" id="{05A8F16A-DDCD-4942-482F-D624BF5A2C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81" y="1001395"/>
            <a:ext cx="10515599" cy="585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747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A628D-0F65-F388-CCE7-73AB7469B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C4E99-EB57-E606-BEAC-322F4FED1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Curriculum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FE50F-7FCE-FBCE-3B3D-9038346F4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National Curriculum 2014</a:t>
            </a:r>
            <a:endParaRPr lang="en-US" sz="3600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12 subjects</a:t>
            </a:r>
            <a:endParaRPr lang="en-US" sz="3600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Assessed against ‘age related’ expectations at end of year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  <a:cs typeface="Arial"/>
              </a:rPr>
              <a:t>Assessments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Phonics screening in June</a:t>
            </a:r>
            <a:endParaRPr lang="en-US" sz="3600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3600" dirty="0">
              <a:latin typeface="Letter-join Air Plus 8" panose="02000805000000020003" pitchFamily="50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DCDFA05-716A-2737-FE4B-1A8D2E3F827B}"/>
                  </a:ext>
                </a:extLst>
              </p14:cNvPr>
              <p14:cNvContentPartPr/>
              <p14:nvPr/>
            </p14:nvContentPartPr>
            <p14:xfrm>
              <a:off x="11898360" y="6164640"/>
              <a:ext cx="3240" cy="399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DCDFA05-716A-2737-FE4B-1A8D2E3F827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55280"/>
                <a:ext cx="21960" cy="58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93605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C8CA9-399E-3879-D9FF-4E005A5387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D14D-E325-2DCC-3925-71FCC02F9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9160"/>
            <a:ext cx="10515600" cy="1325563"/>
          </a:xfrm>
        </p:spPr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Curriculum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FB805-F125-2C04-C395-B8B5CB09C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7" y="628197"/>
            <a:ext cx="10515600" cy="54460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Letter-join Air Plus 8" panose="02000805000000020003" pitchFamily="50" charset="0"/>
                <a:cs typeface="Times New Roman"/>
              </a:rPr>
              <a:t>English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Maths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Science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Phonics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Design Technology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Art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Music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Computing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History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Geography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PE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RE</a:t>
            </a:r>
            <a:br>
              <a:rPr lang="en-GB" dirty="0">
                <a:latin typeface="Letter-join Air Plus 8" panose="02000805000000020003" pitchFamily="50" charset="0"/>
                <a:cs typeface="Times New Roman"/>
              </a:rPr>
            </a:br>
            <a:r>
              <a:rPr lang="en-GB" dirty="0">
                <a:latin typeface="Letter-join Air Plus 8" panose="02000805000000020003" pitchFamily="50" charset="0"/>
                <a:cs typeface="Times New Roman"/>
              </a:rPr>
              <a:t>PSHE</a:t>
            </a:r>
          </a:p>
          <a:p>
            <a:pPr marL="0" indent="0">
              <a:buNone/>
            </a:pPr>
            <a:endParaRPr lang="en-GB" dirty="0">
              <a:latin typeface="Letter-join Air No-lead 8" panose="02000805000000020003" pitchFamily="50" charset="0"/>
              <a:cs typeface="Times New Roman"/>
            </a:endParaRPr>
          </a:p>
          <a:p>
            <a:pPr marL="0" indent="0">
              <a:buNone/>
            </a:pPr>
            <a:r>
              <a:rPr lang="en-GB" dirty="0">
                <a:latin typeface="Letter-join Air Plus 8" panose="02000805000000020003" pitchFamily="50" charset="0"/>
                <a:cs typeface="Times New Roman"/>
              </a:rPr>
              <a:t>Long Term Plan can be found on the website</a:t>
            </a:r>
            <a:endParaRPr lang="en-US" dirty="0">
              <a:latin typeface="Letter-join Air Plus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08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E79EF-A480-7141-AE4A-8233A46411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84F449-F719-D029-70CF-26FA9185D9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B0E4A8-32D3-10CD-99BD-F99F47E6D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6A8B4A-6F78-649A-3F59-B4332F079AAF}"/>
              </a:ext>
            </a:extLst>
          </p:cNvPr>
          <p:cNvSpPr/>
          <p:nvPr/>
        </p:nvSpPr>
        <p:spPr>
          <a:xfrm>
            <a:off x="3331029" y="5802086"/>
            <a:ext cx="6030685" cy="979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ABDD5AD-ED8D-1AF8-1CD0-527A6806AF27}"/>
                  </a:ext>
                </a:extLst>
              </p14:cNvPr>
              <p14:cNvContentPartPr/>
              <p14:nvPr/>
            </p14:nvContentPartPr>
            <p14:xfrm>
              <a:off x="11898360" y="6161400"/>
              <a:ext cx="5040" cy="15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ABDD5AD-ED8D-1AF8-1CD0-527A6806AF2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889000" y="6152040"/>
                <a:ext cx="23760" cy="3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62204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227F1-C75D-DFF7-7DB4-332E7AF64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CA3BE-7201-ECFF-10D6-82E0E424D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F8DADD-4C02-3890-B0A4-426AC2739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63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94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740D40-D1F2-23C1-24CF-9F0615C8D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3AE5B-1ADF-EC9F-12D5-52822414E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9160"/>
            <a:ext cx="10515600" cy="1325563"/>
          </a:xfrm>
        </p:spPr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P.E. Days 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511BD-2BE2-0740-DFC6-832F9C21F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256" y="1411968"/>
            <a:ext cx="10515600" cy="54460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400" dirty="0">
                <a:latin typeface="Letter-join Air Plus 8" panose="02000805000000020003" pitchFamily="50" charset="0"/>
              </a:rPr>
              <a:t>Mondays and Wednesdays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144268B-5556-6574-D727-7C6CFF6014B8}"/>
                  </a:ext>
                </a:extLst>
              </p14:cNvPr>
              <p14:cNvContentPartPr/>
              <p14:nvPr/>
            </p14:nvContentPartPr>
            <p14:xfrm>
              <a:off x="11898360" y="6161400"/>
              <a:ext cx="3240" cy="432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144268B-5556-6574-D727-7C6CFF6014B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52040"/>
                <a:ext cx="21960" cy="61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0340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39272-E723-582F-F3CF-6961E87AA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3F148-F5A2-1886-C774-39C43606F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9160"/>
            <a:ext cx="10515600" cy="1325563"/>
          </a:xfrm>
        </p:spPr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Daily routine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41539-8000-17B5-00DC-320EB54E5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7" y="878568"/>
            <a:ext cx="11299372" cy="5446032"/>
          </a:xfrm>
        </p:spPr>
        <p:txBody>
          <a:bodyPr>
            <a:noAutofit/>
          </a:bodyPr>
          <a:lstStyle/>
          <a:p>
            <a:r>
              <a:rPr lang="en-US" sz="2000" dirty="0">
                <a:latin typeface="Letter-join Air Plus 8" panose="02000805000000020003" pitchFamily="50" charset="0"/>
              </a:rPr>
              <a:t>8.40 – 8.50 Come in to school, put all items away and complete a fine motor skills activity</a:t>
            </a:r>
          </a:p>
          <a:p>
            <a:r>
              <a:rPr lang="en-US" sz="2000" dirty="0">
                <a:latin typeface="Letter-join Air Plus 8" panose="02000805000000020003" pitchFamily="50" charset="0"/>
              </a:rPr>
              <a:t>8.50 - Worship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9.15 - Run on the track </a:t>
            </a:r>
          </a:p>
          <a:p>
            <a:r>
              <a:rPr lang="en-US" sz="2000" dirty="0">
                <a:latin typeface="Letter-join Air Plus 8" panose="02000805000000020003" pitchFamily="50" charset="0"/>
              </a:rPr>
              <a:t>9:25 - English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10.30 - Playtime (milk and fruit)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10.45 - </a:t>
            </a:r>
            <a:r>
              <a:rPr lang="en-US" sz="2000" dirty="0" err="1">
                <a:latin typeface="Letter-join Air Plus 8" panose="02000805000000020003" pitchFamily="50" charset="0"/>
              </a:rPr>
              <a:t>Maths</a:t>
            </a:r>
            <a:endParaRPr lang="en-US" sz="2000" dirty="0">
              <a:latin typeface="Letter-join Air Plus 8" panose="02000805000000020003" pitchFamily="50" charset="0"/>
              <a:cs typeface="Arial" panose="020B0604020202020204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12:00 - Lunch time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1:00 - Phonics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</a:rPr>
              <a:t>2.00 - Playtime (afternoon snack)</a:t>
            </a:r>
          </a:p>
          <a:p>
            <a:r>
              <a:rPr lang="en-US" sz="2000" dirty="0">
                <a:latin typeface="Letter-join Air Plus 8" panose="02000805000000020003" pitchFamily="50" charset="0"/>
                <a:cs typeface="Arial"/>
              </a:rPr>
              <a:t>2.15 - </a:t>
            </a:r>
            <a:r>
              <a:rPr lang="en-US" sz="2000" dirty="0">
                <a:latin typeface="Letter-join Air Plus 8" panose="02000805000000020003" pitchFamily="50" charset="0"/>
              </a:rPr>
              <a:t>Subject (Art, History, Science </a:t>
            </a:r>
            <a:r>
              <a:rPr lang="en-US" sz="2000" dirty="0" err="1">
                <a:latin typeface="Letter-join Air Plus 8" panose="02000805000000020003" pitchFamily="50" charset="0"/>
              </a:rPr>
              <a:t>etc</a:t>
            </a:r>
            <a:r>
              <a:rPr lang="en-US" sz="2000" dirty="0">
                <a:latin typeface="Letter-join Air Plus 8" panose="02000805000000020003" pitchFamily="50" charset="0"/>
              </a:rPr>
              <a:t>)</a:t>
            </a:r>
            <a:endParaRPr lang="en-US" sz="2000" dirty="0">
              <a:latin typeface="Letter-join Air Plus 8" panose="02000805000000020003" pitchFamily="50" charset="0"/>
              <a:cs typeface="Arial"/>
            </a:endParaRPr>
          </a:p>
          <a:p>
            <a:r>
              <a:rPr lang="en-US" sz="2000" dirty="0">
                <a:latin typeface="Letter-join Air Plus 8" panose="02000805000000020003" pitchFamily="50" charset="0"/>
                <a:cs typeface="Arial"/>
              </a:rPr>
              <a:t>3.00 - Story</a:t>
            </a:r>
          </a:p>
          <a:p>
            <a:r>
              <a:rPr lang="en-US" sz="2000" dirty="0">
                <a:latin typeface="Letter-join Air Plus 8" panose="02000805000000020003" pitchFamily="50" charset="0"/>
                <a:cs typeface="Arial"/>
              </a:rPr>
              <a:t>3.15 - Home time</a:t>
            </a:r>
          </a:p>
          <a:p>
            <a:pPr marL="0" indent="0">
              <a:buNone/>
            </a:pPr>
            <a:endParaRPr lang="en-US" dirty="0">
              <a:latin typeface="Letter-join Air Plus 8" panose="02000805000000020003" pitchFamily="50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2E34FAD-225D-A2E2-1FA4-AEF0E516394A}"/>
                  </a:ext>
                </a:extLst>
              </p14:cNvPr>
              <p14:cNvContentPartPr/>
              <p14:nvPr/>
            </p14:nvContentPartPr>
            <p14:xfrm>
              <a:off x="11898360" y="6161400"/>
              <a:ext cx="3240" cy="6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2E34FAD-225D-A2E2-1FA4-AEF0E516394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52040"/>
                <a:ext cx="21960" cy="25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87861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50652-2F7E-2CC6-5AC0-31F2F76D2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7539C-9F2A-DA41-BC86-B50EC1671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Reading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B8D0E-7C4F-B5EC-5301-FD978B5EC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We expect all children to be reading everyday.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Reading books are changed on a Monday, Wednesday. Please listen to your child read everyday.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Sharing books are changed on Friday. This is to increase a pleasure of reading. Therefore, some children may bring a book home that they can’t read themselves. This is for you to read with them.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Comprehension is important. Please ask your child questions about what they have read.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Please note when you child has read inside of their reading records.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dirty="0">
                <a:latin typeface="Letter-join Air Plus 8" panose="02000805000000020003" pitchFamily="50" charset="0"/>
              </a:rPr>
              <a:t> We will tick the reading robins each time your child has read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A7D1B59-C278-1FE3-3D63-0D70ED12F897}"/>
                  </a:ext>
                </a:extLst>
              </p14:cNvPr>
              <p14:cNvContentPartPr/>
              <p14:nvPr/>
            </p14:nvContentPartPr>
            <p14:xfrm>
              <a:off x="11901240" y="6167520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A7D1B59-C278-1FE3-3D63-0D70ED12F89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91880" y="61581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8604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57740-A8CF-C81A-9D27-1E4016A45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D08F6-1246-7706-025E-C5B10DA66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Spellings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66D3F-8E25-A3F7-A254-673A365D9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296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Letter-join Air Plus 8" panose="02000805000000020003" pitchFamily="50" charset="0"/>
              </a:rPr>
              <a:t>The children will bring home a list of spellings to learn. </a:t>
            </a:r>
          </a:p>
          <a:p>
            <a:pPr marL="0" indent="0">
              <a:buNone/>
            </a:pPr>
            <a:endParaRPr lang="en-US" sz="3600" dirty="0">
              <a:latin typeface="Letter-join Air Plus 8" panose="02000805000000020003" pitchFamily="50" charset="0"/>
            </a:endParaRPr>
          </a:p>
          <a:p>
            <a:pPr marL="0" indent="0">
              <a:buNone/>
            </a:pPr>
            <a:r>
              <a:rPr lang="en-US" sz="3600" dirty="0">
                <a:latin typeface="Letter-join Air Plus 8" panose="02000805000000020003" pitchFamily="50" charset="0"/>
              </a:rPr>
              <a:t>At the front of their spellings book, you will find some tips on how the children can learn their spellings at home. </a:t>
            </a:r>
          </a:p>
        </p:txBody>
      </p:sp>
    </p:spTree>
    <p:extLst>
      <p:ext uri="{BB962C8B-B14F-4D97-AF65-F5344CB8AC3E}">
        <p14:creationId xmlns:p14="http://schemas.microsoft.com/office/powerpoint/2010/main" val="3827776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F692A-FE1E-ECEC-932F-6865E2229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5543A-C70A-0303-D349-0E376D7B5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Letter-join Air Plus 8" panose="02000805000000020003" pitchFamily="50" charset="0"/>
              </a:rPr>
              <a:t>Online Safety</a:t>
            </a:r>
            <a:endParaRPr lang="en-GB" u="sng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973CB-9506-FAD7-2B72-F53A3423C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296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Letter-join Air Plus 8" panose="02000805000000020003" pitchFamily="50" charset="0"/>
              </a:rPr>
              <a:t>We will be covering online safety every term. </a:t>
            </a:r>
          </a:p>
          <a:p>
            <a:pPr marL="0" indent="0">
              <a:buNone/>
            </a:pPr>
            <a:endParaRPr lang="en-US" sz="3600" dirty="0">
              <a:latin typeface="Letter-join Air Plus 8" panose="02000805000000020003" pitchFamily="50" charset="0"/>
            </a:endParaRPr>
          </a:p>
          <a:p>
            <a:pPr marL="0" indent="0">
              <a:buNone/>
            </a:pPr>
            <a:r>
              <a:rPr lang="en-US" sz="3600" dirty="0">
                <a:latin typeface="Letter-join Air Plus 8" panose="02000805000000020003" pitchFamily="50" charset="0"/>
              </a:rPr>
              <a:t>Please have open conversations with your child about how to stay safe online.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FAA4749-E3D4-C25B-3D80-4564F07559EA}"/>
                  </a:ext>
                </a:extLst>
              </p14:cNvPr>
              <p14:cNvContentPartPr/>
              <p14:nvPr/>
            </p14:nvContentPartPr>
            <p14:xfrm>
              <a:off x="11898360" y="6164640"/>
              <a:ext cx="3240" cy="6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FAA4749-E3D4-C25B-3D80-4564F07559E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55280"/>
                <a:ext cx="21960" cy="24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51183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8F85C-0D05-2921-ACAF-BA21A6C4D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Letter-join Air Plus 8" panose="02000805000000020003" pitchFamily="50" charset="0"/>
              </a:rPr>
              <a:t>Key reminders</a:t>
            </a:r>
            <a:endParaRPr lang="en-GB" dirty="0">
              <a:latin typeface="Letter-join Air Plus 8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FF144-BFCD-508E-7A36-8B7BC5EBFF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</a:rPr>
              <a:t>Named uniform</a:t>
            </a: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</a:rPr>
              <a:t>Waterproof, thick winter coat</a:t>
            </a: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</a:rPr>
              <a:t>Book bag</a:t>
            </a: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</a:rPr>
              <a:t>Water bottle</a:t>
            </a: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>
              <a:latin typeface="Letter-join Air Plus 8" panose="02000805000000020003" pitchFamily="50" charset="0"/>
              <a:cs typeface="Arial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</a:rPr>
              <a:t>Afternoon fruit/ veg snack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>
              <a:latin typeface="Letter-join Air Plus 8" panose="02000805000000020003" pitchFamily="50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Letter-join Air Plus 8" panose="02000805000000020003" pitchFamily="50" charset="0"/>
                <a:cs typeface="Arial"/>
              </a:rPr>
              <a:t>To read every night, even if only a page or two</a:t>
            </a:r>
          </a:p>
          <a:p>
            <a:pPr marL="0" indent="0">
              <a:buNone/>
            </a:pP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43F50CD-5F96-9389-1C73-FF4035FC91C2}"/>
                  </a:ext>
                </a:extLst>
              </p14:cNvPr>
              <p14:cNvContentPartPr/>
              <p14:nvPr/>
            </p14:nvContentPartPr>
            <p14:xfrm>
              <a:off x="11898360" y="6164640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43F50CD-5F96-9389-1C73-FF4035FC91C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889000" y="61552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48712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</Words>
  <Application>Microsoft Office PowerPoint</Application>
  <PresentationFormat>Widescreen</PresentationFormat>
  <Paragraphs>68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Arial</vt:lpstr>
      <vt:lpstr>Letter-join Air No-lead 8</vt:lpstr>
      <vt:lpstr>Letter-join Air Plus 8</vt:lpstr>
      <vt:lpstr>Wingdings</vt:lpstr>
      <vt:lpstr>Office Theme</vt:lpstr>
      <vt:lpstr>Welcome to Year 1</vt:lpstr>
      <vt:lpstr>Year 1 Team</vt:lpstr>
      <vt:lpstr>Rewards</vt:lpstr>
      <vt:lpstr>Behaviour </vt:lpstr>
      <vt:lpstr>Behaviour </vt:lpstr>
      <vt:lpstr>Curriculum</vt:lpstr>
      <vt:lpstr>Curriculum</vt:lpstr>
      <vt:lpstr>PowerPoint Presentation</vt:lpstr>
      <vt:lpstr>PowerPoint Presentation</vt:lpstr>
      <vt:lpstr>P.E. Days </vt:lpstr>
      <vt:lpstr>Daily routine</vt:lpstr>
      <vt:lpstr>Reading</vt:lpstr>
      <vt:lpstr>Spellings</vt:lpstr>
      <vt:lpstr>Online Safety</vt:lpstr>
      <vt:lpstr>Key reminders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Salma Abbas</dc:creator>
  <cp:lastModifiedBy>Salma Abbas</cp:lastModifiedBy>
  <cp:revision>1</cp:revision>
  <dcterms:created xsi:type="dcterms:W3CDTF">2025-09-05T21:55:37Z</dcterms:created>
  <dcterms:modified xsi:type="dcterms:W3CDTF">2025-09-09T15:48:12Z</dcterms:modified>
</cp:coreProperties>
</file>