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85" r:id="rId21"/>
    <p:sldId id="280" r:id="rId22"/>
    <p:sldId id="279" r:id="rId23"/>
    <p:sldId id="281" r:id="rId24"/>
    <p:sldId id="282" r:id="rId25"/>
    <p:sldId id="28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CCB34-8E5E-40D2-B18F-5F47987EFE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1AC460-C7EF-4C57-BC26-2AB7199B06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72B62-4A71-484B-AE2D-A4457D2B1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60BCF-B644-4D33-98C4-FBC871AF4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F33ED-73B9-4787-80CE-DD59C152E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377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86FBB-5983-4F4A-B2D9-785D26FA1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320F9-8BDB-423D-88A5-529D6E7DA9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E757C-7B66-4969-9237-1FF3F52B2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7B221-635C-42D9-B620-7E3250860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0E3EDB-4348-47EF-A4AB-C29DEB1E4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897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E5CAE-EC7A-4D72-B252-50A2BE6F2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9EABB3-8368-4E6F-8691-75CD94547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5B632-D0B6-4D9E-89E1-AEFD5CA3B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F11B7-6E4E-4C71-833F-B0D187E1E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2F6B1-6F84-4615-805B-C7A720B92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331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CEFA2-1D22-46DB-B53E-650EC8F32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FA26CB-D64D-43AF-A5D4-B41FE19328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479734-E072-47E8-B88D-460D188D7D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D1E37D-457D-4AF6-96A2-B3874CFAE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D2065C-8EDF-4F1F-B270-97170E677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CC0A48-84CD-47FB-A2A5-AA2797F0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38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4DC89-842B-455F-AA57-2BE3043F3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718272-F096-43CF-B8CE-8954AF9A17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DBF2F9-F995-4ED4-8A13-A62D521E24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F976A-7C05-4813-A8DA-E3B1E0432E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2D1339-13AC-4C64-8FF9-C6DD5C2EAC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4958CA-CD61-442A-AA2C-BDEFA0E39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1394AF-A3D2-43D9-A77C-B2A68DD43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16CE1B-7FAA-4814-87C5-0BB9C4A40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451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E975D-3F08-423E-8BAA-8D1A5BB10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D28F90-E048-4E45-A810-6C542D7A7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7FF4EB-799F-45E9-A8D8-B9C06B4E5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921EB7-5696-4300-849B-49021FF2D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028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54D794-57CA-490D-8F0D-AA094EC42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4E1F68-6C52-4937-8067-0F136497A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06217E-600A-4039-80BC-E14AEEF51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07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9E2EC-5678-4E64-8092-EEF12AC85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BFB9C-3968-42DD-AF67-DC35A34F8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B30F97-2077-4D94-91B2-0BA645C76D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FF9DCF-8944-4515-B12C-84B23D7B8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B79A11-0FF0-4543-B63C-98A68CA45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8F6DCD-8C34-4EDA-A9E7-6E73CEB41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298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FDDBF-9735-4951-A717-100EFBB20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76ABB7-2FEB-4C6B-8F72-8E7D45CDB9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B88CCE-2564-4A51-8F4B-5C514923D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BE11CB-0DEE-4DB7-AE36-9E528D687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6D02D-9D55-457A-8039-5660C241F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7D1013-B10E-459C-91DC-A417CE668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207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7F9E6-97A0-4FC8-9463-DCA109ED5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B802DB-2825-45D8-8FF3-B1B0726F91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EBECF-5330-4764-B51C-0038030DC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CD144-2DD5-4C2E-9C1A-29AC4E575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9A7C2-A3DC-42FF-AB63-A3AFEA54F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31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7C4D0-859C-4DC4-A64F-481B3CF20C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7F8BF-4E5B-4119-B608-A00FDA5E85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B649D-3E05-4706-9241-020245026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18741F-DA7A-4B10-886B-76DF96D08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FB246E-D38E-4D05-B223-CFE7CFFAF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98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E941AD-2089-4B31-8D8F-792AF6C59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7862BA-DEC3-45CF-BCF1-40F92EAC37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BD0C74-FB2B-4589-8C4D-1C74988876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2888A-A84E-4A86-9976-CD49A2EA2FD0}" type="datetimeFigureOut">
              <a:rPr lang="en-GB" smtClean="0"/>
              <a:t>05/08/2024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E2D7B-3CCC-446E-B781-BD4E1FD373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309268-D4DE-4D80-B0C4-78476463C6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F240B-EEF7-46F7-AF36-F03DB379EC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67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c.latham@wheatleylane.lancs.sch.uk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r>
              <a:rPr lang="en-GB" dirty="0"/>
              <a:t>Welcome to Year 6!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64702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/>
          </a:bodyPr>
          <a:lstStyle/>
          <a:p>
            <a:r>
              <a:rPr lang="en-GB" dirty="0"/>
              <a:t>Mr Latham</a:t>
            </a:r>
            <a:br>
              <a:rPr lang="en-GB" dirty="0"/>
            </a:br>
            <a:r>
              <a:rPr lang="en-GB" dirty="0"/>
              <a:t>Mrs </a:t>
            </a:r>
            <a:r>
              <a:rPr lang="en-GB" dirty="0" smtClean="0"/>
              <a:t>Latham </a:t>
            </a:r>
            <a:r>
              <a:rPr lang="en-GB" sz="4000" dirty="0" smtClean="0"/>
              <a:t>(no relation</a:t>
            </a:r>
            <a:r>
              <a:rPr lang="en-GB" sz="4000" dirty="0" smtClean="0"/>
              <a:t>!)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86319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/>
          </a:bodyPr>
          <a:lstStyle/>
          <a:p>
            <a:r>
              <a:rPr lang="en-GB" dirty="0"/>
              <a:t>Curriculum – see </a:t>
            </a:r>
            <a:r>
              <a:rPr lang="en-GB" dirty="0" smtClean="0"/>
              <a:t>Long-term plan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613991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Autofit/>
          </a:bodyPr>
          <a:lstStyle/>
          <a:p>
            <a:r>
              <a:rPr lang="en-GB" sz="4800" dirty="0">
                <a:solidFill>
                  <a:srgbClr val="FFC000"/>
                </a:solidFill>
              </a:rPr>
              <a:t>English</a:t>
            </a:r>
            <a:r>
              <a:rPr lang="en-GB" sz="4800" dirty="0"/>
              <a:t/>
            </a:r>
            <a:br>
              <a:rPr lang="en-GB" sz="4800" dirty="0"/>
            </a:br>
            <a:r>
              <a:rPr lang="en-GB" sz="4800" dirty="0"/>
              <a:t>Reading</a:t>
            </a:r>
            <a:br>
              <a:rPr lang="en-GB" sz="4800" dirty="0"/>
            </a:br>
            <a:r>
              <a:rPr lang="en-GB" sz="4800" dirty="0"/>
              <a:t>SPAG</a:t>
            </a:r>
            <a:br>
              <a:rPr lang="en-GB" sz="4800" dirty="0"/>
            </a:br>
            <a:r>
              <a:rPr lang="en-GB" sz="4800" dirty="0"/>
              <a:t>Writing</a:t>
            </a:r>
            <a:br>
              <a:rPr lang="en-GB" sz="4800" dirty="0"/>
            </a:br>
            <a:r>
              <a:rPr lang="en-GB" sz="4800" dirty="0"/>
              <a:t>S &amp; L</a:t>
            </a:r>
            <a:br>
              <a:rPr lang="en-GB" sz="4800" dirty="0"/>
            </a:br>
            <a:r>
              <a:rPr lang="en-GB" sz="4800" dirty="0"/>
              <a:t>1 lesson each day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77600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Maths</a:t>
            </a:r>
            <a:r>
              <a:rPr lang="en-GB" dirty="0"/>
              <a:t/>
            </a:r>
            <a:br>
              <a:rPr lang="en-GB" dirty="0"/>
            </a:br>
            <a:r>
              <a:rPr lang="en-GB" sz="3600" dirty="0"/>
              <a:t>Place Value, Calculation, Fractions, Decimals &amp; Percentages, Ratio &amp; Proportion, </a:t>
            </a:r>
            <a:br>
              <a:rPr lang="en-GB" sz="3600" dirty="0"/>
            </a:br>
            <a:r>
              <a:rPr lang="en-GB" sz="3600" dirty="0"/>
              <a:t>Algebra, Measures, </a:t>
            </a:r>
            <a:br>
              <a:rPr lang="en-GB" sz="3600" dirty="0"/>
            </a:br>
            <a:r>
              <a:rPr lang="en-GB" sz="3600" dirty="0"/>
              <a:t>Shape, </a:t>
            </a:r>
            <a:br>
              <a:rPr lang="en-GB" sz="3600" dirty="0"/>
            </a:br>
            <a:r>
              <a:rPr lang="en-GB" sz="3600" dirty="0"/>
              <a:t>Position &amp; Direction, </a:t>
            </a:r>
            <a:br>
              <a:rPr lang="en-GB" sz="3600" dirty="0"/>
            </a:br>
            <a:r>
              <a:rPr lang="en-GB" sz="3600" dirty="0"/>
              <a:t>Statistics, </a:t>
            </a:r>
            <a:br>
              <a:rPr lang="en-GB" sz="3600" dirty="0"/>
            </a:br>
            <a:r>
              <a:rPr lang="en-GB" sz="3600" dirty="0"/>
              <a:t>1 Lesson per day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792707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 fontScale="90000"/>
          </a:bodyPr>
          <a:lstStyle/>
          <a:p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Science</a:t>
            </a:r>
            <a:r>
              <a:rPr lang="en-GB" sz="3600" dirty="0">
                <a:solidFill>
                  <a:schemeClr val="accent1"/>
                </a:solidFill>
              </a:rPr>
              <a:t/>
            </a:r>
            <a:br>
              <a:rPr lang="en-GB" sz="3600" dirty="0">
                <a:solidFill>
                  <a:schemeClr val="accent1"/>
                </a:solidFill>
              </a:rPr>
            </a:br>
            <a: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Evolution &amp; Inheritance</a:t>
            </a:r>
            <a:b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Light</a:t>
            </a:r>
            <a:b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Animals, health &amp; bodily systems</a:t>
            </a:r>
            <a:b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Classification</a:t>
            </a:r>
            <a:b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1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Electricity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794074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/>
          </a:bodyPr>
          <a:lstStyle/>
          <a:p>
            <a:r>
              <a:rPr lang="en-GB" sz="8800" dirty="0">
                <a:solidFill>
                  <a:schemeClr val="accent2">
                    <a:lumMod val="75000"/>
                  </a:schemeClr>
                </a:solidFill>
              </a:rPr>
              <a:t>History</a:t>
            </a:r>
            <a:r>
              <a:rPr lang="en-GB" sz="31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/>
            </a:r>
            <a:br>
              <a:rPr lang="en-GB" sz="3100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en-GB" sz="31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The Census</a:t>
            </a:r>
            <a:br>
              <a:rPr lang="en-GB" sz="31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en-GB" sz="31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WWII Impact</a:t>
            </a:r>
            <a:br>
              <a:rPr lang="en-GB" sz="31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en-GB" sz="31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Significant People</a:t>
            </a:r>
            <a:endParaRPr lang="en-GB" sz="31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120289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984069"/>
            <a:ext cx="4645250" cy="3689004"/>
          </a:xfrm>
        </p:spPr>
        <p:txBody>
          <a:bodyPr anchor="b">
            <a:normAutofit fontScale="90000"/>
          </a:bodyPr>
          <a:lstStyle/>
          <a:p>
            <a:r>
              <a:rPr lang="en-GB" sz="7200" dirty="0">
                <a:solidFill>
                  <a:srgbClr val="FF0000"/>
                </a:solidFill>
              </a:rPr>
              <a:t>Geography</a:t>
            </a:r>
            <a:r>
              <a:rPr lang="en-GB" sz="72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7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GB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7 Wonders</a:t>
            </a:r>
            <a:br>
              <a:rPr lang="en-GB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Population</a:t>
            </a:r>
            <a:br>
              <a:rPr lang="en-GB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Trade &amp; Economics</a:t>
            </a:r>
            <a:r>
              <a:rPr lang="en-GB" sz="32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2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GB" sz="8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88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1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185567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72783" y="1514901"/>
            <a:ext cx="6019218" cy="3158172"/>
          </a:xfrm>
        </p:spPr>
        <p:txBody>
          <a:bodyPr anchor="b">
            <a:normAutofit/>
          </a:bodyPr>
          <a:lstStyle/>
          <a:p>
            <a:r>
              <a:rPr lang="en-GB" sz="88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Art</a:t>
            </a:r>
            <a:r>
              <a:rPr lang="en-GB" sz="8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8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Painting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Drawing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Sculpture &amp; Mixed Media</a:t>
            </a:r>
            <a:r>
              <a:rPr lang="en-GB" sz="8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88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1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1097" y="4750893"/>
            <a:ext cx="479078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776856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687977"/>
            <a:ext cx="4645250" cy="3985096"/>
          </a:xfrm>
        </p:spPr>
        <p:txBody>
          <a:bodyPr anchor="b">
            <a:normAutofit fontScale="90000"/>
          </a:bodyPr>
          <a:lstStyle/>
          <a:p>
            <a:r>
              <a:rPr lang="en-GB" sz="6700" dirty="0">
                <a:solidFill>
                  <a:srgbClr val="00B050"/>
                </a:solidFill>
              </a:rPr>
              <a:t>Design Technology</a:t>
            </a:r>
            <a:r>
              <a:rPr lang="en-GB" sz="67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/>
            </a:r>
            <a:br>
              <a:rPr lang="en-GB" sz="6700" dirty="0">
                <a:solidFill>
                  <a:schemeClr val="bg1">
                    <a:lumMod val="50000"/>
                    <a:lumOff val="50000"/>
                  </a:schemeClr>
                </a:solidFill>
              </a:rPr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27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Electrical systems: Steady hand game</a:t>
            </a:r>
            <a:br>
              <a:rPr lang="en-GB" sz="27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Structures - Playgrounds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Digital world: Navigating the world</a:t>
            </a:r>
            <a:r>
              <a:rPr lang="en-GB" sz="8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88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1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908148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 fontScale="90000"/>
          </a:bodyPr>
          <a:lstStyle/>
          <a:p>
            <a:r>
              <a:rPr lang="en-GB" sz="7200" dirty="0">
                <a:solidFill>
                  <a:srgbClr val="00B0F0"/>
                </a:solidFill>
              </a:rPr>
              <a:t>Computing</a:t>
            </a:r>
            <a:r>
              <a:rPr lang="en-GB" sz="72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7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Online safety, </a:t>
            </a:r>
            <a:b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Coding, </a:t>
            </a:r>
            <a:b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4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Quizzing, </a:t>
            </a:r>
            <a: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Spreadsheets,</a:t>
            </a:r>
            <a:b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Blogs</a:t>
            </a:r>
            <a:r>
              <a:rPr lang="en-GB" sz="8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88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1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358697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 fontScale="90000"/>
          </a:bodyPr>
          <a:lstStyle/>
          <a:p>
            <a:r>
              <a:rPr lang="en-GB" sz="7200" dirty="0">
                <a:solidFill>
                  <a:srgbClr val="7030A0"/>
                </a:solidFill>
              </a:rPr>
              <a:t>R.E.</a:t>
            </a:r>
            <a:r>
              <a:rPr lang="en-GB" sz="7200" dirty="0">
                <a:solidFill>
                  <a:srgbClr val="00B0F0"/>
                </a:solidFill>
              </a:rPr>
              <a:t/>
            </a:r>
            <a:br>
              <a:rPr lang="en-GB" sz="7200" dirty="0">
                <a:solidFill>
                  <a:srgbClr val="00B0F0"/>
                </a:solidFill>
              </a:rPr>
            </a:br>
            <a:r>
              <a:rPr lang="en-GB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Life as a journey</a:t>
            </a:r>
            <a:br>
              <a:rPr lang="en-GB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Advent</a:t>
            </a:r>
            <a:br>
              <a:rPr lang="en-GB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Eucharist</a:t>
            </a:r>
            <a:br>
              <a:rPr lang="en-GB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Easter</a:t>
            </a:r>
            <a:br>
              <a:rPr lang="en-GB" sz="40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Methodism</a:t>
            </a:r>
            <a:br>
              <a:rPr lang="en-GB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4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Ideas about God</a:t>
            </a:r>
            <a:r>
              <a:rPr lang="en-GB" sz="8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88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1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77920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72783" y="278674"/>
            <a:ext cx="5940840" cy="4394399"/>
          </a:xfrm>
        </p:spPr>
        <p:txBody>
          <a:bodyPr anchor="b">
            <a:normAutofit fontScale="90000"/>
          </a:bodyPr>
          <a:lstStyle/>
          <a:p>
            <a:r>
              <a:rPr lang="en-GB" sz="72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Music</a:t>
            </a:r>
            <a:r>
              <a:rPr lang="en-GB" sz="3600" dirty="0">
                <a:solidFill>
                  <a:schemeClr val="bg1"/>
                </a:solidFill>
              </a:rPr>
              <a:t/>
            </a:r>
            <a:br>
              <a:rPr lang="en-GB" sz="3600" dirty="0">
                <a:solidFill>
                  <a:schemeClr val="bg1"/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Develop Melodic Phrases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You’ve Got a Friend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Exploring Notation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Classroom Jazz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Music &amp; Me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Y5/6 Performance</a:t>
            </a:r>
            <a:r>
              <a:rPr lang="en-GB" sz="3600" dirty="0" smtClean="0">
                <a:solidFill>
                  <a:schemeClr val="bg1"/>
                </a:solidFill>
              </a:rPr>
              <a:t/>
            </a:r>
            <a:br>
              <a:rPr lang="en-GB" sz="3600" dirty="0" smtClean="0">
                <a:solidFill>
                  <a:schemeClr val="bg1"/>
                </a:solidFill>
              </a:rPr>
            </a:br>
            <a:r>
              <a:rPr lang="en-GB" sz="88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88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1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533380"/>
              </p:ext>
            </p:extLst>
          </p:nvPr>
        </p:nvGraphicFramePr>
        <p:xfrm>
          <a:off x="4133215" y="6583680"/>
          <a:ext cx="8058785" cy="274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5410">
                  <a:extLst>
                    <a:ext uri="{9D8B030D-6E8A-4147-A177-3AD203B41FA5}">
                      <a16:colId xmlns:a16="http://schemas.microsoft.com/office/drawing/2014/main" val="634964346"/>
                    </a:ext>
                  </a:extLst>
                </a:gridCol>
                <a:gridCol w="1334135">
                  <a:extLst>
                    <a:ext uri="{9D8B030D-6E8A-4147-A177-3AD203B41FA5}">
                      <a16:colId xmlns:a16="http://schemas.microsoft.com/office/drawing/2014/main" val="3297997511"/>
                    </a:ext>
                  </a:extLst>
                </a:gridCol>
                <a:gridCol w="1317625">
                  <a:extLst>
                    <a:ext uri="{9D8B030D-6E8A-4147-A177-3AD203B41FA5}">
                      <a16:colId xmlns:a16="http://schemas.microsoft.com/office/drawing/2014/main" val="3959742036"/>
                    </a:ext>
                  </a:extLst>
                </a:gridCol>
                <a:gridCol w="1292225">
                  <a:extLst>
                    <a:ext uri="{9D8B030D-6E8A-4147-A177-3AD203B41FA5}">
                      <a16:colId xmlns:a16="http://schemas.microsoft.com/office/drawing/2014/main" val="518288461"/>
                    </a:ext>
                  </a:extLst>
                </a:gridCol>
                <a:gridCol w="1350645">
                  <a:extLst>
                    <a:ext uri="{9D8B030D-6E8A-4147-A177-3AD203B41FA5}">
                      <a16:colId xmlns:a16="http://schemas.microsoft.com/office/drawing/2014/main" val="1026973851"/>
                    </a:ext>
                  </a:extLst>
                </a:gridCol>
                <a:gridCol w="1388745">
                  <a:extLst>
                    <a:ext uri="{9D8B030D-6E8A-4147-A177-3AD203B41FA5}">
                      <a16:colId xmlns:a16="http://schemas.microsoft.com/office/drawing/2014/main" val="2586035034"/>
                    </a:ext>
                  </a:extLst>
                </a:gridCol>
              </a:tblGrid>
              <a:tr h="736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15560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0517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 fontScale="90000"/>
          </a:bodyPr>
          <a:lstStyle/>
          <a:p>
            <a:r>
              <a:rPr lang="en-GB" sz="8900" dirty="0">
                <a:solidFill>
                  <a:schemeClr val="accent4">
                    <a:lumMod val="50000"/>
                  </a:schemeClr>
                </a:solidFill>
              </a:rPr>
              <a:t>PSHE</a:t>
            </a:r>
            <a:r>
              <a:rPr lang="en-GB" sz="7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/>
            </a:r>
            <a:br>
              <a:rPr lang="en-GB" sz="7200" dirty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r>
              <a:rPr lang="en-GB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Health &amp; Well-being</a:t>
            </a:r>
            <a:br>
              <a:rPr lang="en-GB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Relationships</a:t>
            </a:r>
            <a:br>
              <a:rPr lang="en-GB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Living in the Wider World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183975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514901"/>
            <a:ext cx="4645250" cy="3158172"/>
          </a:xfrm>
        </p:spPr>
        <p:txBody>
          <a:bodyPr anchor="b">
            <a:normAutofit fontScale="90000"/>
          </a:bodyPr>
          <a:lstStyle/>
          <a:p>
            <a:r>
              <a:rPr lang="en-GB" sz="9800" dirty="0">
                <a:solidFill>
                  <a:schemeClr val="accent4"/>
                </a:solidFill>
              </a:rPr>
              <a:t>French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At School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Regular &amp; Irregular Verbs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Hobbies &amp; Activities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Food &amp; Drink</a:t>
            </a:r>
            <a:b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27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Bastille Day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955293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12310" y="1091381"/>
            <a:ext cx="5722374" cy="3893574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2309" y="0"/>
            <a:ext cx="5722373" cy="6858000"/>
          </a:xfrm>
        </p:spPr>
        <p:txBody>
          <a:bodyPr anchor="t">
            <a:normAutofit lnSpcReduction="10000"/>
          </a:bodyPr>
          <a:lstStyle/>
          <a:p>
            <a:r>
              <a:rPr lang="en-GB" sz="5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General:</a:t>
            </a:r>
          </a:p>
          <a:p>
            <a:pPr marL="457200" indent="-457200" algn="l">
              <a:buAutoNum type="arabicPeriod"/>
            </a:pPr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Reading </a:t>
            </a:r>
            <a:r>
              <a:rPr lang="en-GB" dirty="0"/>
              <a:t>– this is </a:t>
            </a:r>
            <a:r>
              <a:rPr lang="en-GB" b="1" dirty="0"/>
              <a:t>KEY</a:t>
            </a:r>
            <a:r>
              <a:rPr lang="en-GB" dirty="0"/>
              <a:t>. Children should aim to read at least </a:t>
            </a:r>
            <a:r>
              <a:rPr lang="en-GB" dirty="0" smtClean="0"/>
              <a:t>five nights a week, even if just a couple of pages. Please then initial their reading record to confirm. </a:t>
            </a:r>
            <a:r>
              <a:rPr lang="en-GB" b="1" u="sng" dirty="0"/>
              <a:t>This is part of our homework.</a:t>
            </a:r>
          </a:p>
          <a:p>
            <a:pPr marL="457200" indent="-457200" algn="l">
              <a:buAutoNum type="arabicPeriod"/>
            </a:pPr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Other homework </a:t>
            </a:r>
            <a:r>
              <a:rPr lang="en-GB" dirty="0"/>
              <a:t>will usually be </a:t>
            </a:r>
            <a:r>
              <a:rPr lang="en-GB" dirty="0" smtClean="0"/>
              <a:t>times tables or spellings</a:t>
            </a:r>
            <a:endParaRPr lang="en-GB" dirty="0"/>
          </a:p>
          <a:p>
            <a:pPr marL="457200" indent="-457200" algn="l">
              <a:buAutoNum type="arabicPeriod"/>
            </a:pPr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PE Kits </a:t>
            </a:r>
            <a:r>
              <a:rPr lang="en-GB" dirty="0"/>
              <a:t>– </a:t>
            </a:r>
            <a:r>
              <a:rPr lang="en-GB" dirty="0" smtClean="0"/>
              <a:t>arrive in kits on PE days please. </a:t>
            </a:r>
            <a:endParaRPr lang="en-GB" dirty="0"/>
          </a:p>
          <a:p>
            <a:pPr marL="457200" indent="-457200" algn="l">
              <a:buAutoNum type="arabicPeriod"/>
            </a:pPr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Times Tables </a:t>
            </a:r>
            <a:r>
              <a:rPr lang="en-GB" dirty="0"/>
              <a:t>– important to know up to 12x12 – helps with fractions, percentages, area etc…etc…</a:t>
            </a:r>
          </a:p>
          <a:p>
            <a:pPr marL="457200" indent="-457200" algn="l">
              <a:buAutoNum type="arabicPeriod"/>
            </a:pPr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Contact</a:t>
            </a:r>
            <a:r>
              <a:rPr lang="en-GB" dirty="0"/>
              <a:t> – catch me before school (around 8.40am) if it’s a quick question. Call the office otherwise and I will call you back to arrange further discussion. Don’t save your concerns for parents’ evening – that’s for updates on progress.</a:t>
            </a:r>
          </a:p>
          <a:p>
            <a:pPr marL="457200" indent="-457200" algn="l">
              <a:buAutoNum type="arabicPeriod"/>
            </a:pPr>
            <a:endParaRPr lang="en-GB" sz="20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942472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12310" y="1091381"/>
            <a:ext cx="5722374" cy="3893574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2309" y="0"/>
            <a:ext cx="5722373" cy="6858000"/>
          </a:xfrm>
        </p:spPr>
        <p:txBody>
          <a:bodyPr anchor="t">
            <a:normAutofit/>
          </a:bodyPr>
          <a:lstStyle/>
          <a:p>
            <a:r>
              <a:rPr lang="en-GB" sz="8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SATs</a:t>
            </a:r>
          </a:p>
          <a:p>
            <a:endParaRPr lang="en-GB" sz="8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16AC9C-238B-43E8-96C0-87B571BE8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307" y="1091381"/>
            <a:ext cx="5722374" cy="572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589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12310" y="1091381"/>
            <a:ext cx="5722374" cy="3893574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2309" y="0"/>
            <a:ext cx="5722373" cy="6858000"/>
          </a:xfrm>
        </p:spPr>
        <p:txBody>
          <a:bodyPr anchor="t">
            <a:normAutofit/>
          </a:bodyPr>
          <a:lstStyle/>
          <a:p>
            <a:r>
              <a:rPr lang="en-GB" sz="8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SATs</a:t>
            </a:r>
          </a:p>
          <a:p>
            <a:r>
              <a:rPr lang="en-GB" sz="5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Myths:</a:t>
            </a:r>
          </a:p>
          <a:p>
            <a:pPr marL="742950" indent="-742950" algn="l">
              <a:buAutoNum type="arabicPeriod"/>
            </a:pPr>
            <a:r>
              <a:rPr lang="en-GB" sz="36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“They’re really scary.”</a:t>
            </a:r>
          </a:p>
          <a:p>
            <a:pPr marL="742950" indent="-742950" algn="l">
              <a:buAutoNum type="arabicPeriod"/>
            </a:pPr>
            <a:r>
              <a:rPr lang="en-GB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“School piles loads of pressure on the children!”</a:t>
            </a:r>
          </a:p>
          <a:p>
            <a:pPr marL="742950" indent="-742950" algn="l">
              <a:buAutoNum type="arabicPeriod"/>
            </a:pPr>
            <a:r>
              <a:rPr lang="en-GB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“High Schools don’t put any value on them anyway.”</a:t>
            </a:r>
          </a:p>
          <a:p>
            <a:pPr marL="742950" indent="-742950" algn="l">
              <a:buAutoNum type="arabicPeriod"/>
            </a:pPr>
            <a:r>
              <a:rPr lang="en-GB" sz="32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“I might FAIL!”</a:t>
            </a:r>
            <a:endParaRPr lang="en-GB" sz="3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endParaRPr lang="en-GB" sz="8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436206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12310" y="1091381"/>
            <a:ext cx="5722374" cy="3893574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2309" y="0"/>
            <a:ext cx="5722373" cy="6858000"/>
          </a:xfrm>
        </p:spPr>
        <p:txBody>
          <a:bodyPr anchor="t">
            <a:normAutofit fontScale="92500" lnSpcReduction="10000"/>
          </a:bodyPr>
          <a:lstStyle/>
          <a:p>
            <a:r>
              <a:rPr lang="en-GB" sz="8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SATs</a:t>
            </a:r>
          </a:p>
          <a:p>
            <a:r>
              <a:rPr lang="en-GB" sz="5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Facts:</a:t>
            </a:r>
          </a:p>
          <a:p>
            <a:pPr marL="914400" indent="-914400">
              <a:buAutoNum type="arabicPeriod"/>
            </a:pPr>
            <a:r>
              <a:rPr lang="en-GB" sz="39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They don’t hurt.</a:t>
            </a:r>
          </a:p>
          <a:p>
            <a:pPr marL="914400" indent="-914400">
              <a:buAutoNum type="arabicPeriod"/>
            </a:pPr>
            <a:r>
              <a:rPr lang="en-GB" sz="39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They ARE hard but all you need to do is try your best.</a:t>
            </a:r>
          </a:p>
          <a:p>
            <a:pPr marL="914400" indent="-914400">
              <a:buAutoNum type="arabicPeriod"/>
            </a:pPr>
            <a:r>
              <a:rPr lang="en-GB" sz="39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You’ll do better if you relax.</a:t>
            </a:r>
          </a:p>
          <a:p>
            <a:pPr marL="914400" indent="-914400">
              <a:buAutoNum type="arabicPeriod"/>
            </a:pPr>
            <a:r>
              <a:rPr lang="en-GB" sz="39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Having a sleepover the weekend before is a bad idea!</a:t>
            </a:r>
          </a:p>
          <a:p>
            <a:pPr marL="914400" indent="-914400">
              <a:buAutoNum type="arabicPeriod"/>
            </a:pPr>
            <a:endParaRPr lang="en-GB" sz="5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200316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Parents, have a go at some SATs questions!!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 smtClean="0"/>
              <a:t>Enjoy! 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41207617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4C81BBD-0497-48E3-91FE-571B68A87C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02" b="137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3848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12310" y="1091381"/>
            <a:ext cx="5722374" cy="3893574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" y="0"/>
            <a:ext cx="12034682" cy="6858000"/>
          </a:xfrm>
        </p:spPr>
        <p:txBody>
          <a:bodyPr anchor="t">
            <a:normAutofit/>
          </a:bodyPr>
          <a:lstStyle/>
          <a:p>
            <a:endParaRPr lang="en-GB" sz="54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D7A7B5-61B0-41DD-A59D-FB300CC97B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1979" cy="685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9081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97E1D2E-B646-4532-8383-02FC786D5B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071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41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A54B0F-59BA-4883-8C2B-DF8E9299A1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44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442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EA303-26FB-4C23-8113-A8840E48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12310" y="1091381"/>
            <a:ext cx="5722374" cy="3893574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2">
                    <a:lumMod val="75000"/>
                  </a:schemeClr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B28B1-501B-49BE-A6A6-B934EAD1E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2309" y="0"/>
            <a:ext cx="5722373" cy="6858000"/>
          </a:xfrm>
        </p:spPr>
        <p:txBody>
          <a:bodyPr anchor="t">
            <a:normAutofit/>
          </a:bodyPr>
          <a:lstStyle/>
          <a:p>
            <a:r>
              <a:rPr lang="en-GB" sz="8800" dirty="0">
                <a:highlight>
                  <a:srgbClr val="00FF00"/>
                </a:highlight>
              </a:rPr>
              <a:t>Thank you!</a:t>
            </a:r>
          </a:p>
          <a:p>
            <a:endParaRPr lang="en-GB" sz="8800" dirty="0">
              <a:highlight>
                <a:srgbClr val="00FF00"/>
              </a:highlight>
            </a:endParaRPr>
          </a:p>
          <a:p>
            <a:r>
              <a:rPr lang="en-GB" sz="4800" dirty="0">
                <a:highlight>
                  <a:srgbClr val="00FF00"/>
                </a:highlight>
              </a:rPr>
              <a:t>Any questions</a:t>
            </a:r>
            <a:r>
              <a:rPr lang="en-GB" sz="4800" dirty="0" smtClean="0">
                <a:highlight>
                  <a:srgbClr val="00FF00"/>
                </a:highlight>
              </a:rPr>
              <a:t>?</a:t>
            </a:r>
          </a:p>
          <a:p>
            <a:r>
              <a:rPr lang="en-GB" sz="4800" dirty="0" smtClean="0">
                <a:highlight>
                  <a:srgbClr val="00FF00"/>
                </a:highlight>
              </a:rPr>
              <a:t>Please email.</a:t>
            </a:r>
          </a:p>
          <a:p>
            <a:r>
              <a:rPr lang="en-GB" sz="1600" smtClean="0">
                <a:highlight>
                  <a:srgbClr val="00FF00"/>
                </a:highlight>
                <a:hlinkClick r:id="rId2"/>
              </a:rPr>
              <a:t>c.latham@wheatleylane.lancs.sch.uk</a:t>
            </a:r>
            <a:r>
              <a:rPr lang="en-GB" sz="1600" smtClean="0">
                <a:highlight>
                  <a:srgbClr val="00FF00"/>
                </a:highlight>
              </a:rPr>
              <a:t> </a:t>
            </a:r>
          </a:p>
          <a:p>
            <a:endParaRPr lang="en-GB" sz="1600" dirty="0" smtClean="0">
              <a:highlight>
                <a:srgbClr val="00FF00"/>
              </a:highlight>
            </a:endParaRPr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A85B3E4A-22CA-4713-94ED-86F68C807D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25845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251</Words>
  <Application>Microsoft Office PowerPoint</Application>
  <PresentationFormat>Widescreen</PresentationFormat>
  <Paragraphs>47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Welcome to Year 6!</vt:lpstr>
      <vt:lpstr>Mr Latham Mrs Latham (no relation!)</vt:lpstr>
      <vt:lpstr>Curriculum – see Long-term plan</vt:lpstr>
      <vt:lpstr>English Reading SPAG Writing S &amp; L 1 lesson each day</vt:lpstr>
      <vt:lpstr>Maths Place Value, Calculation, Fractions, Decimals &amp; Percentages, Ratio &amp; Proportion,  Algebra, Measures,  Shape,  Position &amp; Direction,  Statistics,  1 Lesson per day</vt:lpstr>
      <vt:lpstr>Science Evolution &amp; Inheritance Light Animals, health &amp; bodily systems Classification Electricity</vt:lpstr>
      <vt:lpstr>History The Census WWII Impact Significant People</vt:lpstr>
      <vt:lpstr>Geography 7 Wonders Population Trade &amp; Economics  </vt:lpstr>
      <vt:lpstr>Art Painting Drawing Sculpture &amp; Mixed Media </vt:lpstr>
      <vt:lpstr>Design Technology  Electrical systems: Steady hand game Structures - Playgrounds Digital world: Navigating the world </vt:lpstr>
      <vt:lpstr>Computing Online safety,  Coding,  Quizzing,  Spreadsheets, Blogs </vt:lpstr>
      <vt:lpstr>R.E. Life as a journey Advent Eucharist Easter Methodism Ideas about God </vt:lpstr>
      <vt:lpstr>Music Develop Melodic Phrases You’ve Got a Friend Exploring Notation Classroom Jazz Music &amp; Me Y5/6 Performance  </vt:lpstr>
      <vt:lpstr>PSHE Health &amp; Well-being Relationships Living in the Wider World </vt:lpstr>
      <vt:lpstr>French At School Regular &amp; Irregular Verbs Hobbies &amp; Activities Food &amp; Drink Bastille Day </vt:lpstr>
      <vt:lpstr> </vt:lpstr>
      <vt:lpstr> </vt:lpstr>
      <vt:lpstr> </vt:lpstr>
      <vt:lpstr> </vt:lpstr>
      <vt:lpstr>Parents, have a go at some SATs questions!! </vt:lpstr>
      <vt:lpstr>PowerPoint Presentation</vt:lpstr>
      <vt:lpstr> </vt:lpstr>
      <vt:lpstr>PowerPoint Presentation</vt:lpstr>
      <vt:lpstr>PowerPoint Presentation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6!</dc:title>
  <dc:creator>C Latham</dc:creator>
  <cp:lastModifiedBy>C Latham</cp:lastModifiedBy>
  <cp:revision>15</cp:revision>
  <dcterms:created xsi:type="dcterms:W3CDTF">2019-09-16T09:40:31Z</dcterms:created>
  <dcterms:modified xsi:type="dcterms:W3CDTF">2024-08-05T09:38:30Z</dcterms:modified>
</cp:coreProperties>
</file>