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1" r:id="rId6"/>
    <p:sldId id="260" r:id="rId7"/>
    <p:sldId id="262" r:id="rId8"/>
    <p:sldId id="263" r:id="rId9"/>
    <p:sldId id="264"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E8EA0CC-96F1-439E-99F8-85A574AAB71E}" type="datetimeFigureOut">
              <a:rPr lang="en-GB" smtClean="0"/>
              <a:t>12/10/2022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51B43F2-1BBE-424B-9223-1DF8CA9A0A46}" type="slidenum">
              <a:rPr lang="en-GB" smtClean="0"/>
              <a:t>‹#›</a:t>
            </a:fld>
            <a:endParaRPr lang="en-GB"/>
          </a:p>
        </p:txBody>
      </p:sp>
    </p:spTree>
    <p:extLst>
      <p:ext uri="{BB962C8B-B14F-4D97-AF65-F5344CB8AC3E}">
        <p14:creationId xmlns:p14="http://schemas.microsoft.com/office/powerpoint/2010/main" val="34458265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E8EA0CC-96F1-439E-99F8-85A574AAB71E}" type="datetimeFigureOut">
              <a:rPr lang="en-GB" smtClean="0"/>
              <a:t>12/10/2022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51B43F2-1BBE-424B-9223-1DF8CA9A0A46}" type="slidenum">
              <a:rPr lang="en-GB" smtClean="0"/>
              <a:t>‹#›</a:t>
            </a:fld>
            <a:endParaRPr lang="en-GB"/>
          </a:p>
        </p:txBody>
      </p:sp>
    </p:spTree>
    <p:extLst>
      <p:ext uri="{BB962C8B-B14F-4D97-AF65-F5344CB8AC3E}">
        <p14:creationId xmlns:p14="http://schemas.microsoft.com/office/powerpoint/2010/main" val="8275859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E8EA0CC-96F1-439E-99F8-85A574AAB71E}" type="datetimeFigureOut">
              <a:rPr lang="en-GB" smtClean="0"/>
              <a:t>12/10/2022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51B43F2-1BBE-424B-9223-1DF8CA9A0A46}" type="slidenum">
              <a:rPr lang="en-GB" smtClean="0"/>
              <a:t>‹#›</a:t>
            </a:fld>
            <a:endParaRPr lang="en-GB"/>
          </a:p>
        </p:txBody>
      </p:sp>
    </p:spTree>
    <p:extLst>
      <p:ext uri="{BB962C8B-B14F-4D97-AF65-F5344CB8AC3E}">
        <p14:creationId xmlns:p14="http://schemas.microsoft.com/office/powerpoint/2010/main" val="40357733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E8EA0CC-96F1-439E-99F8-85A574AAB71E}" type="datetimeFigureOut">
              <a:rPr lang="en-GB" smtClean="0"/>
              <a:t>12/10/2022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51B43F2-1BBE-424B-9223-1DF8CA9A0A46}" type="slidenum">
              <a:rPr lang="en-GB" smtClean="0"/>
              <a:t>‹#›</a:t>
            </a:fld>
            <a:endParaRPr lang="en-GB"/>
          </a:p>
        </p:txBody>
      </p:sp>
    </p:spTree>
    <p:extLst>
      <p:ext uri="{BB962C8B-B14F-4D97-AF65-F5344CB8AC3E}">
        <p14:creationId xmlns:p14="http://schemas.microsoft.com/office/powerpoint/2010/main" val="15543718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E8EA0CC-96F1-439E-99F8-85A574AAB71E}" type="datetimeFigureOut">
              <a:rPr lang="en-GB" smtClean="0"/>
              <a:t>12/10/2022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51B43F2-1BBE-424B-9223-1DF8CA9A0A46}" type="slidenum">
              <a:rPr lang="en-GB" smtClean="0"/>
              <a:t>‹#›</a:t>
            </a:fld>
            <a:endParaRPr lang="en-GB"/>
          </a:p>
        </p:txBody>
      </p:sp>
    </p:spTree>
    <p:extLst>
      <p:ext uri="{BB962C8B-B14F-4D97-AF65-F5344CB8AC3E}">
        <p14:creationId xmlns:p14="http://schemas.microsoft.com/office/powerpoint/2010/main" val="14647063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E8EA0CC-96F1-439E-99F8-85A574AAB71E}" type="datetimeFigureOut">
              <a:rPr lang="en-GB" smtClean="0"/>
              <a:t>12/10/2022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51B43F2-1BBE-424B-9223-1DF8CA9A0A46}" type="slidenum">
              <a:rPr lang="en-GB" smtClean="0"/>
              <a:t>‹#›</a:t>
            </a:fld>
            <a:endParaRPr lang="en-GB"/>
          </a:p>
        </p:txBody>
      </p:sp>
    </p:spTree>
    <p:extLst>
      <p:ext uri="{BB962C8B-B14F-4D97-AF65-F5344CB8AC3E}">
        <p14:creationId xmlns:p14="http://schemas.microsoft.com/office/powerpoint/2010/main" val="40687531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8EA0CC-96F1-439E-99F8-85A574AAB71E}" type="datetimeFigureOut">
              <a:rPr lang="en-GB" smtClean="0"/>
              <a:t>12/10/2022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51B43F2-1BBE-424B-9223-1DF8CA9A0A46}" type="slidenum">
              <a:rPr lang="en-GB" smtClean="0"/>
              <a:t>‹#›</a:t>
            </a:fld>
            <a:endParaRPr lang="en-GB"/>
          </a:p>
        </p:txBody>
      </p:sp>
    </p:spTree>
    <p:extLst>
      <p:ext uri="{BB962C8B-B14F-4D97-AF65-F5344CB8AC3E}">
        <p14:creationId xmlns:p14="http://schemas.microsoft.com/office/powerpoint/2010/main" val="9466743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E8EA0CC-96F1-439E-99F8-85A574AAB71E}" type="datetimeFigureOut">
              <a:rPr lang="en-GB" smtClean="0"/>
              <a:t>12/10/2022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51B43F2-1BBE-424B-9223-1DF8CA9A0A46}" type="slidenum">
              <a:rPr lang="en-GB" smtClean="0"/>
              <a:t>‹#›</a:t>
            </a:fld>
            <a:endParaRPr lang="en-GB"/>
          </a:p>
        </p:txBody>
      </p:sp>
    </p:spTree>
    <p:extLst>
      <p:ext uri="{BB962C8B-B14F-4D97-AF65-F5344CB8AC3E}">
        <p14:creationId xmlns:p14="http://schemas.microsoft.com/office/powerpoint/2010/main" val="33366060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E8EA0CC-96F1-439E-99F8-85A574AAB71E}" type="datetimeFigureOut">
              <a:rPr lang="en-GB" smtClean="0"/>
              <a:t>12/10/2022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51B43F2-1BBE-424B-9223-1DF8CA9A0A46}" type="slidenum">
              <a:rPr lang="en-GB" smtClean="0"/>
              <a:t>‹#›</a:t>
            </a:fld>
            <a:endParaRPr lang="en-GB"/>
          </a:p>
        </p:txBody>
      </p:sp>
    </p:spTree>
    <p:extLst>
      <p:ext uri="{BB962C8B-B14F-4D97-AF65-F5344CB8AC3E}">
        <p14:creationId xmlns:p14="http://schemas.microsoft.com/office/powerpoint/2010/main" val="42338390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E8EA0CC-96F1-439E-99F8-85A574AAB71E}" type="datetimeFigureOut">
              <a:rPr lang="en-GB" smtClean="0"/>
              <a:t>12/10/2022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51B43F2-1BBE-424B-9223-1DF8CA9A0A46}" type="slidenum">
              <a:rPr lang="en-GB" smtClean="0"/>
              <a:t>‹#›</a:t>
            </a:fld>
            <a:endParaRPr lang="en-GB"/>
          </a:p>
        </p:txBody>
      </p:sp>
    </p:spTree>
    <p:extLst>
      <p:ext uri="{BB962C8B-B14F-4D97-AF65-F5344CB8AC3E}">
        <p14:creationId xmlns:p14="http://schemas.microsoft.com/office/powerpoint/2010/main" val="21381167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E8EA0CC-96F1-439E-99F8-85A574AAB71E}" type="datetimeFigureOut">
              <a:rPr lang="en-GB" smtClean="0"/>
              <a:t>12/10/2022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51B43F2-1BBE-424B-9223-1DF8CA9A0A46}" type="slidenum">
              <a:rPr lang="en-GB" smtClean="0"/>
              <a:t>‹#›</a:t>
            </a:fld>
            <a:endParaRPr lang="en-GB"/>
          </a:p>
        </p:txBody>
      </p:sp>
    </p:spTree>
    <p:extLst>
      <p:ext uri="{BB962C8B-B14F-4D97-AF65-F5344CB8AC3E}">
        <p14:creationId xmlns:p14="http://schemas.microsoft.com/office/powerpoint/2010/main" val="11531643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E8EA0CC-96F1-439E-99F8-85A574AAB71E}" type="datetimeFigureOut">
              <a:rPr lang="en-GB" smtClean="0"/>
              <a:t>12/10/2022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51B43F2-1BBE-424B-9223-1DF8CA9A0A46}" type="slidenum">
              <a:rPr lang="en-GB" smtClean="0"/>
              <a:t>‹#›</a:t>
            </a:fld>
            <a:endParaRPr lang="en-GB"/>
          </a:p>
        </p:txBody>
      </p:sp>
    </p:spTree>
    <p:extLst>
      <p:ext uri="{BB962C8B-B14F-4D97-AF65-F5344CB8AC3E}">
        <p14:creationId xmlns:p14="http://schemas.microsoft.com/office/powerpoint/2010/main" val="16056687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youtube.com/watch?v=tPNfHSfQgxU" TargetMode="Externa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www.upworthy.com/blind-basketball-player-crowd-hush?rebelltitem=1#rebelltitem1" TargetMode="Externa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youtube.com/watch?v=Zc63hfrrea4" TargetMode="Externa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hyperlink" Target="https://www.youtube.com/watch?v=Zc63hfrrea4"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latin typeface="Ink Free" panose="03080402000500000000" pitchFamily="66" charset="0"/>
              </a:rPr>
              <a:t>No Outsiders</a:t>
            </a:r>
          </a:p>
        </p:txBody>
      </p:sp>
      <p:sp>
        <p:nvSpPr>
          <p:cNvPr id="3" name="Subtitle 2"/>
          <p:cNvSpPr>
            <a:spLocks noGrp="1"/>
          </p:cNvSpPr>
          <p:nvPr>
            <p:ph type="subTitle" idx="1"/>
          </p:nvPr>
        </p:nvSpPr>
        <p:spPr/>
        <p:txBody>
          <a:bodyPr/>
          <a:lstStyle/>
          <a:p>
            <a:r>
              <a:rPr lang="en-GB" dirty="0">
                <a:latin typeface="Ink Free" panose="03080402000500000000" pitchFamily="66" charset="0"/>
              </a:rPr>
              <a:t>Week 6</a:t>
            </a:r>
          </a:p>
          <a:p>
            <a:r>
              <a:rPr lang="en-GB" dirty="0">
                <a:latin typeface="Ink Free" panose="03080402000500000000" pitchFamily="66" charset="0"/>
              </a:rPr>
              <a:t>Being proud to be me – equality and inclusion for all</a:t>
            </a:r>
          </a:p>
        </p:txBody>
      </p:sp>
    </p:spTree>
    <p:extLst>
      <p:ext uri="{BB962C8B-B14F-4D97-AF65-F5344CB8AC3E}">
        <p14:creationId xmlns:p14="http://schemas.microsoft.com/office/powerpoint/2010/main" val="21969379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524000" y="1122363"/>
            <a:ext cx="9144000" cy="837066"/>
          </a:xfrm>
        </p:spPr>
        <p:txBody>
          <a:bodyPr>
            <a:normAutofit fontScale="90000"/>
          </a:bodyPr>
          <a:lstStyle/>
          <a:p>
            <a:r>
              <a:rPr lang="en-GB" sz="2800" dirty="0">
                <a:latin typeface="Ink Free" panose="03080402000500000000" pitchFamily="66" charset="0"/>
              </a:rPr>
              <a:t>Watch the video  - these are children of different ages trying to explain ‘difference’ and ‘the same’</a:t>
            </a:r>
          </a:p>
        </p:txBody>
      </p:sp>
      <p:sp>
        <p:nvSpPr>
          <p:cNvPr id="5" name="Subtitle 4"/>
          <p:cNvSpPr>
            <a:spLocks noGrp="1"/>
          </p:cNvSpPr>
          <p:nvPr>
            <p:ph type="subTitle" idx="1"/>
          </p:nvPr>
        </p:nvSpPr>
        <p:spPr>
          <a:xfrm>
            <a:off x="1524000" y="2377440"/>
            <a:ext cx="9144000" cy="2880360"/>
          </a:xfrm>
        </p:spPr>
        <p:txBody>
          <a:bodyPr/>
          <a:lstStyle/>
          <a:p>
            <a:r>
              <a:rPr lang="en-GB" dirty="0">
                <a:latin typeface="Ink Free" panose="03080402000500000000" pitchFamily="66" charset="0"/>
                <a:hlinkClick r:id="rId2"/>
              </a:rPr>
              <a:t>https://www.youtube.com/watch?v=tPNfHSfQgxU</a:t>
            </a:r>
            <a:endParaRPr lang="en-GB" dirty="0">
              <a:latin typeface="Ink Free" panose="03080402000500000000" pitchFamily="66" charset="0"/>
            </a:endParaRPr>
          </a:p>
          <a:p>
            <a:endParaRPr lang="en-GB" dirty="0">
              <a:latin typeface="Ink Free" panose="03080402000500000000" pitchFamily="66" charset="0"/>
            </a:endParaRPr>
          </a:p>
        </p:txBody>
      </p:sp>
    </p:spTree>
    <p:extLst>
      <p:ext uri="{BB962C8B-B14F-4D97-AF65-F5344CB8AC3E}">
        <p14:creationId xmlns:p14="http://schemas.microsoft.com/office/powerpoint/2010/main" val="6840498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p:cNvSpPr>
            <a:spLocks noGrp="1"/>
          </p:cNvSpPr>
          <p:nvPr>
            <p:ph type="subTitle" idx="1"/>
          </p:nvPr>
        </p:nvSpPr>
        <p:spPr>
          <a:xfrm>
            <a:off x="1524000" y="870857"/>
            <a:ext cx="9144000" cy="4998720"/>
          </a:xfrm>
        </p:spPr>
        <p:txBody>
          <a:bodyPr>
            <a:normAutofit/>
          </a:bodyPr>
          <a:lstStyle/>
          <a:p>
            <a:endParaRPr lang="en-GB" dirty="0">
              <a:latin typeface="Ink Free" panose="03080402000500000000" pitchFamily="66" charset="0"/>
            </a:endParaRPr>
          </a:p>
          <a:p>
            <a:endParaRPr lang="en-GB" dirty="0">
              <a:latin typeface="Ink Free" panose="03080402000500000000" pitchFamily="66" charset="0"/>
            </a:endParaRPr>
          </a:p>
          <a:p>
            <a:r>
              <a:rPr lang="en-GB" dirty="0">
                <a:latin typeface="Ink Free" panose="03080402000500000000" pitchFamily="66" charset="0"/>
              </a:rPr>
              <a:t>Have a think about the differences between yourself and others in class.</a:t>
            </a:r>
          </a:p>
          <a:p>
            <a:endParaRPr lang="en-GB" dirty="0">
              <a:latin typeface="Ink Free" panose="03080402000500000000" pitchFamily="66" charset="0"/>
            </a:endParaRPr>
          </a:p>
          <a:p>
            <a:r>
              <a:rPr lang="en-GB" dirty="0">
                <a:latin typeface="Ink Free" panose="03080402000500000000" pitchFamily="66" charset="0"/>
              </a:rPr>
              <a:t>Can you list them?</a:t>
            </a:r>
          </a:p>
          <a:p>
            <a:endParaRPr lang="en-GB" dirty="0">
              <a:latin typeface="Ink Free" panose="03080402000500000000" pitchFamily="66" charset="0"/>
            </a:endParaRPr>
          </a:p>
          <a:p>
            <a:endParaRPr lang="en-GB" dirty="0">
              <a:latin typeface="Ink Free" panose="03080402000500000000" pitchFamily="66" charset="0"/>
            </a:endParaRPr>
          </a:p>
          <a:p>
            <a:r>
              <a:rPr lang="en-GB" dirty="0"/>
              <a:t> </a:t>
            </a:r>
          </a:p>
        </p:txBody>
      </p:sp>
    </p:spTree>
    <p:extLst>
      <p:ext uri="{BB962C8B-B14F-4D97-AF65-F5344CB8AC3E}">
        <p14:creationId xmlns:p14="http://schemas.microsoft.com/office/powerpoint/2010/main" val="158524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524000" y="1122362"/>
            <a:ext cx="9144000" cy="950277"/>
          </a:xfrm>
        </p:spPr>
        <p:txBody>
          <a:bodyPr>
            <a:noAutofit/>
          </a:bodyPr>
          <a:lstStyle/>
          <a:p>
            <a:r>
              <a:rPr lang="en-GB" sz="3200" dirty="0">
                <a:latin typeface="Ink Free" panose="03080402000500000000" pitchFamily="66" charset="0"/>
              </a:rPr>
              <a:t>Does being different have to be a negative thing?</a:t>
            </a:r>
            <a:br>
              <a:rPr lang="en-GB" sz="3200" dirty="0">
                <a:latin typeface="Ink Free" panose="03080402000500000000" pitchFamily="66" charset="0"/>
              </a:rPr>
            </a:br>
            <a:r>
              <a:rPr lang="en-GB" sz="3200" dirty="0">
                <a:latin typeface="Ink Free" panose="03080402000500000000" pitchFamily="66" charset="0"/>
              </a:rPr>
              <a:t>What do you think?</a:t>
            </a:r>
          </a:p>
        </p:txBody>
      </p:sp>
      <p:pic>
        <p:nvPicPr>
          <p:cNvPr id="6" name="Picture 5"/>
          <p:cNvPicPr>
            <a:picLocks noChangeAspect="1"/>
          </p:cNvPicPr>
          <p:nvPr/>
        </p:nvPicPr>
        <p:blipFill>
          <a:blip r:embed="rId2"/>
          <a:stretch>
            <a:fillRect/>
          </a:stretch>
        </p:blipFill>
        <p:spPr>
          <a:xfrm>
            <a:off x="4030980" y="2233748"/>
            <a:ext cx="4130040" cy="4130040"/>
          </a:xfrm>
          <a:prstGeom prst="rect">
            <a:avLst/>
          </a:prstGeom>
        </p:spPr>
      </p:pic>
    </p:spTree>
    <p:extLst>
      <p:ext uri="{BB962C8B-B14F-4D97-AF65-F5344CB8AC3E}">
        <p14:creationId xmlns:p14="http://schemas.microsoft.com/office/powerpoint/2010/main" val="27434095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400" dirty="0">
                <a:latin typeface="Ink Free" panose="03080402000500000000" pitchFamily="66" charset="0"/>
              </a:rPr>
              <a:t>Have a look at this photo – what do you think is happening?</a:t>
            </a:r>
            <a:br>
              <a:rPr lang="en-GB" sz="2400" dirty="0">
                <a:latin typeface="Ink Free" panose="03080402000500000000" pitchFamily="66" charset="0"/>
              </a:rPr>
            </a:br>
            <a:r>
              <a:rPr lang="en-GB" sz="2400" dirty="0">
                <a:latin typeface="Ink Free" panose="03080402000500000000" pitchFamily="66" charset="0"/>
              </a:rPr>
              <a:t>This is Jules </a:t>
            </a:r>
            <a:r>
              <a:rPr lang="en-GB" sz="2400" dirty="0" err="1">
                <a:latin typeface="Ink Free" panose="03080402000500000000" pitchFamily="66" charset="0"/>
              </a:rPr>
              <a:t>Hogland</a:t>
            </a:r>
            <a:r>
              <a:rPr lang="en-GB" sz="2400" dirty="0">
                <a:latin typeface="Ink Free" panose="03080402000500000000" pitchFamily="66" charset="0"/>
              </a:rPr>
              <a:t> who is taking a basketball shot at a High School game.</a:t>
            </a:r>
            <a:br>
              <a:rPr lang="en-GB" sz="2400" dirty="0">
                <a:latin typeface="Ink Free" panose="03080402000500000000" pitchFamily="66" charset="0"/>
              </a:rPr>
            </a:br>
            <a:r>
              <a:rPr lang="en-GB" sz="2400" dirty="0">
                <a:latin typeface="Ink Free" panose="03080402000500000000" pitchFamily="66" charset="0"/>
              </a:rPr>
              <a:t>But something is different to a usual game….. Have a think what this could be.</a:t>
            </a:r>
          </a:p>
        </p:txBody>
      </p:sp>
      <p:pic>
        <p:nvPicPr>
          <p:cNvPr id="4" name="Content Placeholder 3"/>
          <p:cNvPicPr>
            <a:picLocks noGrp="1" noChangeAspect="1"/>
          </p:cNvPicPr>
          <p:nvPr>
            <p:ph idx="1"/>
          </p:nvPr>
        </p:nvPicPr>
        <p:blipFill>
          <a:blip r:embed="rId2"/>
          <a:stretch>
            <a:fillRect/>
          </a:stretch>
        </p:blipFill>
        <p:spPr>
          <a:xfrm>
            <a:off x="2820212" y="1825625"/>
            <a:ext cx="6551575" cy="4351338"/>
          </a:xfrm>
          <a:prstGeom prst="rect">
            <a:avLst/>
          </a:prstGeom>
        </p:spPr>
      </p:pic>
    </p:spTree>
    <p:extLst>
      <p:ext uri="{BB962C8B-B14F-4D97-AF65-F5344CB8AC3E}">
        <p14:creationId xmlns:p14="http://schemas.microsoft.com/office/powerpoint/2010/main" val="37823762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524000" y="1122363"/>
            <a:ext cx="9144000" cy="1725340"/>
          </a:xfrm>
        </p:spPr>
        <p:txBody>
          <a:bodyPr>
            <a:normAutofit fontScale="90000"/>
          </a:bodyPr>
          <a:lstStyle/>
          <a:p>
            <a:r>
              <a:rPr lang="en-GB" sz="2400" dirty="0">
                <a:latin typeface="Ink Free" panose="03080402000500000000" pitchFamily="66" charset="0"/>
              </a:rPr>
              <a:t>Jules is blind. His differences have been celebrated and he has been included just the same as his teammates.</a:t>
            </a:r>
            <a:br>
              <a:rPr lang="en-GB" sz="2400" dirty="0">
                <a:latin typeface="Ink Free" panose="03080402000500000000" pitchFamily="66" charset="0"/>
              </a:rPr>
            </a:br>
            <a:r>
              <a:rPr lang="en-GB" sz="2400" dirty="0">
                <a:latin typeface="Ink Free" panose="03080402000500000000" pitchFamily="66" charset="0"/>
              </a:rPr>
              <a:t>Watch the video to see how his teammates enabled Jules to play with them.</a:t>
            </a:r>
            <a:br>
              <a:rPr lang="en-GB" sz="2400" dirty="0">
                <a:latin typeface="Ink Free" panose="03080402000500000000" pitchFamily="66" charset="0"/>
              </a:rPr>
            </a:br>
            <a:endParaRPr lang="en-GB" sz="2400" dirty="0">
              <a:latin typeface="Ink Free" panose="03080402000500000000" pitchFamily="66" charset="0"/>
            </a:endParaRPr>
          </a:p>
        </p:txBody>
      </p:sp>
      <p:sp>
        <p:nvSpPr>
          <p:cNvPr id="5" name="Subtitle 4"/>
          <p:cNvSpPr>
            <a:spLocks noGrp="1"/>
          </p:cNvSpPr>
          <p:nvPr>
            <p:ph type="subTitle" idx="1"/>
          </p:nvPr>
        </p:nvSpPr>
        <p:spPr>
          <a:xfrm>
            <a:off x="1524000" y="3335382"/>
            <a:ext cx="9144000" cy="1922417"/>
          </a:xfrm>
        </p:spPr>
        <p:txBody>
          <a:bodyPr/>
          <a:lstStyle/>
          <a:p>
            <a:r>
              <a:rPr lang="en-GB" dirty="0">
                <a:latin typeface="Ink Free" panose="03080402000500000000" pitchFamily="66" charset="0"/>
                <a:hlinkClick r:id="rId2"/>
              </a:rPr>
              <a:t>https://www.upworthy.com/blind-basketball-player-crowd-hush?rebelltitem=1#rebelltitem1</a:t>
            </a:r>
            <a:endParaRPr lang="en-GB" dirty="0">
              <a:latin typeface="Ink Free" panose="03080402000500000000" pitchFamily="66" charset="0"/>
            </a:endParaRPr>
          </a:p>
          <a:p>
            <a:endParaRPr lang="en-GB" dirty="0">
              <a:latin typeface="Ink Free" panose="03080402000500000000" pitchFamily="66" charset="0"/>
            </a:endParaRPr>
          </a:p>
        </p:txBody>
      </p:sp>
    </p:spTree>
    <p:extLst>
      <p:ext uri="{BB962C8B-B14F-4D97-AF65-F5344CB8AC3E}">
        <p14:creationId xmlns:p14="http://schemas.microsoft.com/office/powerpoint/2010/main" val="3809580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524000" y="1122362"/>
            <a:ext cx="9144000" cy="4642711"/>
          </a:xfrm>
        </p:spPr>
        <p:txBody>
          <a:bodyPr>
            <a:normAutofit fontScale="90000"/>
          </a:bodyPr>
          <a:lstStyle/>
          <a:p>
            <a:r>
              <a:rPr lang="en-GB" sz="2200" dirty="0">
                <a:latin typeface="Ink Free" panose="03080402000500000000" pitchFamily="66" charset="0"/>
              </a:rPr>
              <a:t>To make sure the game was accessible for Jules, a fellow player tapped the hoop with a long stick. Another player positioned James and then the crowd remained silent for the shot. The crowd are absolutely silent as the shot is taken and then they erupt when it goes in.</a:t>
            </a:r>
            <a:br>
              <a:rPr lang="en-GB" sz="2200" dirty="0">
                <a:latin typeface="Ink Free" panose="03080402000500000000" pitchFamily="66" charset="0"/>
              </a:rPr>
            </a:br>
            <a:br>
              <a:rPr lang="en-GB" sz="2200" dirty="0">
                <a:latin typeface="Ink Free" panose="03080402000500000000" pitchFamily="66" charset="0"/>
              </a:rPr>
            </a:br>
            <a:br>
              <a:rPr lang="en-GB" sz="2200" dirty="0">
                <a:latin typeface="Ink Free" panose="03080402000500000000" pitchFamily="66" charset="0"/>
              </a:rPr>
            </a:br>
            <a:r>
              <a:rPr lang="en-GB" sz="2200" dirty="0">
                <a:latin typeface="Ink Free" panose="03080402000500000000" pitchFamily="66" charset="0"/>
              </a:rPr>
              <a:t>Not only was it a great shot, it was an example of what support and inclusion can look like from a school and a community. </a:t>
            </a:r>
            <a:br>
              <a:rPr lang="en-GB" sz="2200" dirty="0">
                <a:latin typeface="Ink Free" panose="03080402000500000000" pitchFamily="66" charset="0"/>
              </a:rPr>
            </a:br>
            <a:br>
              <a:rPr lang="en-GB" sz="2200" dirty="0">
                <a:latin typeface="Ink Free" panose="03080402000500000000" pitchFamily="66" charset="0"/>
              </a:rPr>
            </a:br>
            <a:br>
              <a:rPr lang="en-GB" sz="2200" dirty="0">
                <a:latin typeface="Ink Free" panose="03080402000500000000" pitchFamily="66" charset="0"/>
              </a:rPr>
            </a:br>
            <a:r>
              <a:rPr lang="en-GB" sz="2200" dirty="0">
                <a:latin typeface="Ink Free" panose="03080402000500000000" pitchFamily="66" charset="0"/>
              </a:rPr>
              <a:t>The goal is not for those without disabilities to "help" those with, rather, it's a way to empower everyone to have fun together. Teammates work together to play their personal and collective best for the good of the team."</a:t>
            </a:r>
            <a:br>
              <a:rPr lang="en-GB" dirty="0"/>
            </a:br>
            <a:endParaRPr lang="en-GB" sz="2400" dirty="0">
              <a:latin typeface="Ink Free" panose="03080402000500000000" pitchFamily="66" charset="0"/>
            </a:endParaRPr>
          </a:p>
        </p:txBody>
      </p:sp>
    </p:spTree>
    <p:extLst>
      <p:ext uri="{BB962C8B-B14F-4D97-AF65-F5344CB8AC3E}">
        <p14:creationId xmlns:p14="http://schemas.microsoft.com/office/powerpoint/2010/main" val="36211818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ubtitle 4"/>
          <p:cNvSpPr>
            <a:spLocks noGrp="1"/>
          </p:cNvSpPr>
          <p:nvPr>
            <p:ph type="ctrTitle"/>
          </p:nvPr>
        </p:nvSpPr>
        <p:spPr>
          <a:xfrm>
            <a:off x="1227138" y="670560"/>
            <a:ext cx="9144000" cy="5434150"/>
          </a:xfrm>
        </p:spPr>
        <p:txBody>
          <a:bodyPr>
            <a:normAutofit fontScale="90000"/>
          </a:bodyPr>
          <a:lstStyle/>
          <a:p>
            <a:br>
              <a:rPr lang="en-GB" sz="2200" dirty="0">
                <a:latin typeface="Ink Free" panose="03080402000500000000" pitchFamily="66" charset="0"/>
              </a:rPr>
            </a:br>
            <a:br>
              <a:rPr lang="en-GB" sz="2200" dirty="0">
                <a:latin typeface="Ink Free" panose="03080402000500000000" pitchFamily="66" charset="0"/>
              </a:rPr>
            </a:br>
            <a:r>
              <a:rPr lang="en-GB" sz="2200" b="1" dirty="0">
                <a:latin typeface="Ink Free" panose="03080402000500000000" pitchFamily="66" charset="0"/>
              </a:rPr>
              <a:t>What do you think?</a:t>
            </a:r>
            <a:br>
              <a:rPr lang="en-GB" sz="2200" dirty="0">
                <a:latin typeface="Ink Free" panose="03080402000500000000" pitchFamily="66" charset="0"/>
              </a:rPr>
            </a:br>
            <a:br>
              <a:rPr lang="en-GB" sz="2200" dirty="0">
                <a:latin typeface="Ink Free" panose="03080402000500000000" pitchFamily="66" charset="0"/>
              </a:rPr>
            </a:br>
            <a:r>
              <a:rPr lang="en-GB" sz="2200" dirty="0">
                <a:latin typeface="Ink Free" panose="03080402000500000000" pitchFamily="66" charset="0"/>
              </a:rPr>
              <a:t>- what are the challenges for a player who is blind?</a:t>
            </a:r>
            <a:br>
              <a:rPr lang="en-GB" sz="2200" dirty="0">
                <a:latin typeface="Ink Free" panose="03080402000500000000" pitchFamily="66" charset="0"/>
              </a:rPr>
            </a:br>
            <a:br>
              <a:rPr lang="en-GB" sz="2200" dirty="0">
                <a:latin typeface="Ink Free" panose="03080402000500000000" pitchFamily="66" charset="0"/>
              </a:rPr>
            </a:br>
            <a:r>
              <a:rPr lang="en-GB" sz="2200" dirty="0">
                <a:latin typeface="Ink Free" panose="03080402000500000000" pitchFamily="66" charset="0"/>
              </a:rPr>
              <a:t>- Why do the crowd go silent in the video?</a:t>
            </a:r>
            <a:br>
              <a:rPr lang="en-GB" sz="2200" dirty="0">
                <a:latin typeface="Ink Free" panose="03080402000500000000" pitchFamily="66" charset="0"/>
              </a:rPr>
            </a:br>
            <a:br>
              <a:rPr lang="en-GB" sz="2200" dirty="0">
                <a:latin typeface="Ink Free" panose="03080402000500000000" pitchFamily="66" charset="0"/>
              </a:rPr>
            </a:br>
            <a:r>
              <a:rPr lang="en-GB" sz="2200" dirty="0">
                <a:latin typeface="Ink Free" panose="03080402000500000000" pitchFamily="66" charset="0"/>
              </a:rPr>
              <a:t>- what does 'collective best' mean?</a:t>
            </a:r>
            <a:br>
              <a:rPr lang="en-GB" sz="2200" dirty="0">
                <a:latin typeface="Ink Free" panose="03080402000500000000" pitchFamily="66" charset="0"/>
              </a:rPr>
            </a:br>
            <a:br>
              <a:rPr lang="en-GB" sz="2200" dirty="0">
                <a:latin typeface="Ink Free" panose="03080402000500000000" pitchFamily="66" charset="0"/>
              </a:rPr>
            </a:br>
            <a:r>
              <a:rPr lang="en-GB" sz="2200" dirty="0">
                <a:latin typeface="Ink Free" panose="03080402000500000000" pitchFamily="66" charset="0"/>
              </a:rPr>
              <a:t>- What can we learn from Jules?</a:t>
            </a:r>
            <a:br>
              <a:rPr lang="en-GB" sz="2200" dirty="0">
                <a:latin typeface="Ink Free" panose="03080402000500000000" pitchFamily="66" charset="0"/>
              </a:rPr>
            </a:br>
            <a:br>
              <a:rPr lang="en-GB" sz="2200" dirty="0">
                <a:latin typeface="Ink Free" panose="03080402000500000000" pitchFamily="66" charset="0"/>
              </a:rPr>
            </a:br>
            <a:r>
              <a:rPr lang="en-GB" sz="2200" dirty="0">
                <a:latin typeface="Ink Free" panose="03080402000500000000" pitchFamily="66" charset="0"/>
              </a:rPr>
              <a:t>- What can we learn from the crowd?</a:t>
            </a:r>
            <a:br>
              <a:rPr lang="en-GB" sz="2200" dirty="0">
                <a:latin typeface="Ink Free" panose="03080402000500000000" pitchFamily="66" charset="0"/>
              </a:rPr>
            </a:br>
            <a:br>
              <a:rPr lang="en-GB" sz="2200" dirty="0">
                <a:latin typeface="Ink Free" panose="03080402000500000000" pitchFamily="66" charset="0"/>
              </a:rPr>
            </a:br>
            <a:r>
              <a:rPr lang="en-GB" sz="2200" dirty="0">
                <a:latin typeface="Ink Free" panose="03080402000500000000" pitchFamily="66" charset="0"/>
              </a:rPr>
              <a:t>- Why is this about </a:t>
            </a:r>
            <a:r>
              <a:rPr lang="en-GB" sz="2200" b="1" dirty="0">
                <a:latin typeface="Ink Free" panose="03080402000500000000" pitchFamily="66" charset="0"/>
              </a:rPr>
              <a:t>No Outsiders</a:t>
            </a:r>
            <a:br>
              <a:rPr lang="en-GB" dirty="0"/>
            </a:br>
            <a:endParaRPr lang="en-GB" dirty="0"/>
          </a:p>
        </p:txBody>
      </p:sp>
      <p:pic>
        <p:nvPicPr>
          <p:cNvPr id="7" name="Picture 6"/>
          <p:cNvPicPr>
            <a:picLocks noChangeAspect="1"/>
          </p:cNvPicPr>
          <p:nvPr/>
        </p:nvPicPr>
        <p:blipFill>
          <a:blip r:embed="rId2"/>
          <a:stretch>
            <a:fillRect/>
          </a:stretch>
        </p:blipFill>
        <p:spPr>
          <a:xfrm>
            <a:off x="8017803" y="195328"/>
            <a:ext cx="1772809" cy="1772809"/>
          </a:xfrm>
          <a:prstGeom prst="rect">
            <a:avLst/>
          </a:prstGeom>
        </p:spPr>
      </p:pic>
    </p:spTree>
    <p:extLst>
      <p:ext uri="{BB962C8B-B14F-4D97-AF65-F5344CB8AC3E}">
        <p14:creationId xmlns:p14="http://schemas.microsoft.com/office/powerpoint/2010/main" val="33011180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524000" y="1122362"/>
            <a:ext cx="9144000" cy="3780563"/>
          </a:xfrm>
        </p:spPr>
        <p:txBody>
          <a:bodyPr>
            <a:normAutofit/>
          </a:bodyPr>
          <a:lstStyle/>
          <a:p>
            <a:r>
              <a:rPr lang="en-GB" sz="2400" dirty="0">
                <a:latin typeface="Ink Free" panose="03080402000500000000" pitchFamily="66" charset="0"/>
              </a:rPr>
              <a:t>This is just one example where difference isn’t a negative thing.</a:t>
            </a:r>
            <a:br>
              <a:rPr lang="en-GB" sz="2400" dirty="0">
                <a:latin typeface="Ink Free" panose="03080402000500000000" pitchFamily="66" charset="0"/>
              </a:rPr>
            </a:br>
            <a:br>
              <a:rPr lang="en-GB" sz="2400" dirty="0">
                <a:latin typeface="Ink Free" panose="03080402000500000000" pitchFamily="66" charset="0"/>
              </a:rPr>
            </a:br>
            <a:r>
              <a:rPr lang="en-GB" sz="2400" dirty="0">
                <a:latin typeface="Ink Free" panose="03080402000500000000" pitchFamily="66" charset="0"/>
              </a:rPr>
              <a:t>It is something to be celebrated.</a:t>
            </a:r>
            <a:br>
              <a:rPr lang="en-GB" sz="2400" dirty="0">
                <a:latin typeface="Ink Free" panose="03080402000500000000" pitchFamily="66" charset="0"/>
              </a:rPr>
            </a:br>
            <a:br>
              <a:rPr lang="en-GB" sz="2400" dirty="0">
                <a:latin typeface="Ink Free" panose="03080402000500000000" pitchFamily="66" charset="0"/>
              </a:rPr>
            </a:br>
            <a:br>
              <a:rPr lang="en-GB" sz="2400" dirty="0">
                <a:latin typeface="Ink Free" panose="03080402000500000000" pitchFamily="66" charset="0"/>
              </a:rPr>
            </a:br>
            <a:r>
              <a:rPr lang="en-GB" sz="2400" dirty="0">
                <a:latin typeface="Ink Free" panose="03080402000500000000" pitchFamily="66" charset="0"/>
              </a:rPr>
              <a:t>Can you think of any other examples where difference has been a positive or where it has meant including others because of their difference?</a:t>
            </a:r>
            <a:br>
              <a:rPr lang="en-GB" sz="2400" dirty="0">
                <a:latin typeface="Ink Free" panose="03080402000500000000" pitchFamily="66" charset="0"/>
              </a:rPr>
            </a:br>
            <a:endParaRPr lang="en-GB" sz="2400" dirty="0">
              <a:latin typeface="Ink Free" panose="03080402000500000000" pitchFamily="66" charset="0"/>
            </a:endParaRPr>
          </a:p>
        </p:txBody>
      </p:sp>
      <p:sp>
        <p:nvSpPr>
          <p:cNvPr id="5" name="Subtitle 4"/>
          <p:cNvSpPr>
            <a:spLocks noGrp="1"/>
          </p:cNvSpPr>
          <p:nvPr>
            <p:ph type="subTitle" idx="1"/>
          </p:nvPr>
        </p:nvSpPr>
        <p:spPr/>
        <p:txBody>
          <a:bodyPr/>
          <a:lstStyle/>
          <a:p>
            <a:endParaRPr lang="en-GB" dirty="0">
              <a:hlinkClick r:id="rId2"/>
            </a:endParaRPr>
          </a:p>
          <a:p>
            <a:endParaRPr lang="en-GB" dirty="0"/>
          </a:p>
        </p:txBody>
      </p:sp>
      <p:pic>
        <p:nvPicPr>
          <p:cNvPr id="6" name="Picture 5"/>
          <p:cNvPicPr>
            <a:picLocks noChangeAspect="1"/>
          </p:cNvPicPr>
          <p:nvPr/>
        </p:nvPicPr>
        <p:blipFill>
          <a:blip r:embed="rId3"/>
          <a:stretch>
            <a:fillRect/>
          </a:stretch>
        </p:blipFill>
        <p:spPr>
          <a:xfrm>
            <a:off x="7699607" y="4429919"/>
            <a:ext cx="1774090" cy="1774090"/>
          </a:xfrm>
          <a:prstGeom prst="rect">
            <a:avLst/>
          </a:prstGeom>
        </p:spPr>
      </p:pic>
    </p:spTree>
    <p:extLst>
      <p:ext uri="{BB962C8B-B14F-4D97-AF65-F5344CB8AC3E}">
        <p14:creationId xmlns:p14="http://schemas.microsoft.com/office/powerpoint/2010/main" val="1060557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524000" y="1122363"/>
            <a:ext cx="9144000" cy="1063488"/>
          </a:xfrm>
        </p:spPr>
        <p:txBody>
          <a:bodyPr>
            <a:normAutofit/>
          </a:bodyPr>
          <a:lstStyle/>
          <a:p>
            <a:r>
              <a:rPr lang="en-GB" sz="2800" dirty="0">
                <a:latin typeface="Ink Free" panose="03080402000500000000" pitchFamily="66" charset="0"/>
              </a:rPr>
              <a:t>Let us think about our uniqueness and our relationship with God.</a:t>
            </a:r>
          </a:p>
        </p:txBody>
      </p:sp>
      <p:sp>
        <p:nvSpPr>
          <p:cNvPr id="5" name="Subtitle 4"/>
          <p:cNvSpPr>
            <a:spLocks noGrp="1"/>
          </p:cNvSpPr>
          <p:nvPr>
            <p:ph type="subTitle" idx="1"/>
          </p:nvPr>
        </p:nvSpPr>
        <p:spPr>
          <a:xfrm>
            <a:off x="1524000" y="2499359"/>
            <a:ext cx="9144000" cy="3370217"/>
          </a:xfrm>
        </p:spPr>
        <p:txBody>
          <a:bodyPr/>
          <a:lstStyle/>
          <a:p>
            <a:r>
              <a:rPr lang="en-GB" dirty="0">
                <a:latin typeface="Ink Free" panose="03080402000500000000" pitchFamily="66" charset="0"/>
              </a:rPr>
              <a:t>This one is easy.</a:t>
            </a:r>
          </a:p>
          <a:p>
            <a:endParaRPr lang="en-GB" dirty="0">
              <a:latin typeface="Ink Free" panose="03080402000500000000" pitchFamily="66" charset="0"/>
            </a:endParaRPr>
          </a:p>
          <a:p>
            <a:r>
              <a:rPr lang="en-GB" dirty="0">
                <a:latin typeface="Ink Free" panose="03080402000500000000" pitchFamily="66" charset="0"/>
              </a:rPr>
              <a:t>God made us – Genesis 3.</a:t>
            </a:r>
          </a:p>
          <a:p>
            <a:r>
              <a:rPr lang="en-GB" dirty="0">
                <a:latin typeface="Ink Free" panose="03080402000500000000" pitchFamily="66" charset="0"/>
              </a:rPr>
              <a:t>God made us special.</a:t>
            </a:r>
          </a:p>
          <a:p>
            <a:r>
              <a:rPr lang="en-GB" dirty="0">
                <a:latin typeface="Ink Free" panose="03080402000500000000" pitchFamily="66" charset="0"/>
              </a:rPr>
              <a:t>God made us unique.</a:t>
            </a:r>
          </a:p>
          <a:p>
            <a:endParaRPr lang="en-GB" dirty="0">
              <a:latin typeface="Ink Free" panose="03080402000500000000" pitchFamily="66" charset="0"/>
            </a:endParaRPr>
          </a:p>
          <a:p>
            <a:r>
              <a:rPr lang="en-GB" dirty="0">
                <a:latin typeface="Ink Free" panose="03080402000500000000" pitchFamily="66" charset="0"/>
                <a:hlinkClick r:id="rId2"/>
              </a:rPr>
              <a:t>https://www.youtube.com/watch?v=Zc63hfrrea4</a:t>
            </a:r>
            <a:endParaRPr lang="en-GB" dirty="0">
              <a:latin typeface="Ink Free" panose="03080402000500000000" pitchFamily="66" charset="0"/>
            </a:endParaRPr>
          </a:p>
          <a:p>
            <a:endParaRPr lang="en-GB" dirty="0">
              <a:latin typeface="Ink Free" panose="03080402000500000000" pitchFamily="66" charset="0"/>
            </a:endParaRPr>
          </a:p>
          <a:p>
            <a:endParaRPr lang="en-GB" dirty="0">
              <a:latin typeface="Ink Free" panose="03080402000500000000" pitchFamily="66" charset="0"/>
            </a:endParaRPr>
          </a:p>
        </p:txBody>
      </p:sp>
    </p:spTree>
    <p:extLst>
      <p:ext uri="{BB962C8B-B14F-4D97-AF65-F5344CB8AC3E}">
        <p14:creationId xmlns:p14="http://schemas.microsoft.com/office/powerpoint/2010/main" val="8261903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122</TotalTime>
  <Words>209</Words>
  <Application>Microsoft Office PowerPoint</Application>
  <PresentationFormat>Widescreen</PresentationFormat>
  <Paragraphs>28</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No Outsiders</vt:lpstr>
      <vt:lpstr>Watch the video  - these are children of different ages trying to explain ‘difference’ and ‘the same’</vt:lpstr>
      <vt:lpstr>PowerPoint Presentation</vt:lpstr>
      <vt:lpstr>Does being different have to be a negative thing? What do you think?</vt:lpstr>
      <vt:lpstr>Have a look at this photo – what do you think is happening? This is Jules Hogland who is taking a basketball shot at a High School game. But something is different to a usual game….. Have a think what this could be.</vt:lpstr>
      <vt:lpstr>Jules is blind. His differences have been celebrated and he has been included just the same as his teammates. Watch the video to see how his teammates enabled Jules to play with them. </vt:lpstr>
      <vt:lpstr>To make sure the game was accessible for Jules, a fellow player tapped the hoop with a long stick. Another player positioned James and then the crowd remained silent for the shot. The crowd are absolutely silent as the shot is taken and then they erupt when it goes in.   Not only was it a great shot, it was an example of what support and inclusion can look like from a school and a community.    The goal is not for those without disabilities to "help" those with, rather, it's a way to empower everyone to have fun together. Teammates work together to play their personal and collective best for the good of the team." </vt:lpstr>
      <vt:lpstr>  What do you think?  - what are the challenges for a player who is blind?  - Why do the crowd go silent in the video?  - what does 'collective best' mean?  - What can we learn from Jules?  - What can we learn from the crowd?  - Why is this about No Outsiders </vt:lpstr>
      <vt:lpstr>This is just one example where difference isn’t a negative thing.  It is something to be celebrated.   Can you think of any other examples where difference has been a positive or where it has meant including others because of their difference? </vt:lpstr>
      <vt:lpstr>Let us think about our uniqueness and our relationship with God.</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Outsiders</dc:title>
  <dc:creator>Hargreaves, Helen</dc:creator>
  <cp:lastModifiedBy>Hargreaves, Helen</cp:lastModifiedBy>
  <cp:revision>12</cp:revision>
  <dcterms:created xsi:type="dcterms:W3CDTF">2022-05-31T11:25:22Z</dcterms:created>
  <dcterms:modified xsi:type="dcterms:W3CDTF">2022-10-12T15:51:02Z</dcterms:modified>
</cp:coreProperties>
</file>