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58" r:id="rId5"/>
    <p:sldId id="259" r:id="rId6"/>
    <p:sldId id="260" r:id="rId7"/>
    <p:sldId id="261" r:id="rId8"/>
    <p:sldId id="263" r:id="rId9"/>
    <p:sldId id="267" r:id="rId10"/>
    <p:sldId id="262" r:id="rId11"/>
    <p:sldId id="264" r:id="rId12"/>
    <p:sldId id="265"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58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A61DDE6-4AC5-40A8-B3CC-41E46A9EA1CC}"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2282547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61DDE6-4AC5-40A8-B3CC-41E46A9EA1CC}"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3486505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A61DDE6-4AC5-40A8-B3CC-41E46A9EA1CC}"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3941261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A61DDE6-4AC5-40A8-B3CC-41E46A9EA1CC}"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1901042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A61DDE6-4AC5-40A8-B3CC-41E46A9EA1CC}" type="datetimeFigureOut">
              <a:rPr lang="en-GB" smtClean="0"/>
              <a:t>03/09/2022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2175990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61DDE6-4AC5-40A8-B3CC-41E46A9EA1CC}" type="datetimeFigureOut">
              <a:rPr lang="en-GB" smtClean="0"/>
              <a:t>03/09/2022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2102042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61DDE6-4AC5-40A8-B3CC-41E46A9EA1CC}" type="datetimeFigureOut">
              <a:rPr lang="en-GB" smtClean="0"/>
              <a:t>03/09/2022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448077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61DDE6-4AC5-40A8-B3CC-41E46A9EA1CC}"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1144292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61DDE6-4AC5-40A8-B3CC-41E46A9EA1CC}"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182745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61DDE6-4AC5-40A8-B3CC-41E46A9EA1CC}"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3401510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61DDE6-4AC5-40A8-B3CC-41E46A9EA1CC}"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1B9015-6E4D-419C-BD8A-713D82980547}" type="slidenum">
              <a:rPr lang="en-GB" smtClean="0"/>
              <a:t>‹#›</a:t>
            </a:fld>
            <a:endParaRPr lang="en-GB"/>
          </a:p>
        </p:txBody>
      </p:sp>
    </p:spTree>
    <p:extLst>
      <p:ext uri="{BB962C8B-B14F-4D97-AF65-F5344CB8AC3E}">
        <p14:creationId xmlns:p14="http://schemas.microsoft.com/office/powerpoint/2010/main" val="2495324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61DDE6-4AC5-40A8-B3CC-41E46A9EA1CC}" type="datetimeFigureOut">
              <a:rPr lang="en-GB" smtClean="0"/>
              <a:t>03/09/2022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1B9015-6E4D-419C-BD8A-713D82980547}" type="slidenum">
              <a:rPr lang="en-GB" smtClean="0"/>
              <a:t>‹#›</a:t>
            </a:fld>
            <a:endParaRPr lang="en-GB"/>
          </a:p>
        </p:txBody>
      </p:sp>
    </p:spTree>
    <p:extLst>
      <p:ext uri="{BB962C8B-B14F-4D97-AF65-F5344CB8AC3E}">
        <p14:creationId xmlns:p14="http://schemas.microsoft.com/office/powerpoint/2010/main" val="2229140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nspcc.org.uk/keeping-children-safe/support-for-parents/children-race-racism-racial-bullying/#pageref47556" TargetMode="External"/><Relationship Id="rId2" Type="http://schemas.openxmlformats.org/officeDocument/2006/relationships/hyperlink" Target="https://www.nspcc.org.uk/keeping-children-safe/support-for-parents/children-race-racism-racial-bullying/#pageref47517"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osfQg4yKtq8"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Ink Free" panose="03080402000500000000" pitchFamily="66" charset="0"/>
              </a:rPr>
              <a:t>No outsiders</a:t>
            </a:r>
            <a:endParaRPr lang="en-GB" dirty="0">
              <a:latin typeface="Ink Free" panose="03080402000500000000" pitchFamily="66" charset="0"/>
            </a:endParaRPr>
          </a:p>
        </p:txBody>
      </p:sp>
      <p:sp>
        <p:nvSpPr>
          <p:cNvPr id="3" name="Subtitle 2"/>
          <p:cNvSpPr>
            <a:spLocks noGrp="1"/>
          </p:cNvSpPr>
          <p:nvPr>
            <p:ph type="subTitle" idx="1"/>
          </p:nvPr>
        </p:nvSpPr>
        <p:spPr/>
        <p:txBody>
          <a:bodyPr/>
          <a:lstStyle/>
          <a:p>
            <a:r>
              <a:rPr lang="en-GB" smtClean="0">
                <a:latin typeface="Ink Free" panose="03080402000500000000" pitchFamily="66" charset="0"/>
              </a:rPr>
              <a:t>Week </a:t>
            </a:r>
            <a:r>
              <a:rPr lang="en-GB" dirty="0">
                <a:latin typeface="Ink Free" panose="03080402000500000000" pitchFamily="66" charset="0"/>
              </a:rPr>
              <a:t>3</a:t>
            </a:r>
            <a:endParaRPr lang="en-GB" dirty="0" smtClean="0">
              <a:latin typeface="Ink Free" panose="03080402000500000000" pitchFamily="66" charset="0"/>
            </a:endParaRPr>
          </a:p>
          <a:p>
            <a:r>
              <a:rPr lang="en-GB" dirty="0" smtClean="0">
                <a:latin typeface="Ink Free" panose="03080402000500000000" pitchFamily="66" charset="0"/>
              </a:rPr>
              <a:t>All are equal</a:t>
            </a:r>
            <a:endParaRPr lang="en-GB" dirty="0">
              <a:latin typeface="Ink Free" panose="03080402000500000000" pitchFamily="66" charset="0"/>
            </a:endParaRPr>
          </a:p>
        </p:txBody>
      </p:sp>
    </p:spTree>
    <p:extLst>
      <p:ext uri="{BB962C8B-B14F-4D97-AF65-F5344CB8AC3E}">
        <p14:creationId xmlns:p14="http://schemas.microsoft.com/office/powerpoint/2010/main" val="11025675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764626"/>
          </a:xfrm>
        </p:spPr>
        <p:txBody>
          <a:bodyPr>
            <a:normAutofit fontScale="90000"/>
          </a:bodyPr>
          <a:lstStyle/>
          <a:p>
            <a:r>
              <a:rPr lang="en-GB" dirty="0" smtClean="0">
                <a:latin typeface="Ink Free" panose="03080402000500000000" pitchFamily="66" charset="0"/>
              </a:rPr>
              <a:t>Light your candle</a:t>
            </a:r>
            <a:endParaRPr lang="en-GB" dirty="0">
              <a:latin typeface="Ink Free" panose="03080402000500000000" pitchFamily="66" charset="0"/>
            </a:endParaRPr>
          </a:p>
        </p:txBody>
      </p:sp>
      <p:pic>
        <p:nvPicPr>
          <p:cNvPr id="4" name="Picture 3"/>
          <p:cNvPicPr>
            <a:picLocks noChangeAspect="1"/>
          </p:cNvPicPr>
          <p:nvPr/>
        </p:nvPicPr>
        <p:blipFill>
          <a:blip r:embed="rId2"/>
          <a:stretch>
            <a:fillRect/>
          </a:stretch>
        </p:blipFill>
        <p:spPr>
          <a:xfrm>
            <a:off x="454689" y="2376833"/>
            <a:ext cx="5895975" cy="3667125"/>
          </a:xfrm>
          <a:prstGeom prst="rect">
            <a:avLst/>
          </a:prstGeom>
        </p:spPr>
      </p:pic>
    </p:spTree>
    <p:extLst>
      <p:ext uri="{BB962C8B-B14F-4D97-AF65-F5344CB8AC3E}">
        <p14:creationId xmlns:p14="http://schemas.microsoft.com/office/powerpoint/2010/main" val="2411004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967694"/>
          </a:xfrm>
        </p:spPr>
        <p:txBody>
          <a:bodyPr>
            <a:normAutofit/>
          </a:bodyPr>
          <a:lstStyle/>
          <a:p>
            <a:r>
              <a:rPr lang="en-GB" sz="2000" dirty="0" smtClean="0">
                <a:latin typeface="Ink Free" panose="03080402000500000000" pitchFamily="66" charset="0"/>
              </a:rPr>
              <a:t/>
            </a:r>
            <a:br>
              <a:rPr lang="en-GB" sz="2000" dirty="0" smtClean="0">
                <a:latin typeface="Ink Free" panose="03080402000500000000" pitchFamily="66" charset="0"/>
              </a:rPr>
            </a:br>
            <a:endParaRPr lang="en-GB" sz="2000" dirty="0">
              <a:latin typeface="Ink Free" panose="03080402000500000000" pitchFamily="66" charset="0"/>
            </a:endParaRPr>
          </a:p>
        </p:txBody>
      </p:sp>
      <p:pic>
        <p:nvPicPr>
          <p:cNvPr id="6" name="Picture 5"/>
          <p:cNvPicPr>
            <a:picLocks noChangeAspect="1"/>
          </p:cNvPicPr>
          <p:nvPr/>
        </p:nvPicPr>
        <p:blipFill>
          <a:blip r:embed="rId2"/>
          <a:stretch>
            <a:fillRect/>
          </a:stretch>
        </p:blipFill>
        <p:spPr>
          <a:xfrm>
            <a:off x="2061182" y="992776"/>
            <a:ext cx="3158002" cy="4407790"/>
          </a:xfrm>
          <a:prstGeom prst="rect">
            <a:avLst/>
          </a:prstGeom>
        </p:spPr>
      </p:pic>
      <p:sp>
        <p:nvSpPr>
          <p:cNvPr id="5" name="Subtitle 4"/>
          <p:cNvSpPr>
            <a:spLocks noGrp="1"/>
          </p:cNvSpPr>
          <p:nvPr>
            <p:ph type="subTitle" idx="1"/>
          </p:nvPr>
        </p:nvSpPr>
        <p:spPr>
          <a:xfrm>
            <a:off x="5756366" y="670561"/>
            <a:ext cx="4911634" cy="5556068"/>
          </a:xfrm>
        </p:spPr>
        <p:txBody>
          <a:bodyPr>
            <a:normAutofit fontScale="92500" lnSpcReduction="20000"/>
          </a:bodyPr>
          <a:lstStyle/>
          <a:p>
            <a:pPr algn="l" fontAlgn="auto">
              <a:spcAft>
                <a:spcPts val="600"/>
              </a:spcAft>
              <a:defRPr/>
            </a:pPr>
            <a:r>
              <a:rPr lang="en-GB" dirty="0">
                <a:solidFill>
                  <a:schemeClr val="tx1">
                    <a:lumMod val="85000"/>
                    <a:lumOff val="15000"/>
                  </a:schemeClr>
                </a:solidFill>
                <a:latin typeface="Ink Free" panose="03080402000500000000" pitchFamily="66" charset="0"/>
                <a:ea typeface="Open Sans" pitchFamily="34" charset="0"/>
                <a:cs typeface="Open Sans" pitchFamily="34" charset="0"/>
              </a:rPr>
              <a:t>R</a:t>
            </a:r>
            <a:r>
              <a:rPr lang="en-GB" dirty="0" smtClean="0">
                <a:solidFill>
                  <a:schemeClr val="tx1">
                    <a:lumMod val="85000"/>
                    <a:lumOff val="15000"/>
                  </a:schemeClr>
                </a:solidFill>
                <a:latin typeface="Ink Free" panose="03080402000500000000" pitchFamily="66" charset="0"/>
                <a:ea typeface="Open Sans" pitchFamily="34" charset="0"/>
                <a:cs typeface="Open Sans" pitchFamily="34" charset="0"/>
              </a:rPr>
              <a:t>acism </a:t>
            </a:r>
            <a:r>
              <a:rPr lang="en-GB" dirty="0">
                <a:solidFill>
                  <a:schemeClr val="tx1">
                    <a:lumMod val="85000"/>
                    <a:lumOff val="15000"/>
                  </a:schemeClr>
                </a:solidFill>
                <a:latin typeface="Ink Free" panose="03080402000500000000" pitchFamily="66" charset="0"/>
                <a:ea typeface="Open Sans" pitchFamily="34" charset="0"/>
                <a:cs typeface="Open Sans" pitchFamily="34" charset="0"/>
              </a:rPr>
              <a:t>in football has hit </a:t>
            </a:r>
            <a:r>
              <a:rPr lang="en-GB" dirty="0" smtClean="0">
                <a:solidFill>
                  <a:schemeClr val="tx1">
                    <a:lumMod val="85000"/>
                    <a:lumOff val="15000"/>
                  </a:schemeClr>
                </a:solidFill>
                <a:latin typeface="Ink Free" panose="03080402000500000000" pitchFamily="66" charset="0"/>
                <a:ea typeface="Open Sans" pitchFamily="34" charset="0"/>
                <a:cs typeface="Open Sans" pitchFamily="34" charset="0"/>
              </a:rPr>
              <a:t>headlines time and time again. </a:t>
            </a:r>
            <a:r>
              <a:rPr lang="en-GB" dirty="0">
                <a:solidFill>
                  <a:schemeClr val="tx1">
                    <a:lumMod val="85000"/>
                    <a:lumOff val="15000"/>
                  </a:schemeClr>
                </a:solidFill>
                <a:latin typeface="Ink Free" panose="03080402000500000000" pitchFamily="66" charset="0"/>
                <a:ea typeface="Open Sans" pitchFamily="34" charset="0"/>
                <a:cs typeface="Open Sans" pitchFamily="34" charset="0"/>
              </a:rPr>
              <a:t>S</a:t>
            </a:r>
            <a:r>
              <a:rPr lang="en-GB" dirty="0" smtClean="0">
                <a:solidFill>
                  <a:schemeClr val="tx1">
                    <a:lumMod val="85000"/>
                    <a:lumOff val="15000"/>
                  </a:schemeClr>
                </a:solidFill>
                <a:latin typeface="Ink Free" panose="03080402000500000000" pitchFamily="66" charset="0"/>
                <a:ea typeface="Open Sans" pitchFamily="34" charset="0"/>
                <a:cs typeface="Open Sans" pitchFamily="34" charset="0"/>
              </a:rPr>
              <a:t>everal </a:t>
            </a:r>
            <a:r>
              <a:rPr lang="en-GB" dirty="0">
                <a:solidFill>
                  <a:schemeClr val="tx1">
                    <a:lumMod val="85000"/>
                    <a:lumOff val="15000"/>
                  </a:schemeClr>
                </a:solidFill>
                <a:latin typeface="Ink Free" panose="03080402000500000000" pitchFamily="66" charset="0"/>
                <a:ea typeface="Open Sans" pitchFamily="34" charset="0"/>
                <a:cs typeface="Open Sans" pitchFamily="34" charset="0"/>
              </a:rPr>
              <a:t>high-profile names have spoken out regarding racist abuse received by supporters and fans. England </a:t>
            </a:r>
            <a:r>
              <a:rPr lang="en-GB" dirty="0" smtClean="0">
                <a:solidFill>
                  <a:schemeClr val="tx1">
                    <a:lumMod val="85000"/>
                    <a:lumOff val="15000"/>
                  </a:schemeClr>
                </a:solidFill>
                <a:latin typeface="Ink Free" panose="03080402000500000000" pitchFamily="66" charset="0"/>
                <a:ea typeface="Open Sans" pitchFamily="34" charset="0"/>
                <a:cs typeface="Open Sans" pitchFamily="34" charset="0"/>
              </a:rPr>
              <a:t>player Danny </a:t>
            </a:r>
            <a:r>
              <a:rPr lang="en-GB" dirty="0">
                <a:solidFill>
                  <a:schemeClr val="tx1">
                    <a:lumMod val="85000"/>
                    <a:lumOff val="15000"/>
                  </a:schemeClr>
                </a:solidFill>
                <a:latin typeface="Ink Free" panose="03080402000500000000" pitchFamily="66" charset="0"/>
                <a:ea typeface="Open Sans" pitchFamily="34" charset="0"/>
                <a:cs typeface="Open Sans" pitchFamily="34" charset="0"/>
              </a:rPr>
              <a:t>Rose was </a:t>
            </a:r>
            <a:r>
              <a:rPr lang="en-GB" dirty="0" smtClean="0">
                <a:solidFill>
                  <a:schemeClr val="tx1">
                    <a:lumMod val="85000"/>
                    <a:lumOff val="15000"/>
                  </a:schemeClr>
                </a:solidFill>
                <a:latin typeface="Ink Free" panose="03080402000500000000" pitchFamily="66" charset="0"/>
                <a:ea typeface="Open Sans" pitchFamily="34" charset="0"/>
                <a:cs typeface="Open Sans" pitchFamily="34" charset="0"/>
              </a:rPr>
              <a:t>subjected </a:t>
            </a:r>
            <a:r>
              <a:rPr lang="en-GB" dirty="0">
                <a:solidFill>
                  <a:schemeClr val="tx1">
                    <a:lumMod val="85000"/>
                    <a:lumOff val="15000"/>
                  </a:schemeClr>
                </a:solidFill>
                <a:latin typeface="Ink Free" panose="03080402000500000000" pitchFamily="66" charset="0"/>
                <a:ea typeface="Open Sans" pitchFamily="34" charset="0"/>
                <a:cs typeface="Open Sans" pitchFamily="34" charset="0"/>
              </a:rPr>
              <a:t>to racist abuse during a game against Montenegro in March, 2019.</a:t>
            </a:r>
          </a:p>
          <a:p>
            <a:pPr algn="l" fontAlgn="auto">
              <a:spcAft>
                <a:spcPts val="600"/>
              </a:spcAft>
              <a:defRPr/>
            </a:pPr>
            <a:r>
              <a:rPr lang="en-GB" dirty="0">
                <a:solidFill>
                  <a:schemeClr val="tx1">
                    <a:lumMod val="85000"/>
                    <a:lumOff val="15000"/>
                  </a:schemeClr>
                </a:solidFill>
                <a:latin typeface="Ink Free" panose="03080402000500000000" pitchFamily="66" charset="0"/>
                <a:ea typeface="Open Sans" pitchFamily="34" charset="0"/>
                <a:cs typeface="Open Sans" pitchFamily="34" charset="0"/>
              </a:rPr>
              <a:t>As a result of the racist abuse, Rose said he ‘can’t wait to see the back’ of football and many players, managers and fans have supported him and are arguing that racist, abusive behaviour should be severely punished.</a:t>
            </a:r>
          </a:p>
          <a:p>
            <a:pPr algn="l" fontAlgn="auto">
              <a:spcAft>
                <a:spcPts val="600"/>
              </a:spcAft>
              <a:defRPr/>
            </a:pPr>
            <a:r>
              <a:rPr lang="en-GB" dirty="0">
                <a:solidFill>
                  <a:schemeClr val="tx1">
                    <a:lumMod val="85000"/>
                    <a:lumOff val="15000"/>
                  </a:schemeClr>
                </a:solidFill>
                <a:latin typeface="Ink Free" panose="03080402000500000000" pitchFamily="66" charset="0"/>
                <a:ea typeface="Open Sans" pitchFamily="34" charset="0"/>
                <a:cs typeface="Open Sans" pitchFamily="34" charset="0"/>
              </a:rPr>
              <a:t>Raheem Sterling, another England player, said that ‘if you walk off, they win’ but wasn't sure he alone could challenge racism in society by simply speaking out, adding that “It's something that happened before I was born and before my parents were born.”</a:t>
            </a:r>
          </a:p>
          <a:p>
            <a:endParaRPr lang="en-GB" dirty="0">
              <a:latin typeface="Ink Free" panose="03080402000500000000" pitchFamily="66" charset="0"/>
            </a:endParaRPr>
          </a:p>
        </p:txBody>
      </p:sp>
    </p:spTree>
    <p:extLst>
      <p:ext uri="{BB962C8B-B14F-4D97-AF65-F5344CB8AC3E}">
        <p14:creationId xmlns:p14="http://schemas.microsoft.com/office/powerpoint/2010/main" val="284557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1037363"/>
          </a:xfrm>
        </p:spPr>
        <p:txBody>
          <a:bodyPr>
            <a:normAutofit/>
          </a:bodyPr>
          <a:lstStyle/>
          <a:p>
            <a:r>
              <a:rPr lang="en-GB" sz="2400" dirty="0" smtClean="0">
                <a:latin typeface="Ink Free" panose="03080402000500000000" pitchFamily="66" charset="0"/>
              </a:rPr>
              <a:t>What is your understanding of the word Racism?</a:t>
            </a:r>
            <a:endParaRPr lang="en-GB" sz="2400" dirty="0">
              <a:latin typeface="Ink Free" panose="03080402000500000000" pitchFamily="66" charset="0"/>
            </a:endParaRPr>
          </a:p>
        </p:txBody>
      </p:sp>
      <p:sp>
        <p:nvSpPr>
          <p:cNvPr id="5" name="Subtitle 4"/>
          <p:cNvSpPr>
            <a:spLocks noGrp="1"/>
          </p:cNvSpPr>
          <p:nvPr>
            <p:ph type="subTitle" idx="1"/>
          </p:nvPr>
        </p:nvSpPr>
        <p:spPr>
          <a:xfrm>
            <a:off x="1524000" y="2603863"/>
            <a:ext cx="9144000" cy="2653937"/>
          </a:xfrm>
        </p:spPr>
        <p:txBody>
          <a:bodyPr>
            <a:normAutofit fontScale="92500" lnSpcReduction="10000"/>
          </a:bodyPr>
          <a:lstStyle/>
          <a:p>
            <a:r>
              <a:rPr lang="en-GB" dirty="0">
                <a:latin typeface="Ink Free" panose="03080402000500000000" pitchFamily="66" charset="0"/>
              </a:rPr>
              <a:t>What is race and racism?</a:t>
            </a:r>
          </a:p>
          <a:p>
            <a:r>
              <a:rPr lang="en-GB" dirty="0">
                <a:latin typeface="Ink Free" panose="03080402000500000000" pitchFamily="66" charset="0"/>
              </a:rPr>
              <a:t>Race can mean a person’s colour, nationality, ethnicity or citizenship</a:t>
            </a:r>
            <a:r>
              <a:rPr lang="en-GB" dirty="0" smtClean="0">
                <a:latin typeface="Ink Free" panose="03080402000500000000" pitchFamily="66" charset="0"/>
              </a:rPr>
              <a:t>.</a:t>
            </a:r>
          </a:p>
          <a:p>
            <a:r>
              <a:rPr lang="en-GB" dirty="0" smtClean="0">
                <a:latin typeface="Ink Free" panose="03080402000500000000" pitchFamily="66" charset="0"/>
              </a:rPr>
              <a:t> </a:t>
            </a:r>
            <a:r>
              <a:rPr lang="en-GB" dirty="0">
                <a:latin typeface="Ink Free" panose="03080402000500000000" pitchFamily="66" charset="0"/>
              </a:rPr>
              <a:t>It’s a protected characteristic in law under the Equality Act 2010</a:t>
            </a:r>
            <a:r>
              <a:rPr lang="en-GB" u="sng" baseline="30000" dirty="0">
                <a:latin typeface="Ink Free" panose="03080402000500000000" pitchFamily="66" charset="0"/>
                <a:hlinkClick r:id="rId2"/>
              </a:rPr>
              <a:t>1</a:t>
            </a:r>
            <a:r>
              <a:rPr lang="en-GB" dirty="0">
                <a:latin typeface="Ink Free" panose="03080402000500000000" pitchFamily="66" charset="0"/>
              </a:rPr>
              <a:t> in England, Scotland and Wales, and the Race Relations Order 1997</a:t>
            </a:r>
            <a:r>
              <a:rPr lang="en-GB" u="sng" baseline="30000" dirty="0">
                <a:latin typeface="Ink Free" panose="03080402000500000000" pitchFamily="66" charset="0"/>
                <a:hlinkClick r:id="rId3"/>
              </a:rPr>
              <a:t>2</a:t>
            </a:r>
            <a:r>
              <a:rPr lang="en-GB" baseline="30000" dirty="0">
                <a:latin typeface="Ink Free" panose="03080402000500000000" pitchFamily="66" charset="0"/>
              </a:rPr>
              <a:t> </a:t>
            </a:r>
            <a:r>
              <a:rPr lang="en-GB" dirty="0">
                <a:latin typeface="Ink Free" panose="03080402000500000000" pitchFamily="66" charset="0"/>
              </a:rPr>
              <a:t>in Northern Ireland. This means it’s illegal to discriminate against someone, or treat them differently, because of their race. It’s important to remember that someone’s ethnicity or national origin may not be the same as their current nationality. </a:t>
            </a:r>
          </a:p>
          <a:p>
            <a:endParaRPr lang="en-GB" dirty="0"/>
          </a:p>
        </p:txBody>
      </p:sp>
    </p:spTree>
    <p:extLst>
      <p:ext uri="{BB962C8B-B14F-4D97-AF65-F5344CB8AC3E}">
        <p14:creationId xmlns:p14="http://schemas.microsoft.com/office/powerpoint/2010/main" val="1562289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1002528"/>
          </a:xfrm>
        </p:spPr>
        <p:txBody>
          <a:bodyPr>
            <a:normAutofit fontScale="90000"/>
          </a:bodyPr>
          <a:lstStyle/>
          <a:p>
            <a:r>
              <a:rPr lang="en-GB" sz="2400" dirty="0" smtClean="0">
                <a:latin typeface="Ink Free" panose="03080402000500000000" pitchFamily="66" charset="0"/>
              </a:rPr>
              <a:t>So football players – playing for their Club or National team – how do you think they feel when they receive abuse because of the colour of the skin?</a:t>
            </a:r>
            <a:endParaRPr lang="en-GB" sz="2400" dirty="0">
              <a:latin typeface="Ink Free" panose="03080402000500000000" pitchFamily="66" charset="0"/>
            </a:endParaRPr>
          </a:p>
        </p:txBody>
      </p:sp>
      <p:pic>
        <p:nvPicPr>
          <p:cNvPr id="6" name="Picture 5"/>
          <p:cNvPicPr>
            <a:picLocks noChangeAspect="1"/>
          </p:cNvPicPr>
          <p:nvPr/>
        </p:nvPicPr>
        <p:blipFill>
          <a:blip r:embed="rId2"/>
          <a:stretch>
            <a:fillRect/>
          </a:stretch>
        </p:blipFill>
        <p:spPr>
          <a:xfrm>
            <a:off x="2960914" y="2299063"/>
            <a:ext cx="3675017" cy="3500846"/>
          </a:xfrm>
          <a:prstGeom prst="rect">
            <a:avLst/>
          </a:prstGeom>
        </p:spPr>
      </p:pic>
      <p:sp>
        <p:nvSpPr>
          <p:cNvPr id="5" name="Subtitle 4"/>
          <p:cNvSpPr>
            <a:spLocks noGrp="1"/>
          </p:cNvSpPr>
          <p:nvPr>
            <p:ph type="subTitle" idx="1"/>
          </p:nvPr>
        </p:nvSpPr>
        <p:spPr>
          <a:xfrm>
            <a:off x="6940730" y="2299063"/>
            <a:ext cx="3727269" cy="2958737"/>
          </a:xfrm>
        </p:spPr>
        <p:txBody>
          <a:bodyPr>
            <a:normAutofit/>
          </a:bodyPr>
          <a:lstStyle/>
          <a:p>
            <a:endParaRPr lang="en-GB" dirty="0" smtClean="0">
              <a:latin typeface="Ink Free" panose="03080402000500000000" pitchFamily="66" charset="0"/>
            </a:endParaRPr>
          </a:p>
          <a:p>
            <a:r>
              <a:rPr lang="en-GB" dirty="0" smtClean="0">
                <a:latin typeface="Ink Free" panose="03080402000500000000" pitchFamily="66" charset="0"/>
              </a:rPr>
              <a:t>What do you think should be done about it?</a:t>
            </a:r>
          </a:p>
          <a:p>
            <a:endParaRPr lang="en-GB" dirty="0">
              <a:latin typeface="Ink Free" panose="03080402000500000000" pitchFamily="66" charset="0"/>
            </a:endParaRPr>
          </a:p>
          <a:p>
            <a:r>
              <a:rPr lang="en-GB" dirty="0" smtClean="0">
                <a:latin typeface="Ink Free" panose="03080402000500000000" pitchFamily="66" charset="0"/>
              </a:rPr>
              <a:t>Some teams want a strict rules to stop racist abuse.</a:t>
            </a:r>
            <a:endParaRPr lang="en-GB" dirty="0">
              <a:latin typeface="Ink Free" panose="03080402000500000000" pitchFamily="66" charset="0"/>
            </a:endParaRPr>
          </a:p>
        </p:txBody>
      </p:sp>
    </p:spTree>
    <p:extLst>
      <p:ext uri="{BB962C8B-B14F-4D97-AF65-F5344CB8AC3E}">
        <p14:creationId xmlns:p14="http://schemas.microsoft.com/office/powerpoint/2010/main" val="493843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12667" r="14479" b="32588"/>
          <a:stretch/>
        </p:blipFill>
        <p:spPr>
          <a:xfrm>
            <a:off x="940526" y="365126"/>
            <a:ext cx="9805851" cy="5103857"/>
          </a:xfrm>
          <a:prstGeom prst="rect">
            <a:avLst/>
          </a:prstGeom>
        </p:spPr>
      </p:pic>
    </p:spTree>
    <p:extLst>
      <p:ext uri="{BB962C8B-B14F-4D97-AF65-F5344CB8AC3E}">
        <p14:creationId xmlns:p14="http://schemas.microsoft.com/office/powerpoint/2010/main" val="1296407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3187" r="13227" b="32383"/>
          <a:stretch/>
        </p:blipFill>
        <p:spPr>
          <a:xfrm>
            <a:off x="2316479" y="840442"/>
            <a:ext cx="8769531" cy="4532747"/>
          </a:xfrm>
          <a:prstGeom prst="rect">
            <a:avLst/>
          </a:prstGeom>
        </p:spPr>
      </p:pic>
    </p:spTree>
    <p:extLst>
      <p:ext uri="{BB962C8B-B14F-4D97-AF65-F5344CB8AC3E}">
        <p14:creationId xmlns:p14="http://schemas.microsoft.com/office/powerpoint/2010/main" val="4101835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950277"/>
          </a:xfrm>
        </p:spPr>
        <p:txBody>
          <a:bodyPr>
            <a:normAutofit/>
          </a:bodyPr>
          <a:lstStyle/>
          <a:p>
            <a:r>
              <a:rPr lang="en-GB" sz="3600" dirty="0" smtClean="0">
                <a:latin typeface="Ink Free" panose="03080402000500000000" pitchFamily="66" charset="0"/>
              </a:rPr>
              <a:t>What do you think?</a:t>
            </a:r>
            <a:endParaRPr lang="en-GB" sz="3600" dirty="0">
              <a:latin typeface="Ink Free" panose="03080402000500000000" pitchFamily="66" charset="0"/>
            </a:endParaRPr>
          </a:p>
        </p:txBody>
      </p:sp>
      <p:pic>
        <p:nvPicPr>
          <p:cNvPr id="4" name="Picture 3"/>
          <p:cNvPicPr>
            <a:picLocks noChangeAspect="1"/>
          </p:cNvPicPr>
          <p:nvPr/>
        </p:nvPicPr>
        <p:blipFill>
          <a:blip r:embed="rId2"/>
          <a:stretch>
            <a:fillRect/>
          </a:stretch>
        </p:blipFill>
        <p:spPr>
          <a:xfrm>
            <a:off x="3448594" y="1971165"/>
            <a:ext cx="5564778" cy="4293139"/>
          </a:xfrm>
          <a:prstGeom prst="rect">
            <a:avLst/>
          </a:prstGeom>
        </p:spPr>
      </p:pic>
    </p:spTree>
    <p:extLst>
      <p:ext uri="{BB962C8B-B14F-4D97-AF65-F5344CB8AC3E}">
        <p14:creationId xmlns:p14="http://schemas.microsoft.com/office/powerpoint/2010/main" val="1184532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Ink Free" panose="03080402000500000000" pitchFamily="66" charset="0"/>
              </a:rPr>
              <a:t>S</a:t>
            </a:r>
            <a:r>
              <a:rPr lang="en-GB" dirty="0" smtClean="0">
                <a:latin typeface="Ink Free" panose="03080402000500000000" pitchFamily="66" charset="0"/>
              </a:rPr>
              <a:t>ong – I’d like to teach the world to sing</a:t>
            </a:r>
            <a:endParaRPr lang="en-GB" dirty="0">
              <a:latin typeface="Ink Free" panose="03080402000500000000" pitchFamily="66" charset="0"/>
            </a:endParaRPr>
          </a:p>
        </p:txBody>
      </p:sp>
      <p:sp>
        <p:nvSpPr>
          <p:cNvPr id="3" name="Content Placeholder 2"/>
          <p:cNvSpPr>
            <a:spLocks noGrp="1"/>
          </p:cNvSpPr>
          <p:nvPr>
            <p:ph idx="1"/>
          </p:nvPr>
        </p:nvSpPr>
        <p:spPr/>
        <p:txBody>
          <a:bodyPr/>
          <a:lstStyle/>
          <a:p>
            <a:r>
              <a:rPr lang="en-GB" dirty="0"/>
              <a:t>https://youtu.be/sbWRpNX75fc</a:t>
            </a:r>
          </a:p>
        </p:txBody>
      </p:sp>
    </p:spTree>
    <p:extLst>
      <p:ext uri="{BB962C8B-B14F-4D97-AF65-F5344CB8AC3E}">
        <p14:creationId xmlns:p14="http://schemas.microsoft.com/office/powerpoint/2010/main" val="753249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819648"/>
          </a:xfrm>
        </p:spPr>
        <p:txBody>
          <a:bodyPr>
            <a:normAutofit/>
          </a:bodyPr>
          <a:lstStyle/>
          <a:p>
            <a:r>
              <a:rPr lang="en-GB" sz="2400" dirty="0" smtClean="0">
                <a:latin typeface="Ink Free" panose="03080402000500000000" pitchFamily="66" charset="0"/>
              </a:rPr>
              <a:t>Racism, isn’t just on the football field though, others can experience it.</a:t>
            </a:r>
            <a:endParaRPr lang="en-GB" sz="2400" dirty="0">
              <a:latin typeface="Ink Free" panose="03080402000500000000" pitchFamily="66" charset="0"/>
            </a:endParaRPr>
          </a:p>
        </p:txBody>
      </p:sp>
      <p:sp>
        <p:nvSpPr>
          <p:cNvPr id="3" name="Subtitle 2"/>
          <p:cNvSpPr>
            <a:spLocks noGrp="1"/>
          </p:cNvSpPr>
          <p:nvPr>
            <p:ph type="subTitle" idx="1"/>
          </p:nvPr>
        </p:nvSpPr>
        <p:spPr>
          <a:xfrm>
            <a:off x="1524000" y="2098767"/>
            <a:ext cx="9144000" cy="4223656"/>
          </a:xfrm>
        </p:spPr>
        <p:txBody>
          <a:bodyPr>
            <a:normAutofit/>
          </a:bodyPr>
          <a:lstStyle/>
          <a:p>
            <a:r>
              <a:rPr lang="en-GB" dirty="0" smtClean="0">
                <a:latin typeface="Ink Free" panose="03080402000500000000" pitchFamily="66" charset="0"/>
              </a:rPr>
              <a:t>What we can learn from these discussions…..</a:t>
            </a:r>
          </a:p>
          <a:p>
            <a:r>
              <a:rPr lang="en-GB" dirty="0" smtClean="0">
                <a:latin typeface="Ink Free" panose="03080402000500000000" pitchFamily="66" charset="0"/>
              </a:rPr>
              <a:t>It helps us to see that footballers who get racist abuse and anyone who experiences racism is wrong and it is hurtful.</a:t>
            </a:r>
          </a:p>
          <a:p>
            <a:r>
              <a:rPr lang="en-GB" dirty="0" smtClean="0">
                <a:latin typeface="Ink Free" panose="03080402000500000000" pitchFamily="66" charset="0"/>
              </a:rPr>
              <a:t>It </a:t>
            </a:r>
            <a:r>
              <a:rPr lang="en-GB" dirty="0">
                <a:latin typeface="Ink Free" panose="03080402000500000000" pitchFamily="66" charset="0"/>
              </a:rPr>
              <a:t>can help explain </a:t>
            </a:r>
            <a:r>
              <a:rPr lang="en-GB" dirty="0" smtClean="0">
                <a:latin typeface="Ink Free" panose="03080402000500000000" pitchFamily="66" charset="0"/>
              </a:rPr>
              <a:t>that </a:t>
            </a:r>
            <a:r>
              <a:rPr lang="en-GB" dirty="0">
                <a:latin typeface="Ink Free" panose="03080402000500000000" pitchFamily="66" charset="0"/>
              </a:rPr>
              <a:t>we aren’t all the same, </a:t>
            </a:r>
            <a:r>
              <a:rPr lang="en-GB" dirty="0" smtClean="0">
                <a:latin typeface="Ink Free" panose="03080402000500000000" pitchFamily="66" charset="0"/>
              </a:rPr>
              <a:t>that our school, community and the world is </a:t>
            </a:r>
            <a:r>
              <a:rPr lang="en-GB" dirty="0">
                <a:latin typeface="Ink Free" panose="03080402000500000000" pitchFamily="66" charset="0"/>
              </a:rPr>
              <a:t>diverse and that is a good thing. </a:t>
            </a:r>
            <a:endParaRPr lang="en-GB" dirty="0" smtClean="0">
              <a:latin typeface="Ink Free" panose="03080402000500000000" pitchFamily="66" charset="0"/>
            </a:endParaRPr>
          </a:p>
          <a:p>
            <a:r>
              <a:rPr lang="en-GB" dirty="0" smtClean="0">
                <a:latin typeface="Ink Free" panose="03080402000500000000" pitchFamily="66" charset="0"/>
              </a:rPr>
              <a:t>The </a:t>
            </a:r>
            <a:r>
              <a:rPr lang="en-GB" dirty="0">
                <a:latin typeface="Ink Free" panose="03080402000500000000" pitchFamily="66" charset="0"/>
              </a:rPr>
              <a:t>world would be a very boring place if everyone was the </a:t>
            </a:r>
            <a:r>
              <a:rPr lang="en-GB" dirty="0" smtClean="0">
                <a:latin typeface="Ink Free" panose="03080402000500000000" pitchFamily="66" charset="0"/>
              </a:rPr>
              <a:t>same!</a:t>
            </a:r>
          </a:p>
          <a:p>
            <a:r>
              <a:rPr lang="en-GB" dirty="0" smtClean="0">
                <a:latin typeface="Ink Free" panose="03080402000500000000" pitchFamily="66" charset="0"/>
              </a:rPr>
              <a:t>We can notice </a:t>
            </a:r>
            <a:r>
              <a:rPr lang="en-GB" dirty="0">
                <a:latin typeface="Ink Free" panose="03080402000500000000" pitchFamily="66" charset="0"/>
              </a:rPr>
              <a:t>race and appreciate it. </a:t>
            </a:r>
            <a:endParaRPr lang="en-GB" dirty="0" smtClean="0">
              <a:latin typeface="Ink Free" panose="03080402000500000000" pitchFamily="66" charset="0"/>
            </a:endParaRPr>
          </a:p>
          <a:p>
            <a:r>
              <a:rPr lang="en-GB" dirty="0" smtClean="0">
                <a:latin typeface="Ink Free" panose="03080402000500000000" pitchFamily="66" charset="0"/>
              </a:rPr>
              <a:t>We can encourage </a:t>
            </a:r>
            <a:r>
              <a:rPr lang="en-GB" dirty="0">
                <a:latin typeface="Ink Free" panose="03080402000500000000" pitchFamily="66" charset="0"/>
              </a:rPr>
              <a:t>conversation, </a:t>
            </a:r>
            <a:r>
              <a:rPr lang="en-GB" dirty="0" smtClean="0">
                <a:latin typeface="Ink Free" panose="03080402000500000000" pitchFamily="66" charset="0"/>
              </a:rPr>
              <a:t>and it helps us to understand with </a:t>
            </a:r>
            <a:r>
              <a:rPr lang="en-GB" dirty="0">
                <a:latin typeface="Ink Free" panose="03080402000500000000" pitchFamily="66" charset="0"/>
              </a:rPr>
              <a:t>people who are different </a:t>
            </a:r>
            <a:r>
              <a:rPr lang="en-GB" dirty="0" smtClean="0">
                <a:latin typeface="Ink Free" panose="03080402000500000000" pitchFamily="66" charset="0"/>
              </a:rPr>
              <a:t>and why we should celebrate our differences.</a:t>
            </a:r>
          </a:p>
          <a:p>
            <a:r>
              <a:rPr lang="en-GB" dirty="0" smtClean="0">
                <a:latin typeface="Ink Free" panose="03080402000500000000" pitchFamily="66" charset="0"/>
              </a:rPr>
              <a:t>It helps us to see that footballers who get racist abuse is wrong.</a:t>
            </a:r>
          </a:p>
          <a:p>
            <a:endParaRPr lang="en-GB" dirty="0"/>
          </a:p>
        </p:txBody>
      </p:sp>
    </p:spTree>
    <p:extLst>
      <p:ext uri="{BB962C8B-B14F-4D97-AF65-F5344CB8AC3E}">
        <p14:creationId xmlns:p14="http://schemas.microsoft.com/office/powerpoint/2010/main" val="3756202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1115740"/>
          </a:xfrm>
        </p:spPr>
        <p:txBody>
          <a:bodyPr>
            <a:normAutofit/>
          </a:bodyPr>
          <a:lstStyle/>
          <a:p>
            <a:r>
              <a:rPr lang="en-GB" sz="2400" dirty="0">
                <a:latin typeface="Ink Free" panose="03080402000500000000" pitchFamily="66" charset="0"/>
              </a:rPr>
              <a:t>Let us think about one story in the Bible that tells us about </a:t>
            </a:r>
            <a:r>
              <a:rPr lang="en-GB" sz="2400" dirty="0" smtClean="0">
                <a:latin typeface="Ink Free" panose="03080402000500000000" pitchFamily="66" charset="0"/>
              </a:rPr>
              <a:t>Race.</a:t>
            </a:r>
            <a:r>
              <a:rPr lang="en-GB" sz="2400" dirty="0">
                <a:latin typeface="Ink Free" panose="03080402000500000000" pitchFamily="66" charset="0"/>
              </a:rPr>
              <a:t/>
            </a:r>
            <a:br>
              <a:rPr lang="en-GB" sz="2400" dirty="0">
                <a:latin typeface="Ink Free" panose="03080402000500000000" pitchFamily="66" charset="0"/>
              </a:rPr>
            </a:br>
            <a:r>
              <a:rPr lang="en-GB" sz="2400" dirty="0">
                <a:latin typeface="Ink Free" panose="03080402000500000000" pitchFamily="66" charset="0"/>
              </a:rPr>
              <a:t>Watch the story and think – what is the important message about </a:t>
            </a:r>
            <a:r>
              <a:rPr lang="en-GB" sz="2400" dirty="0" smtClean="0">
                <a:latin typeface="Ink Free" panose="03080402000500000000" pitchFamily="66" charset="0"/>
              </a:rPr>
              <a:t>Race </a:t>
            </a:r>
            <a:r>
              <a:rPr lang="en-GB" sz="2400" dirty="0">
                <a:latin typeface="Ink Free" panose="03080402000500000000" pitchFamily="66" charset="0"/>
              </a:rPr>
              <a:t>that Jesus wants us to learn from the story?</a:t>
            </a:r>
            <a:endParaRPr lang="en-GB" sz="2400" dirty="0"/>
          </a:p>
        </p:txBody>
      </p:sp>
      <p:sp>
        <p:nvSpPr>
          <p:cNvPr id="5" name="Subtitle 4"/>
          <p:cNvSpPr>
            <a:spLocks noGrp="1"/>
          </p:cNvSpPr>
          <p:nvPr>
            <p:ph type="subTitle" idx="1"/>
          </p:nvPr>
        </p:nvSpPr>
        <p:spPr>
          <a:xfrm>
            <a:off x="1524000" y="2838994"/>
            <a:ext cx="9144000" cy="2418806"/>
          </a:xfrm>
        </p:spPr>
        <p:txBody>
          <a:bodyPr/>
          <a:lstStyle/>
          <a:p>
            <a:r>
              <a:rPr lang="en-GB" dirty="0" smtClean="0">
                <a:latin typeface="Ink Free" panose="03080402000500000000" pitchFamily="66" charset="0"/>
                <a:hlinkClick r:id="rId2"/>
              </a:rPr>
              <a:t>https://www.youtube.com/watch?v=osfQg4yKtq8</a:t>
            </a:r>
            <a:endParaRPr lang="en-GB" dirty="0" smtClean="0">
              <a:latin typeface="Ink Free" panose="03080402000500000000" pitchFamily="66" charset="0"/>
            </a:endParaRPr>
          </a:p>
          <a:p>
            <a:endParaRPr lang="en-GB" dirty="0" smtClean="0"/>
          </a:p>
          <a:p>
            <a:r>
              <a:rPr lang="en-GB" dirty="0" smtClean="0">
                <a:latin typeface="Ink Free" panose="03080402000500000000" pitchFamily="66" charset="0"/>
              </a:rPr>
              <a:t>What can you learn about Race in this story?</a:t>
            </a:r>
            <a:endParaRPr lang="en-GB" dirty="0">
              <a:latin typeface="Ink Free" panose="03080402000500000000" pitchFamily="66" charset="0"/>
            </a:endParaRPr>
          </a:p>
        </p:txBody>
      </p:sp>
    </p:spTree>
    <p:extLst>
      <p:ext uri="{BB962C8B-B14F-4D97-AF65-F5344CB8AC3E}">
        <p14:creationId xmlns:p14="http://schemas.microsoft.com/office/powerpoint/2010/main" val="4081067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2282688"/>
          </a:xfrm>
        </p:spPr>
        <p:txBody>
          <a:bodyPr>
            <a:normAutofit/>
          </a:bodyPr>
          <a:lstStyle/>
          <a:p>
            <a:r>
              <a:rPr lang="en-GB" sz="2800" dirty="0" smtClean="0">
                <a:latin typeface="Ink Free" panose="03080402000500000000" pitchFamily="66" charset="0"/>
              </a:rPr>
              <a:t>Again, there are so many things to learn from this story, but here we can learn that Race was of no importance to the Good Samaritan.</a:t>
            </a:r>
            <a:endParaRPr lang="en-GB" sz="2800" dirty="0">
              <a:latin typeface="Ink Free" panose="03080402000500000000" pitchFamily="66" charset="0"/>
            </a:endParaRPr>
          </a:p>
        </p:txBody>
      </p:sp>
      <p:sp>
        <p:nvSpPr>
          <p:cNvPr id="5" name="Subtitle 4"/>
          <p:cNvSpPr>
            <a:spLocks noGrp="1"/>
          </p:cNvSpPr>
          <p:nvPr>
            <p:ph type="subTitle" idx="1"/>
          </p:nvPr>
        </p:nvSpPr>
        <p:spPr/>
        <p:txBody>
          <a:bodyPr/>
          <a:lstStyle/>
          <a:p>
            <a:r>
              <a:rPr lang="en-GB" dirty="0" smtClean="0">
                <a:latin typeface="Ink Free" panose="03080402000500000000" pitchFamily="66" charset="0"/>
              </a:rPr>
              <a:t>The Good Samaritan knew the man who had been attacked and needed help – it was just about being a good neighbour, a good friend and showing compassion.</a:t>
            </a:r>
          </a:p>
          <a:p>
            <a:r>
              <a:rPr lang="en-GB" dirty="0" smtClean="0">
                <a:latin typeface="Ink Free" panose="03080402000500000000" pitchFamily="66" charset="0"/>
              </a:rPr>
              <a:t>The Good Samaritan was showing the man he was </a:t>
            </a:r>
            <a:r>
              <a:rPr lang="en-GB" b="1" dirty="0" smtClean="0">
                <a:latin typeface="Ink Free" panose="03080402000500000000" pitchFamily="66" charset="0"/>
              </a:rPr>
              <a:t>no outsider.</a:t>
            </a:r>
            <a:endParaRPr lang="en-GB" b="1" dirty="0">
              <a:latin typeface="Ink Free" panose="03080402000500000000" pitchFamily="66" charset="0"/>
            </a:endParaRPr>
          </a:p>
        </p:txBody>
      </p:sp>
    </p:spTree>
    <p:extLst>
      <p:ext uri="{BB962C8B-B14F-4D97-AF65-F5344CB8AC3E}">
        <p14:creationId xmlns:p14="http://schemas.microsoft.com/office/powerpoint/2010/main" val="156158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k Free" panose="03080402000500000000" pitchFamily="66" charset="0"/>
              </a:rPr>
              <a:t>Let us pray</a:t>
            </a:r>
            <a:endParaRPr lang="en-GB" dirty="0">
              <a:latin typeface="Ink Free" panose="03080402000500000000" pitchFamily="66" charset="0"/>
            </a:endParaRPr>
          </a:p>
        </p:txBody>
      </p:sp>
      <p:sp>
        <p:nvSpPr>
          <p:cNvPr id="3" name="TextBox 2"/>
          <p:cNvSpPr txBox="1"/>
          <p:nvPr/>
        </p:nvSpPr>
        <p:spPr>
          <a:xfrm>
            <a:off x="856211" y="1886989"/>
            <a:ext cx="10440785" cy="2308324"/>
          </a:xfrm>
          <a:prstGeom prst="rect">
            <a:avLst/>
          </a:prstGeom>
          <a:noFill/>
        </p:spPr>
        <p:txBody>
          <a:bodyPr wrap="square" rtlCol="0">
            <a:spAutoFit/>
          </a:bodyPr>
          <a:lstStyle/>
          <a:p>
            <a:r>
              <a:rPr lang="en-GB" dirty="0" smtClean="0">
                <a:latin typeface="Ink Free" panose="03080402000500000000" pitchFamily="66" charset="0"/>
              </a:rPr>
              <a:t>Heavenly Father,</a:t>
            </a:r>
          </a:p>
          <a:p>
            <a:r>
              <a:rPr lang="en-GB" dirty="0" smtClean="0">
                <a:latin typeface="Ink Free" panose="03080402000500000000" pitchFamily="66" charset="0"/>
              </a:rPr>
              <a:t>We are sorry for the times we have not treated others fairly.</a:t>
            </a:r>
          </a:p>
          <a:p>
            <a:endParaRPr lang="en-GB" dirty="0">
              <a:latin typeface="Ink Free" panose="03080402000500000000" pitchFamily="66" charset="0"/>
            </a:endParaRPr>
          </a:p>
          <a:p>
            <a:r>
              <a:rPr lang="en-GB" dirty="0" smtClean="0">
                <a:latin typeface="Ink Free" panose="03080402000500000000" pitchFamily="66" charset="0"/>
              </a:rPr>
              <a:t>Help us to understand that racism of any kind is unacceptable.</a:t>
            </a:r>
          </a:p>
          <a:p>
            <a:endParaRPr lang="en-GB" dirty="0">
              <a:latin typeface="Ink Free" panose="03080402000500000000" pitchFamily="66" charset="0"/>
            </a:endParaRPr>
          </a:p>
          <a:p>
            <a:r>
              <a:rPr lang="en-GB" dirty="0" smtClean="0">
                <a:latin typeface="Ink Free" panose="03080402000500000000" pitchFamily="66" charset="0"/>
              </a:rPr>
              <a:t>Teach us how to break down barriers and celebrate difference.</a:t>
            </a:r>
          </a:p>
          <a:p>
            <a:endParaRPr lang="en-GB" dirty="0">
              <a:latin typeface="Ink Free" panose="03080402000500000000" pitchFamily="66" charset="0"/>
            </a:endParaRPr>
          </a:p>
          <a:p>
            <a:r>
              <a:rPr lang="en-GB" smtClean="0">
                <a:latin typeface="Ink Free" panose="03080402000500000000" pitchFamily="66" charset="0"/>
              </a:rPr>
              <a:t>Amen</a:t>
            </a:r>
            <a:endParaRPr lang="en-GB">
              <a:latin typeface="Ink Free" panose="03080402000500000000" pitchFamily="66" charset="0"/>
            </a:endParaRPr>
          </a:p>
        </p:txBody>
      </p:sp>
    </p:spTree>
    <p:extLst>
      <p:ext uri="{BB962C8B-B14F-4D97-AF65-F5344CB8AC3E}">
        <p14:creationId xmlns:p14="http://schemas.microsoft.com/office/powerpoint/2010/main" val="42308868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535</Words>
  <Application>Microsoft Office PowerPoint</Application>
  <PresentationFormat>Widescreen</PresentationFormat>
  <Paragraphs>44</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Ink Free</vt:lpstr>
      <vt:lpstr>Open Sans</vt:lpstr>
      <vt:lpstr>Office Theme</vt:lpstr>
      <vt:lpstr>No outsiders</vt:lpstr>
      <vt:lpstr>Light your candle</vt:lpstr>
      <vt:lpstr> </vt:lpstr>
      <vt:lpstr>What is your understanding of the word Racism?</vt:lpstr>
      <vt:lpstr>So football players – playing for their Club or National team – how do you think they feel when they receive abuse because of the colour of the skin?</vt:lpstr>
      <vt:lpstr>PowerPoint Presentation</vt:lpstr>
      <vt:lpstr>PowerPoint Presentation</vt:lpstr>
      <vt:lpstr>What do you think?</vt:lpstr>
      <vt:lpstr>Song – I’d like to teach the world to sing</vt:lpstr>
      <vt:lpstr>Racism, isn’t just on the football field though, others can experience it.</vt:lpstr>
      <vt:lpstr>Let us think about one story in the Bible that tells us about Race. Watch the story and think – what is the important message about Race that Jesus wants us to learn from the story?</vt:lpstr>
      <vt:lpstr>Again, there are so many things to learn from this story, but here we can learn that Race was of no importance to the Good Samaritan.</vt:lpstr>
      <vt:lpstr>Let us pray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outsiders</dc:title>
  <dc:creator>Hargreaves, Helen</dc:creator>
  <cp:lastModifiedBy>13022, head</cp:lastModifiedBy>
  <cp:revision>10</cp:revision>
  <dcterms:created xsi:type="dcterms:W3CDTF">2022-05-30T14:44:57Z</dcterms:created>
  <dcterms:modified xsi:type="dcterms:W3CDTF">2022-09-03T14:27:18Z</dcterms:modified>
</cp:coreProperties>
</file>