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3" r:id="rId7"/>
    <p:sldId id="262"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FF3B16-A8F8-C61D-C65C-A2FA48CA300E}" v="446" dt="2024-06-18T14:24:11.8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80519" autoAdjust="0"/>
  </p:normalViewPr>
  <p:slideViewPr>
    <p:cSldViewPr snapToGrid="0">
      <p:cViewPr varScale="1">
        <p:scale>
          <a:sx n="70" d="100"/>
          <a:sy n="70" d="100"/>
        </p:scale>
        <p:origin x="111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FA1C71-1A7D-461A-9A80-DE0D7DBDB41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3767047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FA1C71-1A7D-461A-9A80-DE0D7DBDB41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3283613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FA1C71-1A7D-461A-9A80-DE0D7DBDB41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1381611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FA1C71-1A7D-461A-9A80-DE0D7DBDB41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1502433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FA1C71-1A7D-461A-9A80-DE0D7DBDB41F}"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1787484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FA1C71-1A7D-461A-9A80-DE0D7DBDB41F}" type="datetimeFigureOut">
              <a:rPr lang="en-GB" smtClean="0"/>
              <a:t>05/09/2024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2879214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FA1C71-1A7D-461A-9A80-DE0D7DBDB41F}" type="datetimeFigureOut">
              <a:rPr lang="en-GB" smtClean="0"/>
              <a:t>05/09/2024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360590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FA1C71-1A7D-461A-9A80-DE0D7DBDB41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100166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FA1C71-1A7D-461A-9A80-DE0D7DBDB41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73036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FA1C71-1A7D-461A-9A80-DE0D7DBDB41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495977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FA1C71-1A7D-461A-9A80-DE0D7DBDB41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7FAA47-7253-4AA9-8D3F-B83BC5D025C0}" type="slidenum">
              <a:rPr lang="en-GB" smtClean="0"/>
              <a:t>‹#›</a:t>
            </a:fld>
            <a:endParaRPr lang="en-GB"/>
          </a:p>
        </p:txBody>
      </p:sp>
    </p:spTree>
    <p:extLst>
      <p:ext uri="{BB962C8B-B14F-4D97-AF65-F5344CB8AC3E}">
        <p14:creationId xmlns:p14="http://schemas.microsoft.com/office/powerpoint/2010/main" val="1090776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F0"/>
            </a:gs>
            <a:gs pos="74000">
              <a:schemeClr val="accent1">
                <a:lumMod val="45000"/>
                <a:lumOff val="55000"/>
              </a:schemeClr>
            </a:gs>
            <a:gs pos="34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FA1C71-1A7D-461A-9A80-DE0D7DBDB41F}" type="datetimeFigureOut">
              <a:rPr lang="en-GB" smtClean="0"/>
              <a:t>05/09/2024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7FAA47-7253-4AA9-8D3F-B83BC5D025C0}" type="slidenum">
              <a:rPr lang="en-GB" smtClean="0"/>
              <a:t>‹#›</a:t>
            </a:fld>
            <a:endParaRPr lang="en-GB"/>
          </a:p>
        </p:txBody>
      </p:sp>
    </p:spTree>
    <p:extLst>
      <p:ext uri="{BB962C8B-B14F-4D97-AF65-F5344CB8AC3E}">
        <p14:creationId xmlns:p14="http://schemas.microsoft.com/office/powerpoint/2010/main" val="24397334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theinappropriatehomeschooler.blogspot.com/2013_09_01_archive.html"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9EF19-2F09-44F6-94D8-C6DFDB530333}"/>
              </a:ext>
            </a:extLst>
          </p:cNvPr>
          <p:cNvSpPr>
            <a:spLocks noGrp="1"/>
          </p:cNvSpPr>
          <p:nvPr>
            <p:ph type="ctrTitle"/>
          </p:nvPr>
        </p:nvSpPr>
        <p:spPr>
          <a:xfrm>
            <a:off x="1524000" y="1122362"/>
            <a:ext cx="9144000" cy="3325459"/>
          </a:xfrm>
        </p:spPr>
        <p:txBody>
          <a:bodyPr>
            <a:normAutofit fontScale="90000"/>
          </a:bodyPr>
          <a:lstStyle/>
          <a:p>
            <a:r>
              <a:rPr lang="en-GB" sz="8000" dirty="0">
                <a:latin typeface="Ink Free"/>
              </a:rPr>
              <a:t>Welcome to Year 2.</a:t>
            </a:r>
            <a:r>
              <a:rPr lang="en-GB" sz="8000" dirty="0">
                <a:latin typeface="Ink Free" panose="03080402000500000000" pitchFamily="66" charset="0"/>
              </a:rPr>
              <a:t/>
            </a:r>
            <a:br>
              <a:rPr lang="en-GB" sz="8000" dirty="0">
                <a:latin typeface="Ink Free" panose="03080402000500000000" pitchFamily="66" charset="0"/>
              </a:rPr>
            </a:br>
            <a:r>
              <a:rPr lang="en-GB" dirty="0">
                <a:latin typeface="Ink Free" panose="03080402000500000000" pitchFamily="66" charset="0"/>
              </a:rPr>
              <a:t/>
            </a:r>
            <a:br>
              <a:rPr lang="en-GB" dirty="0">
                <a:latin typeface="Ink Free" panose="03080402000500000000" pitchFamily="66" charset="0"/>
              </a:rPr>
            </a:br>
            <a:r>
              <a:rPr lang="en-GB" dirty="0">
                <a:latin typeface="Ink Free"/>
              </a:rPr>
              <a:t>New Parents meeting.</a:t>
            </a:r>
            <a:r>
              <a:rPr lang="en-GB" dirty="0">
                <a:latin typeface="Ink Free" panose="03080402000500000000" pitchFamily="66" charset="0"/>
              </a:rPr>
              <a:t/>
            </a:r>
            <a:br>
              <a:rPr lang="en-GB" dirty="0">
                <a:latin typeface="Ink Free" panose="03080402000500000000" pitchFamily="66" charset="0"/>
              </a:rPr>
            </a:br>
            <a:r>
              <a:rPr lang="en-GB" sz="3600" dirty="0">
                <a:latin typeface="Ink Free"/>
              </a:rPr>
              <a:t>Autumn Term 2024</a:t>
            </a:r>
            <a:r>
              <a:rPr lang="en-GB" sz="3600" dirty="0">
                <a:latin typeface="Ink Free" panose="03080402000500000000" pitchFamily="66" charset="0"/>
              </a:rPr>
              <a:t/>
            </a:r>
            <a:br>
              <a:rPr lang="en-GB" sz="3600" dirty="0">
                <a:latin typeface="Ink Free" panose="03080402000500000000" pitchFamily="66" charset="0"/>
              </a:rPr>
            </a:br>
            <a:endParaRPr lang="en-GB" sz="3600" dirty="0">
              <a:latin typeface="Ink Free" panose="03080402000500000000" pitchFamily="66" charset="0"/>
            </a:endParaRPr>
          </a:p>
        </p:txBody>
      </p:sp>
      <p:sp>
        <p:nvSpPr>
          <p:cNvPr id="3" name="Subtitle 2">
            <a:extLst>
              <a:ext uri="{FF2B5EF4-FFF2-40B4-BE49-F238E27FC236}">
                <a16:creationId xmlns:a16="http://schemas.microsoft.com/office/drawing/2014/main" id="{701DB4E8-9AFB-4384-8997-6102336B691E}"/>
              </a:ext>
            </a:extLst>
          </p:cNvPr>
          <p:cNvSpPr>
            <a:spLocks noGrp="1"/>
          </p:cNvSpPr>
          <p:nvPr>
            <p:ph type="subTitle" idx="1"/>
          </p:nvPr>
        </p:nvSpPr>
        <p:spPr>
          <a:xfrm>
            <a:off x="1524000" y="4447820"/>
            <a:ext cx="9144000" cy="1544766"/>
          </a:xfrm>
        </p:spPr>
        <p:txBody>
          <a:bodyPr vert="horz" lIns="91440" tIns="45720" rIns="91440" bIns="45720" rtlCol="0" anchor="t">
            <a:normAutofit fontScale="55000" lnSpcReduction="20000"/>
          </a:bodyPr>
          <a:lstStyle/>
          <a:p>
            <a:endParaRPr lang="en-GB" dirty="0">
              <a:latin typeface="Ink Free" panose="03080402000500000000" pitchFamily="66" charset="0"/>
            </a:endParaRPr>
          </a:p>
          <a:p>
            <a:endParaRPr lang="en-GB" sz="6000" dirty="0">
              <a:latin typeface="Ink Free" panose="03080402000500000000" pitchFamily="66" charset="0"/>
            </a:endParaRPr>
          </a:p>
          <a:p>
            <a:r>
              <a:rPr lang="en-GB" sz="6000" dirty="0">
                <a:latin typeface="Ink Free"/>
              </a:rPr>
              <a:t>Mrs Hargreaves and Mrs </a:t>
            </a:r>
            <a:r>
              <a:rPr lang="en-GB" sz="6000" dirty="0" smtClean="0">
                <a:latin typeface="Ink Free"/>
              </a:rPr>
              <a:t>Chaffer/Mrs Shaw</a:t>
            </a:r>
            <a:endParaRPr lang="en-GB" sz="6000" dirty="0">
              <a:latin typeface="Ink Free" panose="03080402000500000000" pitchFamily="66" charset="0"/>
            </a:endParaRPr>
          </a:p>
        </p:txBody>
      </p:sp>
    </p:spTree>
    <p:extLst>
      <p:ext uri="{BB962C8B-B14F-4D97-AF65-F5344CB8AC3E}">
        <p14:creationId xmlns:p14="http://schemas.microsoft.com/office/powerpoint/2010/main" val="3858383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EC16-9B3E-42B7-9019-F7B488F0D0E0}"/>
              </a:ext>
            </a:extLst>
          </p:cNvPr>
          <p:cNvSpPr>
            <a:spLocks noGrp="1"/>
          </p:cNvSpPr>
          <p:nvPr>
            <p:ph type="title"/>
          </p:nvPr>
        </p:nvSpPr>
        <p:spPr/>
        <p:txBody>
          <a:bodyPr/>
          <a:lstStyle/>
          <a:p>
            <a:pPr algn="ctr"/>
            <a:r>
              <a:rPr lang="en-GB" u="sng" dirty="0">
                <a:latin typeface="Ink Free" panose="03080402000500000000" pitchFamily="66" charset="0"/>
              </a:rPr>
              <a:t>Meet the teachers</a:t>
            </a:r>
          </a:p>
        </p:txBody>
      </p:sp>
      <p:sp>
        <p:nvSpPr>
          <p:cNvPr id="3" name="Content Placeholder 2">
            <a:extLst>
              <a:ext uri="{FF2B5EF4-FFF2-40B4-BE49-F238E27FC236}">
                <a16:creationId xmlns:a16="http://schemas.microsoft.com/office/drawing/2014/main" id="{667577F5-300E-4213-A314-66D3F258BDBF}"/>
              </a:ext>
            </a:extLst>
          </p:cNvPr>
          <p:cNvSpPr>
            <a:spLocks noGrp="1"/>
          </p:cNvSpPr>
          <p:nvPr>
            <p:ph idx="1"/>
          </p:nvPr>
        </p:nvSpPr>
        <p:spPr>
          <a:xfrm>
            <a:off x="838200" y="1311965"/>
            <a:ext cx="10515600" cy="5180910"/>
          </a:xfrm>
        </p:spPr>
        <p:txBody>
          <a:bodyPr vert="horz" lIns="91440" tIns="45720" rIns="91440" bIns="45720" rtlCol="0" anchor="t">
            <a:normAutofit fontScale="77500" lnSpcReduction="20000"/>
          </a:bodyPr>
          <a:lstStyle/>
          <a:p>
            <a:r>
              <a:rPr lang="en-GB" sz="2700" b="1" dirty="0">
                <a:latin typeface="Ink Free"/>
              </a:rPr>
              <a:t>Class teacher – Mrs Hargreaves</a:t>
            </a:r>
          </a:p>
          <a:p>
            <a:r>
              <a:rPr lang="en-GB" sz="2700" b="1" dirty="0">
                <a:latin typeface="Ink Free"/>
              </a:rPr>
              <a:t>Teaching Assistant – Mrs </a:t>
            </a:r>
            <a:r>
              <a:rPr lang="en-GB" sz="2700" b="1" dirty="0" smtClean="0">
                <a:latin typeface="Ink Free"/>
              </a:rPr>
              <a:t>Chaffer/Mrs Shaw</a:t>
            </a:r>
            <a:r>
              <a:rPr lang="en-GB" sz="2700" b="1" dirty="0">
                <a:latin typeface="Ink Free"/>
              </a:rPr>
              <a:t> </a:t>
            </a:r>
            <a:endParaRPr lang="en-GB" sz="2700" b="1" dirty="0">
              <a:latin typeface="Ink Free" panose="03080402000500000000" pitchFamily="66" charset="0"/>
            </a:endParaRPr>
          </a:p>
          <a:p>
            <a:r>
              <a:rPr lang="en-GB" sz="2700" b="1" dirty="0">
                <a:latin typeface="Ink Free"/>
              </a:rPr>
              <a:t>Teaching support – Mrs Longmire.</a:t>
            </a:r>
          </a:p>
          <a:p>
            <a:pPr marL="0" indent="0">
              <a:buNone/>
            </a:pPr>
            <a:r>
              <a:rPr lang="en-GB" sz="2700" dirty="0">
                <a:latin typeface="Ink Free"/>
              </a:rPr>
              <a:t>Mrs Chaffer will be supporting class teaching daily and carries out reading interventions – including those that are working towards the standard and those that are exceeding the standard.</a:t>
            </a:r>
          </a:p>
          <a:p>
            <a:pPr marL="0" indent="0">
              <a:buNone/>
            </a:pPr>
            <a:r>
              <a:rPr lang="en-GB" sz="2700" dirty="0">
                <a:latin typeface="Ink Free"/>
              </a:rPr>
              <a:t>Mrs </a:t>
            </a:r>
            <a:r>
              <a:rPr lang="en-GB" sz="2700" dirty="0" smtClean="0">
                <a:latin typeface="Ink Free"/>
              </a:rPr>
              <a:t>Chaffer/Mrs Shaw</a:t>
            </a:r>
            <a:r>
              <a:rPr lang="en-GB" sz="2700" dirty="0">
                <a:latin typeface="Ink Free"/>
              </a:rPr>
              <a:t> supports the maths and English teaching in the morning sessions and does 1-1 interventions in the afternoon sessions for those that have been recognised as needing a bit extra support to achieve the learning intention in Maths and English.</a:t>
            </a:r>
          </a:p>
          <a:p>
            <a:pPr marL="0" indent="0">
              <a:buNone/>
            </a:pPr>
            <a:r>
              <a:rPr lang="en-GB" sz="2700" dirty="0">
                <a:latin typeface="Ink Free"/>
              </a:rPr>
              <a:t>Mrs Pollard (now in EYFS) and myself are part of the Emotional and Wellbeing Support term. This means we are trained in giving children strategies to help their emotional literacy and deal with their emotions – especially when they become overwhelming.</a:t>
            </a:r>
          </a:p>
          <a:p>
            <a:pPr marL="0" indent="0">
              <a:buNone/>
            </a:pPr>
            <a:endParaRPr lang="en-GB" sz="2700" dirty="0">
              <a:latin typeface="Ink Free" panose="03080402000500000000" pitchFamily="66" charset="0"/>
            </a:endParaRPr>
          </a:p>
          <a:p>
            <a:r>
              <a:rPr lang="en-GB" sz="2700" b="1" dirty="0">
                <a:latin typeface="Ink Free"/>
              </a:rPr>
              <a:t>Mrs Chaffer </a:t>
            </a:r>
            <a:r>
              <a:rPr lang="en-GB" sz="2700" dirty="0">
                <a:latin typeface="Ink Free"/>
              </a:rPr>
              <a:t>will be teaching every Thursday in Year 2.  She will be teaching Maths, Phonics, English, Computing and P.E. in the Autumn term. Mrs Longmire will be her TA support. </a:t>
            </a:r>
          </a:p>
          <a:p>
            <a:pPr marL="0" indent="0">
              <a:buNone/>
            </a:pPr>
            <a:endParaRPr lang="en-GB" sz="1800" dirty="0">
              <a:latin typeface="Ink Free" panose="03080402000500000000" pitchFamily="66" charset="0"/>
            </a:endParaRPr>
          </a:p>
        </p:txBody>
      </p:sp>
    </p:spTree>
    <p:extLst>
      <p:ext uri="{BB962C8B-B14F-4D97-AF65-F5344CB8AC3E}">
        <p14:creationId xmlns:p14="http://schemas.microsoft.com/office/powerpoint/2010/main" val="3223356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88967-42ED-4077-8ECF-707E2B053A16}"/>
              </a:ext>
            </a:extLst>
          </p:cNvPr>
          <p:cNvSpPr>
            <a:spLocks noGrp="1"/>
          </p:cNvSpPr>
          <p:nvPr>
            <p:ph type="ctrTitle"/>
          </p:nvPr>
        </p:nvSpPr>
        <p:spPr>
          <a:xfrm>
            <a:off x="1524000" y="1122363"/>
            <a:ext cx="9144000" cy="878715"/>
          </a:xfrm>
        </p:spPr>
        <p:txBody>
          <a:bodyPr>
            <a:normAutofit/>
          </a:bodyPr>
          <a:lstStyle/>
          <a:p>
            <a:r>
              <a:rPr lang="en-GB" sz="4400" u="sng" dirty="0">
                <a:latin typeface="Ink Free" panose="03080402000500000000" pitchFamily="66" charset="0"/>
              </a:rPr>
              <a:t>A typical day in year 2.</a:t>
            </a:r>
          </a:p>
        </p:txBody>
      </p:sp>
      <p:sp>
        <p:nvSpPr>
          <p:cNvPr id="5" name="Rectangle 1">
            <a:extLst>
              <a:ext uri="{FF2B5EF4-FFF2-40B4-BE49-F238E27FC236}">
                <a16:creationId xmlns:a16="http://schemas.microsoft.com/office/drawing/2014/main" id="{3E4ADC99-4F0A-41C9-8F51-25CE95EE6185}"/>
              </a:ext>
            </a:extLst>
          </p:cNvPr>
          <p:cNvSpPr>
            <a:spLocks noGrp="1" noChangeArrowheads="1"/>
          </p:cNvSpPr>
          <p:nvPr>
            <p:ph type="subTitle" idx="1"/>
          </p:nvPr>
        </p:nvSpPr>
        <p:spPr bwMode="auto">
          <a:xfrm>
            <a:off x="1524000" y="3443128"/>
            <a:ext cx="18473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4C56AFED-6A95-3D4A-558F-6944878D08B5}"/>
              </a:ext>
            </a:extLst>
          </p:cNvPr>
          <p:cNvPicPr>
            <a:picLocks noChangeAspect="1"/>
          </p:cNvPicPr>
          <p:nvPr/>
        </p:nvPicPr>
        <p:blipFill>
          <a:blip r:embed="rId2"/>
          <a:stretch>
            <a:fillRect/>
          </a:stretch>
        </p:blipFill>
        <p:spPr>
          <a:xfrm>
            <a:off x="1595438" y="1995097"/>
            <a:ext cx="9001125" cy="4600575"/>
          </a:xfrm>
          <a:prstGeom prst="rect">
            <a:avLst/>
          </a:prstGeom>
        </p:spPr>
      </p:pic>
    </p:spTree>
    <p:extLst>
      <p:ext uri="{BB962C8B-B14F-4D97-AF65-F5344CB8AC3E}">
        <p14:creationId xmlns:p14="http://schemas.microsoft.com/office/powerpoint/2010/main" val="215525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3CEFF-3A2C-4C40-88E5-B5AA1044D000}"/>
              </a:ext>
            </a:extLst>
          </p:cNvPr>
          <p:cNvSpPr>
            <a:spLocks noGrp="1"/>
          </p:cNvSpPr>
          <p:nvPr>
            <p:ph type="title"/>
          </p:nvPr>
        </p:nvSpPr>
        <p:spPr/>
        <p:txBody>
          <a:bodyPr/>
          <a:lstStyle/>
          <a:p>
            <a:pPr algn="ctr"/>
            <a:r>
              <a:rPr lang="en-GB" u="sng" dirty="0">
                <a:latin typeface="Ink Free" panose="03080402000500000000" pitchFamily="66" charset="0"/>
              </a:rPr>
              <a:t>P.E days.</a:t>
            </a:r>
          </a:p>
        </p:txBody>
      </p:sp>
      <p:sp>
        <p:nvSpPr>
          <p:cNvPr id="3" name="Content Placeholder 2">
            <a:extLst>
              <a:ext uri="{FF2B5EF4-FFF2-40B4-BE49-F238E27FC236}">
                <a16:creationId xmlns:a16="http://schemas.microsoft.com/office/drawing/2014/main" id="{68AD6366-632F-421E-90F1-39046966B820}"/>
              </a:ext>
            </a:extLst>
          </p:cNvPr>
          <p:cNvSpPr>
            <a:spLocks noGrp="1"/>
          </p:cNvSpPr>
          <p:nvPr>
            <p:ph idx="1"/>
          </p:nvPr>
        </p:nvSpPr>
        <p:spPr/>
        <p:txBody>
          <a:bodyPr vert="horz" lIns="91440" tIns="45720" rIns="91440" bIns="45720" rtlCol="0" anchor="t">
            <a:normAutofit/>
          </a:bodyPr>
          <a:lstStyle/>
          <a:p>
            <a:pPr marL="0" indent="0" algn="ctr">
              <a:buNone/>
            </a:pPr>
            <a:r>
              <a:rPr lang="en-GB" sz="4000" dirty="0">
                <a:latin typeface="Ink Free" panose="03080402000500000000" pitchFamily="66" charset="0"/>
              </a:rPr>
              <a:t>These may change termly.</a:t>
            </a:r>
          </a:p>
          <a:p>
            <a:pPr marL="0" indent="0" algn="ctr">
              <a:buNone/>
            </a:pPr>
            <a:endParaRPr lang="en-GB" sz="4000" dirty="0">
              <a:latin typeface="Ink Free" panose="03080402000500000000" pitchFamily="66" charset="0"/>
            </a:endParaRPr>
          </a:p>
          <a:p>
            <a:pPr algn="ctr"/>
            <a:r>
              <a:rPr lang="en-GB" sz="4000" dirty="0">
                <a:latin typeface="Ink Free"/>
              </a:rPr>
              <a:t>Wednesday</a:t>
            </a:r>
            <a:endParaRPr lang="en-GB" sz="4000" dirty="0">
              <a:latin typeface="Ink Free" panose="03080402000500000000" pitchFamily="66" charset="0"/>
            </a:endParaRPr>
          </a:p>
          <a:p>
            <a:pPr algn="ctr"/>
            <a:r>
              <a:rPr lang="en-GB" sz="4000" dirty="0">
                <a:latin typeface="Ink Free"/>
              </a:rPr>
              <a:t>Thursday </a:t>
            </a:r>
          </a:p>
        </p:txBody>
      </p:sp>
    </p:spTree>
    <p:extLst>
      <p:ext uri="{BB962C8B-B14F-4D97-AF65-F5344CB8AC3E}">
        <p14:creationId xmlns:p14="http://schemas.microsoft.com/office/powerpoint/2010/main" val="1308215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D994E-686C-48E4-9DF3-041914C40668}"/>
              </a:ext>
            </a:extLst>
          </p:cNvPr>
          <p:cNvSpPr>
            <a:spLocks noGrp="1"/>
          </p:cNvSpPr>
          <p:nvPr>
            <p:ph type="title"/>
          </p:nvPr>
        </p:nvSpPr>
        <p:spPr/>
        <p:txBody>
          <a:bodyPr/>
          <a:lstStyle/>
          <a:p>
            <a:pPr algn="ctr"/>
            <a:r>
              <a:rPr lang="en-GB" u="sng" dirty="0">
                <a:latin typeface="Ink Free" panose="03080402000500000000" pitchFamily="66" charset="0"/>
              </a:rPr>
              <a:t>Independence</a:t>
            </a:r>
          </a:p>
        </p:txBody>
      </p:sp>
      <p:sp>
        <p:nvSpPr>
          <p:cNvPr id="3" name="Content Placeholder 2">
            <a:extLst>
              <a:ext uri="{FF2B5EF4-FFF2-40B4-BE49-F238E27FC236}">
                <a16:creationId xmlns:a16="http://schemas.microsoft.com/office/drawing/2014/main" id="{6DBC2F8B-5491-471F-8067-2698289A5F04}"/>
              </a:ext>
            </a:extLst>
          </p:cNvPr>
          <p:cNvSpPr>
            <a:spLocks noGrp="1"/>
          </p:cNvSpPr>
          <p:nvPr>
            <p:ph idx="1"/>
          </p:nvPr>
        </p:nvSpPr>
        <p:spPr/>
        <p:txBody>
          <a:bodyPr/>
          <a:lstStyle/>
          <a:p>
            <a:r>
              <a:rPr lang="en-GB" dirty="0">
                <a:latin typeface="Ink Free" panose="03080402000500000000" pitchFamily="66" charset="0"/>
              </a:rPr>
              <a:t>Independence IS KEY in year 2.</a:t>
            </a:r>
          </a:p>
          <a:p>
            <a:r>
              <a:rPr lang="en-GB" sz="2000" dirty="0">
                <a:latin typeface="Ink Free" panose="03080402000500000000" pitchFamily="66" charset="0"/>
              </a:rPr>
              <a:t>Encouraging independent individuals will build their confidence and their self esteem. They will feel really grown up and proud of themselves for doing something on their own.</a:t>
            </a:r>
          </a:p>
          <a:p>
            <a:r>
              <a:rPr lang="en-GB" sz="2000" dirty="0">
                <a:latin typeface="Ink Free" panose="03080402000500000000" pitchFamily="66" charset="0"/>
              </a:rPr>
              <a:t>The </a:t>
            </a:r>
            <a:r>
              <a:rPr lang="en-GB" sz="2000" b="1" dirty="0">
                <a:latin typeface="Ink Free" panose="03080402000500000000" pitchFamily="66" charset="0"/>
              </a:rPr>
              <a:t>children are capable of carrying their own belongings at the start and the end of the day</a:t>
            </a:r>
            <a:r>
              <a:rPr lang="en-GB" sz="2000" dirty="0">
                <a:latin typeface="Ink Free" panose="03080402000500000000" pitchFamily="66" charset="0"/>
              </a:rPr>
              <a:t>. Creating organised individuals helps in the long run – when they are starting to do more jobs around the house for you, making their own bed, to when they are going to high school and packing their own bags and managing their own timetables. Start with little things now that helps them to be independent and organised in their own right.</a:t>
            </a:r>
          </a:p>
          <a:p>
            <a:r>
              <a:rPr lang="en-GB" sz="2000" dirty="0">
                <a:latin typeface="Ink Free" panose="03080402000500000000" pitchFamily="66" charset="0"/>
              </a:rPr>
              <a:t>Let the children carry their own book bag, their own water bottle.</a:t>
            </a:r>
            <a:endParaRPr lang="en-GB" sz="2000" b="1" dirty="0">
              <a:latin typeface="Ink Free" panose="03080402000500000000" pitchFamily="66" charset="0"/>
            </a:endParaRPr>
          </a:p>
          <a:p>
            <a:pPr marL="0" indent="0">
              <a:buNone/>
            </a:pPr>
            <a:endParaRPr lang="en-GB" sz="2000" dirty="0">
              <a:latin typeface="Ink Free" panose="03080402000500000000" pitchFamily="66" charset="0"/>
            </a:endParaRPr>
          </a:p>
        </p:txBody>
      </p:sp>
    </p:spTree>
    <p:extLst>
      <p:ext uri="{BB962C8B-B14F-4D97-AF65-F5344CB8AC3E}">
        <p14:creationId xmlns:p14="http://schemas.microsoft.com/office/powerpoint/2010/main" val="2219280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D65A8-A245-49F4-9F63-9B41605BA4B7}"/>
              </a:ext>
            </a:extLst>
          </p:cNvPr>
          <p:cNvSpPr>
            <a:spLocks noGrp="1"/>
          </p:cNvSpPr>
          <p:nvPr>
            <p:ph type="title"/>
          </p:nvPr>
        </p:nvSpPr>
        <p:spPr/>
        <p:txBody>
          <a:bodyPr/>
          <a:lstStyle/>
          <a:p>
            <a:pPr algn="ctr"/>
            <a:r>
              <a:rPr lang="en-GB" u="sng" dirty="0">
                <a:latin typeface="Ink Free" panose="03080402000500000000" pitchFamily="66" charset="0"/>
              </a:rPr>
              <a:t>Check in and reading routine.</a:t>
            </a:r>
          </a:p>
        </p:txBody>
      </p:sp>
      <p:sp>
        <p:nvSpPr>
          <p:cNvPr id="3" name="Content Placeholder 2">
            <a:extLst>
              <a:ext uri="{FF2B5EF4-FFF2-40B4-BE49-F238E27FC236}">
                <a16:creationId xmlns:a16="http://schemas.microsoft.com/office/drawing/2014/main" id="{D1A61D5D-8035-4B7D-8C08-80BFC6048F05}"/>
              </a:ext>
            </a:extLst>
          </p:cNvPr>
          <p:cNvSpPr>
            <a:spLocks noGrp="1"/>
          </p:cNvSpPr>
          <p:nvPr>
            <p:ph idx="1"/>
          </p:nvPr>
        </p:nvSpPr>
        <p:spPr>
          <a:xfrm>
            <a:off x="838200" y="1417983"/>
            <a:ext cx="10515600" cy="4758980"/>
          </a:xfrm>
        </p:spPr>
        <p:txBody>
          <a:bodyPr>
            <a:normAutofit lnSpcReduction="10000"/>
          </a:bodyPr>
          <a:lstStyle/>
          <a:p>
            <a:pPr marL="0" indent="0">
              <a:buNone/>
            </a:pPr>
            <a:r>
              <a:rPr lang="en-GB" sz="2000" dirty="0">
                <a:latin typeface="Ink Free" panose="03080402000500000000" pitchFamily="66" charset="0"/>
              </a:rPr>
              <a:t>The children will quickly get used to a morning routine which will be as follows:</a:t>
            </a:r>
          </a:p>
          <a:p>
            <a:r>
              <a:rPr lang="en-GB" sz="2000" dirty="0">
                <a:latin typeface="Ink Free" panose="03080402000500000000" pitchFamily="66" charset="0"/>
              </a:rPr>
              <a:t>Self registration – they will put their named peg on the emotion card for how they are feeling that morning – it might be that they are feeling tired, or grumpy, or excited, or happy – these are all normal emotions – but we are encouraging them to recognise how they are feeling.  We will check in with those that have identified that they are feeling anything that we might feel that they need support with. </a:t>
            </a:r>
          </a:p>
          <a:p>
            <a:r>
              <a:rPr lang="en-GB" sz="2000" dirty="0">
                <a:latin typeface="Ink Free" panose="03080402000500000000" pitchFamily="66" charset="0"/>
              </a:rPr>
              <a:t>We will be encouraging the children to check out at the end of the day as well so that we can monitor how their emotions change.</a:t>
            </a:r>
          </a:p>
          <a:p>
            <a:r>
              <a:rPr lang="en-GB" sz="2000" dirty="0">
                <a:latin typeface="Ink Free" panose="03080402000500000000" pitchFamily="66" charset="0"/>
              </a:rPr>
              <a:t>They will then CHANGE THEIR READING BOOK INDEPENDENTLY AND PUT THEIR OLD BOOK BACK IN THE CORRECT BOX, PUT THEIR NEW BOOK IN THEIR BOOK BAG AND PUT THEIR BOOK BAG IN THE YELLOW BOX. </a:t>
            </a:r>
          </a:p>
          <a:p>
            <a:r>
              <a:rPr lang="en-GB" sz="2000" dirty="0">
                <a:latin typeface="Ink Free" panose="03080402000500000000" pitchFamily="66" charset="0"/>
              </a:rPr>
              <a:t>They will then sit down in their morning places to complete a morning task that is on the whiteboard and is related to our days learning.</a:t>
            </a:r>
          </a:p>
          <a:p>
            <a:r>
              <a:rPr lang="en-GB" sz="2000" b="1" dirty="0">
                <a:latin typeface="Ink Free" panose="03080402000500000000" pitchFamily="66" charset="0"/>
              </a:rPr>
              <a:t>By doing this they have INDEPENDENTLY  entered their own classroom and started their learning.</a:t>
            </a:r>
          </a:p>
        </p:txBody>
      </p:sp>
    </p:spTree>
    <p:extLst>
      <p:ext uri="{BB962C8B-B14F-4D97-AF65-F5344CB8AC3E}">
        <p14:creationId xmlns:p14="http://schemas.microsoft.com/office/powerpoint/2010/main" val="385976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85E1F-53FE-47A9-8090-A744AF3BA50A}"/>
              </a:ext>
            </a:extLst>
          </p:cNvPr>
          <p:cNvSpPr>
            <a:spLocks noGrp="1"/>
          </p:cNvSpPr>
          <p:nvPr>
            <p:ph type="title"/>
          </p:nvPr>
        </p:nvSpPr>
        <p:spPr/>
        <p:txBody>
          <a:bodyPr/>
          <a:lstStyle/>
          <a:p>
            <a:pPr algn="ctr"/>
            <a:r>
              <a:rPr lang="en-GB" u="sng" dirty="0">
                <a:latin typeface="Ink Free" panose="03080402000500000000" pitchFamily="66" charset="0"/>
              </a:rPr>
              <a:t>Weekly routine</a:t>
            </a:r>
          </a:p>
        </p:txBody>
      </p:sp>
      <p:sp>
        <p:nvSpPr>
          <p:cNvPr id="3" name="Content Placeholder 2">
            <a:extLst>
              <a:ext uri="{FF2B5EF4-FFF2-40B4-BE49-F238E27FC236}">
                <a16:creationId xmlns:a16="http://schemas.microsoft.com/office/drawing/2014/main" id="{CB49EE8A-885A-44E7-A579-8C66F93754AF}"/>
              </a:ext>
            </a:extLst>
          </p:cNvPr>
          <p:cNvSpPr>
            <a:spLocks noGrp="1"/>
          </p:cNvSpPr>
          <p:nvPr>
            <p:ph idx="1"/>
          </p:nvPr>
        </p:nvSpPr>
        <p:spPr/>
        <p:txBody>
          <a:bodyPr/>
          <a:lstStyle/>
          <a:p>
            <a:r>
              <a:rPr lang="en-GB" sz="3600" dirty="0">
                <a:latin typeface="Ink Free" panose="03080402000500000000" pitchFamily="66" charset="0"/>
              </a:rPr>
              <a:t>Their book bag will have their reading book and reading record and with a star page which we will tick.</a:t>
            </a:r>
          </a:p>
          <a:p>
            <a:r>
              <a:rPr lang="en-GB" sz="3600" dirty="0">
                <a:latin typeface="Ink Free" panose="03080402000500000000" pitchFamily="66" charset="0"/>
              </a:rPr>
              <a:t>Homework is set on the Friday for the following Friday. We have a homework book so we can reward the children for completing their homework.</a:t>
            </a:r>
          </a:p>
          <a:p>
            <a:endParaRPr lang="en-GB" dirty="0"/>
          </a:p>
        </p:txBody>
      </p:sp>
    </p:spTree>
    <p:extLst>
      <p:ext uri="{BB962C8B-B14F-4D97-AF65-F5344CB8AC3E}">
        <p14:creationId xmlns:p14="http://schemas.microsoft.com/office/powerpoint/2010/main" val="82373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8F23-B09F-42C2-AD15-A8C8E65FCC09}"/>
              </a:ext>
            </a:extLst>
          </p:cNvPr>
          <p:cNvSpPr>
            <a:spLocks noGrp="1"/>
          </p:cNvSpPr>
          <p:nvPr>
            <p:ph type="title"/>
          </p:nvPr>
        </p:nvSpPr>
        <p:spPr/>
        <p:txBody>
          <a:bodyPr/>
          <a:lstStyle/>
          <a:p>
            <a:pPr algn="ctr"/>
            <a:r>
              <a:rPr lang="en-GB" u="sng" dirty="0">
                <a:latin typeface="Ink Free" panose="03080402000500000000" pitchFamily="66" charset="0"/>
              </a:rPr>
              <a:t>Daily reading</a:t>
            </a:r>
          </a:p>
        </p:txBody>
      </p:sp>
      <p:sp>
        <p:nvSpPr>
          <p:cNvPr id="3" name="Content Placeholder 2">
            <a:extLst>
              <a:ext uri="{FF2B5EF4-FFF2-40B4-BE49-F238E27FC236}">
                <a16:creationId xmlns:a16="http://schemas.microsoft.com/office/drawing/2014/main" id="{3AC1AB01-FED0-4DFA-957F-7A761603E794}"/>
              </a:ext>
            </a:extLst>
          </p:cNvPr>
          <p:cNvSpPr>
            <a:spLocks noGrp="1"/>
          </p:cNvSpPr>
          <p:nvPr>
            <p:ph idx="1"/>
          </p:nvPr>
        </p:nvSpPr>
        <p:spPr>
          <a:xfrm>
            <a:off x="838200" y="1404256"/>
            <a:ext cx="10515600" cy="5105401"/>
          </a:xfrm>
        </p:spPr>
        <p:txBody>
          <a:bodyPr>
            <a:normAutofit fontScale="92500" lnSpcReduction="10000"/>
          </a:bodyPr>
          <a:lstStyle/>
          <a:p>
            <a:r>
              <a:rPr lang="en-GB" b="1" dirty="0" smtClean="0">
                <a:latin typeface="Ink Free" panose="03080402000500000000" pitchFamily="66" charset="0"/>
              </a:rPr>
              <a:t>We encourage the children to read, read and read some more!</a:t>
            </a:r>
          </a:p>
          <a:p>
            <a:r>
              <a:rPr lang="en-GB" sz="2400" dirty="0" smtClean="0">
                <a:latin typeface="Ink Free" panose="03080402000500000000" pitchFamily="66" charset="0"/>
              </a:rPr>
              <a:t>The </a:t>
            </a:r>
            <a:r>
              <a:rPr lang="en-GB" sz="2400" dirty="0">
                <a:latin typeface="Ink Free" panose="03080402000500000000" pitchFamily="66" charset="0"/>
              </a:rPr>
              <a:t>star tick sheets that are put in their reading record is to incentivise the children – </a:t>
            </a:r>
            <a:r>
              <a:rPr lang="en-GB" sz="2400" dirty="0" smtClean="0">
                <a:latin typeface="Ink Free" panose="03080402000500000000" pitchFamily="66" charset="0"/>
              </a:rPr>
              <a:t>if they hand their book bag into the book box daily then we tick one star and then when they have all the stars ticked they get a big clap, we celebrate their wonderful reading with some party music and  they get a prize from the prize box.</a:t>
            </a:r>
          </a:p>
          <a:p>
            <a:r>
              <a:rPr lang="en-GB" sz="2400" dirty="0" smtClean="0">
                <a:latin typeface="Ink Free" panose="03080402000500000000" pitchFamily="66" charset="0"/>
              </a:rPr>
              <a:t>Daily reading really helps the children to read fluently, read without decoding, read at speed, read with intonation and to understand what they are reading – to infer – these are </a:t>
            </a:r>
            <a:r>
              <a:rPr lang="en-GB" sz="2400" b="1" dirty="0" smtClean="0">
                <a:latin typeface="Ink Free" panose="03080402000500000000" pitchFamily="66" charset="0"/>
              </a:rPr>
              <a:t>some</a:t>
            </a:r>
            <a:r>
              <a:rPr lang="en-GB" sz="2400" dirty="0" smtClean="0">
                <a:latin typeface="Ink Free" panose="03080402000500000000" pitchFamily="66" charset="0"/>
              </a:rPr>
              <a:t> of the KEY SKILLS in the year 2 Assessment framework which the children have to achieve to reach ‘expected’.</a:t>
            </a:r>
          </a:p>
          <a:p>
            <a:r>
              <a:rPr lang="en-GB" sz="2400" dirty="0" smtClean="0">
                <a:latin typeface="Ink Free" panose="03080402000500000000" pitchFamily="66" charset="0"/>
              </a:rPr>
              <a:t>We can honestly say those that read every day and read a variety of texts do achieve better in their reading. We know it is a hard slog to do that every day –but your hard work will pay off.</a:t>
            </a:r>
          </a:p>
          <a:p>
            <a:r>
              <a:rPr lang="en-GB" sz="2400" dirty="0" smtClean="0">
                <a:latin typeface="Ink Free" panose="03080402000500000000" pitchFamily="66" charset="0"/>
              </a:rPr>
              <a:t>Each week, on the homework, I will refer to the reading card and what questions to use with the reading. This will be linked to what we are doing in class  - so it just helps if you use this with their reading book as they are getting consolidation of the learning.</a:t>
            </a:r>
            <a:endParaRPr lang="en-GB" sz="2400" dirty="0" smtClean="0">
              <a:latin typeface="Ink Free" panose="03080402000500000000" pitchFamily="66" charset="0"/>
            </a:endParaRPr>
          </a:p>
          <a:p>
            <a:endParaRPr lang="en-GB" sz="2400" dirty="0">
              <a:latin typeface="Ink Free" panose="03080402000500000000" pitchFamily="66" charset="0"/>
            </a:endParaRPr>
          </a:p>
        </p:txBody>
      </p:sp>
    </p:spTree>
    <p:extLst>
      <p:ext uri="{BB962C8B-B14F-4D97-AF65-F5344CB8AC3E}">
        <p14:creationId xmlns:p14="http://schemas.microsoft.com/office/powerpoint/2010/main" val="212177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BFA05-758A-454D-BBAF-4267BCC58A8B}"/>
              </a:ext>
            </a:extLst>
          </p:cNvPr>
          <p:cNvSpPr>
            <a:spLocks noGrp="1"/>
          </p:cNvSpPr>
          <p:nvPr>
            <p:ph type="title"/>
          </p:nvPr>
        </p:nvSpPr>
        <p:spPr/>
        <p:txBody>
          <a:bodyPr/>
          <a:lstStyle/>
          <a:p>
            <a:pPr algn="ctr"/>
            <a:r>
              <a:rPr lang="en-GB" u="sng" dirty="0">
                <a:latin typeface="Ink Free" panose="03080402000500000000" pitchFamily="66" charset="0"/>
              </a:rPr>
              <a:t>Homework</a:t>
            </a:r>
          </a:p>
        </p:txBody>
      </p:sp>
      <p:sp>
        <p:nvSpPr>
          <p:cNvPr id="3" name="Content Placeholder 2">
            <a:extLst>
              <a:ext uri="{FF2B5EF4-FFF2-40B4-BE49-F238E27FC236}">
                <a16:creationId xmlns:a16="http://schemas.microsoft.com/office/drawing/2014/main" id="{5E52E6A5-624D-4769-976A-3A15F58EEB3C}"/>
              </a:ext>
            </a:extLst>
          </p:cNvPr>
          <p:cNvSpPr>
            <a:spLocks noGrp="1"/>
          </p:cNvSpPr>
          <p:nvPr>
            <p:ph idx="1"/>
          </p:nvPr>
        </p:nvSpPr>
        <p:spPr/>
        <p:txBody>
          <a:bodyPr>
            <a:normAutofit fontScale="85000" lnSpcReduction="20000"/>
          </a:bodyPr>
          <a:lstStyle/>
          <a:p>
            <a:r>
              <a:rPr lang="en-GB" dirty="0">
                <a:latin typeface="Ink Free" panose="03080402000500000000" pitchFamily="66" charset="0"/>
              </a:rPr>
              <a:t>The children have a homework set every FRIDAY.</a:t>
            </a:r>
          </a:p>
          <a:p>
            <a:r>
              <a:rPr lang="en-GB" dirty="0">
                <a:latin typeface="Ink Free" panose="03080402000500000000" pitchFamily="66" charset="0"/>
              </a:rPr>
              <a:t>The homework will usually be spellings to learn and then an additional task related to the following or previous weeks learning.</a:t>
            </a:r>
          </a:p>
          <a:p>
            <a:r>
              <a:rPr lang="en-GB" dirty="0">
                <a:latin typeface="Ink Free" panose="03080402000500000000" pitchFamily="66" charset="0"/>
              </a:rPr>
              <a:t>The spellings are linked with our phonics. Phonics is taught every day.</a:t>
            </a:r>
          </a:p>
          <a:p>
            <a:r>
              <a:rPr lang="en-GB" dirty="0">
                <a:latin typeface="Ink Free" panose="03080402000500000000" pitchFamily="66" charset="0"/>
              </a:rPr>
              <a:t>By doing 5 minutes spelling learning every day you are consolidating their class learning – an example of an easy way of doing this is to choose 2-4 words a night,  get them to write the spelling words on post it notes and you ‘post’ them around the house. They hunt the word that you say, when they find it they read it, spell it, check it, use it in a sentence.</a:t>
            </a:r>
          </a:p>
          <a:p>
            <a:r>
              <a:rPr lang="en-GB" dirty="0" smtClean="0">
                <a:latin typeface="Ink Free" panose="03080402000500000000" pitchFamily="66" charset="0"/>
              </a:rPr>
              <a:t>READ–COVER–SAY-WRITE-CHECK</a:t>
            </a:r>
          </a:p>
          <a:p>
            <a:r>
              <a:rPr lang="en-GB" dirty="0" smtClean="0">
                <a:latin typeface="Ink Free" panose="03080402000500000000" pitchFamily="66" charset="0"/>
              </a:rPr>
              <a:t>Reading cards</a:t>
            </a:r>
          </a:p>
          <a:p>
            <a:r>
              <a:rPr lang="en-GB" dirty="0" err="1" smtClean="0">
                <a:latin typeface="Ink Free" panose="03080402000500000000" pitchFamily="66" charset="0"/>
              </a:rPr>
              <a:t>Edshed</a:t>
            </a:r>
            <a:endParaRPr lang="en-GB" dirty="0">
              <a:latin typeface="Ink Free" panose="03080402000500000000" pitchFamily="66" charset="0"/>
            </a:endParaRPr>
          </a:p>
          <a:p>
            <a:pPr marL="0" indent="0">
              <a:buNone/>
            </a:pPr>
            <a:r>
              <a:rPr lang="en-GB" sz="2000" dirty="0">
                <a:latin typeface="Ink Free" panose="03080402000500000000" pitchFamily="66" charset="0"/>
              </a:rPr>
              <a:t> </a:t>
            </a:r>
          </a:p>
        </p:txBody>
      </p:sp>
    </p:spTree>
    <p:extLst>
      <p:ext uri="{BB962C8B-B14F-4D97-AF65-F5344CB8AC3E}">
        <p14:creationId xmlns:p14="http://schemas.microsoft.com/office/powerpoint/2010/main" val="3606434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7AF90-2FFB-4FAB-A802-2605C5F1F2FD}"/>
              </a:ext>
            </a:extLst>
          </p:cNvPr>
          <p:cNvSpPr>
            <a:spLocks noGrp="1"/>
          </p:cNvSpPr>
          <p:nvPr>
            <p:ph type="title"/>
          </p:nvPr>
        </p:nvSpPr>
        <p:spPr>
          <a:xfrm>
            <a:off x="838200" y="365126"/>
            <a:ext cx="10515600" cy="810532"/>
          </a:xfrm>
        </p:spPr>
        <p:txBody>
          <a:bodyPr>
            <a:normAutofit/>
          </a:bodyPr>
          <a:lstStyle/>
          <a:p>
            <a:pPr algn="ctr"/>
            <a:r>
              <a:rPr lang="en-GB" sz="2000" u="sng" dirty="0">
                <a:latin typeface="Ink Free" panose="03080402000500000000" pitchFamily="66" charset="0"/>
              </a:rPr>
              <a:t>Enrichment </a:t>
            </a:r>
          </a:p>
        </p:txBody>
      </p:sp>
      <p:pic>
        <p:nvPicPr>
          <p:cNvPr id="4" name="Content Placeholder 3"/>
          <p:cNvPicPr>
            <a:picLocks noGrp="1" noChangeAspect="1"/>
          </p:cNvPicPr>
          <p:nvPr>
            <p:ph idx="1"/>
          </p:nvPr>
        </p:nvPicPr>
        <p:blipFill>
          <a:blip r:embed="rId2"/>
          <a:stretch>
            <a:fillRect/>
          </a:stretch>
        </p:blipFill>
        <p:spPr>
          <a:xfrm>
            <a:off x="1429603" y="925285"/>
            <a:ext cx="9510540" cy="5810573"/>
          </a:xfrm>
          <a:prstGeom prst="rect">
            <a:avLst/>
          </a:prstGeom>
        </p:spPr>
      </p:pic>
    </p:spTree>
    <p:extLst>
      <p:ext uri="{BB962C8B-B14F-4D97-AF65-F5344CB8AC3E}">
        <p14:creationId xmlns:p14="http://schemas.microsoft.com/office/powerpoint/2010/main" val="3649835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7BBB-BF96-4ABE-BB69-0118CFC42960}"/>
              </a:ext>
            </a:extLst>
          </p:cNvPr>
          <p:cNvSpPr>
            <a:spLocks noGrp="1"/>
          </p:cNvSpPr>
          <p:nvPr>
            <p:ph type="title"/>
          </p:nvPr>
        </p:nvSpPr>
        <p:spPr/>
        <p:txBody>
          <a:bodyPr/>
          <a:lstStyle/>
          <a:p>
            <a:pPr algn="ctr"/>
            <a:r>
              <a:rPr lang="en-GB" u="sng" dirty="0">
                <a:latin typeface="Ink Free" panose="03080402000500000000" pitchFamily="66" charset="0"/>
              </a:rPr>
              <a:t>Supporting your child’s learning in MATHS</a:t>
            </a:r>
          </a:p>
        </p:txBody>
      </p:sp>
      <p:sp>
        <p:nvSpPr>
          <p:cNvPr id="3" name="Content Placeholder 2">
            <a:extLst>
              <a:ext uri="{FF2B5EF4-FFF2-40B4-BE49-F238E27FC236}">
                <a16:creationId xmlns:a16="http://schemas.microsoft.com/office/drawing/2014/main" id="{021377A4-50B2-4FF8-8FCF-5464B3C3813F}"/>
              </a:ext>
            </a:extLst>
          </p:cNvPr>
          <p:cNvSpPr>
            <a:spLocks noGrp="1"/>
          </p:cNvSpPr>
          <p:nvPr>
            <p:ph idx="1"/>
          </p:nvPr>
        </p:nvSpPr>
        <p:spPr>
          <a:xfrm>
            <a:off x="838200" y="1825625"/>
            <a:ext cx="10515600" cy="4667250"/>
          </a:xfrm>
        </p:spPr>
        <p:txBody>
          <a:bodyPr>
            <a:normAutofit fontScale="92500" lnSpcReduction="10000"/>
          </a:bodyPr>
          <a:lstStyle/>
          <a:p>
            <a:pPr marL="0" indent="0">
              <a:buNone/>
            </a:pPr>
            <a:r>
              <a:rPr lang="en-GB" dirty="0">
                <a:latin typeface="Ink Free" panose="03080402000500000000" pitchFamily="66" charset="0"/>
              </a:rPr>
              <a:t>Some key skills you can work on to support your children could include:</a:t>
            </a:r>
          </a:p>
          <a:p>
            <a:r>
              <a:rPr lang="en-GB" dirty="0">
                <a:latin typeface="Ink Free" panose="03080402000500000000" pitchFamily="66" charset="0"/>
              </a:rPr>
              <a:t>Quick recall of number bonds to 10 and 20</a:t>
            </a:r>
          </a:p>
          <a:p>
            <a:r>
              <a:rPr lang="en-GB" dirty="0">
                <a:latin typeface="Ink Free" panose="03080402000500000000" pitchFamily="66" charset="0"/>
              </a:rPr>
              <a:t>Counting on and back in 2s, 5s and 10s</a:t>
            </a:r>
          </a:p>
          <a:p>
            <a:r>
              <a:rPr lang="en-GB" dirty="0">
                <a:latin typeface="Ink Free" panose="03080402000500000000" pitchFamily="66" charset="0"/>
              </a:rPr>
              <a:t>Place value knowledge – how many tens in 359?</a:t>
            </a:r>
          </a:p>
          <a:p>
            <a:r>
              <a:rPr lang="en-GB" dirty="0">
                <a:latin typeface="Ink Free" panose="03080402000500000000" pitchFamily="66" charset="0"/>
              </a:rPr>
              <a:t>Handling coins to £1.00 – making amounts using different combinations of coins</a:t>
            </a:r>
          </a:p>
          <a:p>
            <a:r>
              <a:rPr lang="en-GB" dirty="0">
                <a:latin typeface="Ink Free" panose="03080402000500000000" pitchFamily="66" charset="0"/>
              </a:rPr>
              <a:t>Telling the time to o clock and half past confidently</a:t>
            </a:r>
          </a:p>
          <a:p>
            <a:endParaRPr lang="en-GB" dirty="0">
              <a:latin typeface="Ink Free" panose="03080402000500000000" pitchFamily="66" charset="0"/>
            </a:endParaRPr>
          </a:p>
          <a:p>
            <a:r>
              <a:rPr lang="en-GB" dirty="0">
                <a:latin typeface="Ink Free" panose="03080402000500000000" pitchFamily="66" charset="0"/>
              </a:rPr>
              <a:t>This is how we add and subtract using ‘sticks and spots’ so they have a written method to work out TU+TU or TU-TU calculations.</a:t>
            </a:r>
          </a:p>
          <a:p>
            <a:r>
              <a:rPr lang="en-GB" dirty="0">
                <a:latin typeface="Ink Free" panose="03080402000500000000" pitchFamily="66" charset="0"/>
              </a:rPr>
              <a:t>DEMONSTRATION.</a:t>
            </a:r>
          </a:p>
          <a:p>
            <a:endParaRPr lang="en-GB" dirty="0">
              <a:latin typeface="Ink Free" panose="03080402000500000000" pitchFamily="66" charset="0"/>
            </a:endParaRPr>
          </a:p>
          <a:p>
            <a:endParaRPr lang="en-GB" dirty="0">
              <a:latin typeface="Ink Free" panose="03080402000500000000" pitchFamily="66" charset="0"/>
            </a:endParaRPr>
          </a:p>
        </p:txBody>
      </p:sp>
    </p:spTree>
    <p:extLst>
      <p:ext uri="{BB962C8B-B14F-4D97-AF65-F5344CB8AC3E}">
        <p14:creationId xmlns:p14="http://schemas.microsoft.com/office/powerpoint/2010/main" val="4081860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68499-FB72-4964-B7C4-41DE51EF567D}"/>
              </a:ext>
            </a:extLst>
          </p:cNvPr>
          <p:cNvSpPr>
            <a:spLocks noGrp="1"/>
          </p:cNvSpPr>
          <p:nvPr>
            <p:ph type="title"/>
          </p:nvPr>
        </p:nvSpPr>
        <p:spPr/>
        <p:txBody>
          <a:bodyPr/>
          <a:lstStyle/>
          <a:p>
            <a:pPr algn="ctr"/>
            <a:r>
              <a:rPr lang="en-GB" u="sng" dirty="0">
                <a:latin typeface="Ink Free" panose="03080402000500000000" pitchFamily="66" charset="0"/>
              </a:rPr>
              <a:t>Supporting your child’s learning in reading</a:t>
            </a:r>
          </a:p>
        </p:txBody>
      </p:sp>
      <p:sp>
        <p:nvSpPr>
          <p:cNvPr id="3" name="Content Placeholder 2">
            <a:extLst>
              <a:ext uri="{FF2B5EF4-FFF2-40B4-BE49-F238E27FC236}">
                <a16:creationId xmlns:a16="http://schemas.microsoft.com/office/drawing/2014/main" id="{A0ED80B9-26FB-4A59-AE94-194CE9820734}"/>
              </a:ext>
            </a:extLst>
          </p:cNvPr>
          <p:cNvSpPr>
            <a:spLocks noGrp="1"/>
          </p:cNvSpPr>
          <p:nvPr>
            <p:ph idx="1"/>
          </p:nvPr>
        </p:nvSpPr>
        <p:spPr/>
        <p:txBody>
          <a:bodyPr/>
          <a:lstStyle/>
          <a:p>
            <a:r>
              <a:rPr lang="en-GB" sz="2400" dirty="0">
                <a:latin typeface="Ink Free" panose="03080402000500000000" pitchFamily="66" charset="0"/>
              </a:rPr>
              <a:t>Children have a daily reading record in which comments about reading are recorded – please read with your child and write in the reading record regularly.</a:t>
            </a:r>
          </a:p>
          <a:p>
            <a:r>
              <a:rPr lang="en-GB" sz="2400" dirty="0">
                <a:latin typeface="Ink Free" panose="03080402000500000000" pitchFamily="66" charset="0"/>
              </a:rPr>
              <a:t>Encourage reading of a range of different genres – magazines, reports, non fiction, board games questions – not just their school reading book.</a:t>
            </a:r>
          </a:p>
          <a:p>
            <a:r>
              <a:rPr lang="en-GB" sz="2400" dirty="0">
                <a:latin typeface="Ink Free" panose="03080402000500000000" pitchFamily="66" charset="0"/>
              </a:rPr>
              <a:t>Please continue to have a ‘bedtime or shared’ reading time where you model reading to your child – introduce chapter books and then you can talk about the previous chapter before that session’s reading begins – good for recall.</a:t>
            </a:r>
          </a:p>
          <a:p>
            <a:r>
              <a:rPr lang="en-GB" sz="2400" dirty="0">
                <a:latin typeface="Ink Free" panose="03080402000500000000" pitchFamily="66" charset="0"/>
              </a:rPr>
              <a:t>Encourage your child to read to younger – or older – siblings. If they think they are the expert they rise to the challenge and put on their ‘best reading voice.’</a:t>
            </a:r>
          </a:p>
          <a:p>
            <a:endParaRPr lang="en-GB" dirty="0">
              <a:latin typeface="Ink Free" panose="03080402000500000000" pitchFamily="66" charset="0"/>
            </a:endParaRPr>
          </a:p>
        </p:txBody>
      </p:sp>
    </p:spTree>
    <p:extLst>
      <p:ext uri="{BB962C8B-B14F-4D97-AF65-F5344CB8AC3E}">
        <p14:creationId xmlns:p14="http://schemas.microsoft.com/office/powerpoint/2010/main" val="2407975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21E2E-A58F-4471-882F-A4389568620C}"/>
              </a:ext>
            </a:extLst>
          </p:cNvPr>
          <p:cNvSpPr>
            <a:spLocks noGrp="1"/>
          </p:cNvSpPr>
          <p:nvPr>
            <p:ph type="title"/>
          </p:nvPr>
        </p:nvSpPr>
        <p:spPr/>
        <p:txBody>
          <a:bodyPr/>
          <a:lstStyle/>
          <a:p>
            <a:pPr algn="ctr"/>
            <a:r>
              <a:rPr lang="en-GB" u="sng" dirty="0">
                <a:latin typeface="Ink Free" panose="03080402000500000000" pitchFamily="66" charset="0"/>
              </a:rPr>
              <a:t>Supporting your child’s learning in writing</a:t>
            </a:r>
          </a:p>
        </p:txBody>
      </p:sp>
      <p:sp>
        <p:nvSpPr>
          <p:cNvPr id="3" name="Content Placeholder 2">
            <a:extLst>
              <a:ext uri="{FF2B5EF4-FFF2-40B4-BE49-F238E27FC236}">
                <a16:creationId xmlns:a16="http://schemas.microsoft.com/office/drawing/2014/main" id="{632908BC-A1A8-4749-93C4-280814607D1D}"/>
              </a:ext>
            </a:extLst>
          </p:cNvPr>
          <p:cNvSpPr>
            <a:spLocks noGrp="1"/>
          </p:cNvSpPr>
          <p:nvPr>
            <p:ph idx="1"/>
          </p:nvPr>
        </p:nvSpPr>
        <p:spPr/>
        <p:txBody>
          <a:bodyPr/>
          <a:lstStyle/>
          <a:p>
            <a:r>
              <a:rPr lang="en-GB" dirty="0">
                <a:latin typeface="Ink Free" panose="03080402000500000000" pitchFamily="66" charset="0"/>
              </a:rPr>
              <a:t>Writing includes vocabulary, spelling, punctuation, grammar and handwriting – so it is BIG!</a:t>
            </a:r>
          </a:p>
          <a:p>
            <a:r>
              <a:rPr lang="en-GB" dirty="0">
                <a:latin typeface="Ink Free" panose="03080402000500000000" pitchFamily="66" charset="0"/>
              </a:rPr>
              <a:t>When talking with your child, encourage and model correct pronunciation and grammar – if they hear it correctly it helps them to say it properly, if they say it correctly it helps them to write it correctly.</a:t>
            </a:r>
          </a:p>
          <a:p>
            <a:r>
              <a:rPr lang="en-GB" dirty="0">
                <a:latin typeface="Ink Free" panose="03080402000500000000" pitchFamily="66" charset="0"/>
              </a:rPr>
              <a:t>Check for correct letter formation.</a:t>
            </a:r>
          </a:p>
          <a:p>
            <a:r>
              <a:rPr lang="en-GB" dirty="0">
                <a:latin typeface="Ink Free" panose="03080402000500000000" pitchFamily="66" charset="0"/>
              </a:rPr>
              <a:t>Give opportunities for everyday writing – </a:t>
            </a:r>
            <a:r>
              <a:rPr lang="en-GB" dirty="0" err="1">
                <a:latin typeface="Ink Free" panose="03080402000500000000" pitchFamily="66" charset="0"/>
              </a:rPr>
              <a:t>eg</a:t>
            </a:r>
            <a:r>
              <a:rPr lang="en-GB" dirty="0">
                <a:latin typeface="Ink Free" panose="03080402000500000000" pitchFamily="66" charset="0"/>
              </a:rPr>
              <a:t> notes for you, shopping lists, birthday cards, reminders for daddy and such like.</a:t>
            </a:r>
          </a:p>
        </p:txBody>
      </p:sp>
    </p:spTree>
    <p:extLst>
      <p:ext uri="{BB962C8B-B14F-4D97-AF65-F5344CB8AC3E}">
        <p14:creationId xmlns:p14="http://schemas.microsoft.com/office/powerpoint/2010/main" val="2327835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CE185-F38C-45CF-8DF2-5F26E674001B}"/>
              </a:ext>
            </a:extLst>
          </p:cNvPr>
          <p:cNvSpPr>
            <a:spLocks noGrp="1"/>
          </p:cNvSpPr>
          <p:nvPr>
            <p:ph type="title"/>
          </p:nvPr>
        </p:nvSpPr>
        <p:spPr/>
        <p:txBody>
          <a:bodyPr/>
          <a:lstStyle/>
          <a:p>
            <a:pPr algn="ctr"/>
            <a:r>
              <a:rPr lang="en-GB" u="sng" dirty="0">
                <a:latin typeface="Ink Free" panose="03080402000500000000" pitchFamily="66" charset="0"/>
              </a:rPr>
              <a:t>Learning beyond the classroom</a:t>
            </a:r>
          </a:p>
        </p:txBody>
      </p:sp>
      <p:sp>
        <p:nvSpPr>
          <p:cNvPr id="3" name="Content Placeholder 2">
            <a:extLst>
              <a:ext uri="{FF2B5EF4-FFF2-40B4-BE49-F238E27FC236}">
                <a16:creationId xmlns:a16="http://schemas.microsoft.com/office/drawing/2014/main" id="{A624A1F5-D235-470A-B6F0-D3020E817644}"/>
              </a:ext>
            </a:extLst>
          </p:cNvPr>
          <p:cNvSpPr>
            <a:spLocks noGrp="1"/>
          </p:cNvSpPr>
          <p:nvPr>
            <p:ph idx="1"/>
          </p:nvPr>
        </p:nvSpPr>
        <p:spPr/>
        <p:txBody>
          <a:bodyPr>
            <a:normAutofit fontScale="92500"/>
          </a:bodyPr>
          <a:lstStyle/>
          <a:p>
            <a:r>
              <a:rPr lang="en-GB" sz="2400" dirty="0">
                <a:latin typeface="Ink Free" panose="03080402000500000000" pitchFamily="66" charset="0"/>
              </a:rPr>
              <a:t>Talk to your child about what they have done at school and at school – they might say nothing – then encourage them by saying Mrs Hargreaves has asked you to tell me about one lesson that you have done today though so you have to tell me all about it – if they still say nothing then let me know the next day!!!!!! I will remind them what they have done for the following day! Ha </a:t>
            </a:r>
            <a:r>
              <a:rPr lang="en-GB" sz="2400" dirty="0" err="1">
                <a:latin typeface="Ink Free" panose="03080402000500000000" pitchFamily="66" charset="0"/>
              </a:rPr>
              <a:t>Ha</a:t>
            </a:r>
            <a:r>
              <a:rPr lang="en-GB" sz="2400" dirty="0">
                <a:latin typeface="Ink Free" panose="03080402000500000000" pitchFamily="66" charset="0"/>
              </a:rPr>
              <a:t>!!</a:t>
            </a:r>
          </a:p>
          <a:p>
            <a:r>
              <a:rPr lang="en-GB" sz="2400" dirty="0">
                <a:latin typeface="Ink Free" panose="03080402000500000000" pitchFamily="66" charset="0"/>
              </a:rPr>
              <a:t>When they have done something out of school – what could they share with the class? We don’t do ‘show and tell’ but if they have done something extra special then it is good to get them  to share this with others and it gives them an audience and builds confidence..</a:t>
            </a:r>
          </a:p>
          <a:p>
            <a:r>
              <a:rPr lang="en-GB" sz="2400" dirty="0">
                <a:latin typeface="Ink Free" panose="03080402000500000000" pitchFamily="66" charset="0"/>
              </a:rPr>
              <a:t>Work towards INDEPENDENT ORGANISATION FOR SCHOOL AND HOME – put books back into their book bag, bring PE bags home on a Friday to wash, Put shoes in the ‘cleaning place’  – lay the table, clear the table, make your bed – whatever works in your house.</a:t>
            </a:r>
          </a:p>
          <a:p>
            <a:endParaRPr lang="en-GB" dirty="0">
              <a:latin typeface="Ink Free" panose="03080402000500000000" pitchFamily="66" charset="0"/>
            </a:endParaRPr>
          </a:p>
        </p:txBody>
      </p:sp>
    </p:spTree>
    <p:extLst>
      <p:ext uri="{BB962C8B-B14F-4D97-AF65-F5344CB8AC3E}">
        <p14:creationId xmlns:p14="http://schemas.microsoft.com/office/powerpoint/2010/main" val="3533687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3126C-96DF-4EA2-931C-4919C62D991C}"/>
              </a:ext>
            </a:extLst>
          </p:cNvPr>
          <p:cNvSpPr>
            <a:spLocks noGrp="1"/>
          </p:cNvSpPr>
          <p:nvPr>
            <p:ph type="title"/>
          </p:nvPr>
        </p:nvSpPr>
        <p:spPr>
          <a:xfrm>
            <a:off x="838200" y="365125"/>
            <a:ext cx="10515600" cy="889657"/>
          </a:xfrm>
        </p:spPr>
        <p:txBody>
          <a:bodyPr/>
          <a:lstStyle/>
          <a:p>
            <a:pPr algn="ctr"/>
            <a:r>
              <a:rPr lang="en-GB" u="sng" dirty="0">
                <a:latin typeface="Ink Free" panose="03080402000500000000" pitchFamily="66" charset="0"/>
              </a:rPr>
              <a:t>Key events in the year 2 calendar</a:t>
            </a:r>
          </a:p>
        </p:txBody>
      </p:sp>
      <p:sp>
        <p:nvSpPr>
          <p:cNvPr id="3" name="Content Placeholder 2"/>
          <p:cNvSpPr>
            <a:spLocks noGrp="1"/>
          </p:cNvSpPr>
          <p:nvPr>
            <p:ph idx="1"/>
          </p:nvPr>
        </p:nvSpPr>
        <p:spPr/>
        <p:txBody>
          <a:bodyPr/>
          <a:lstStyle/>
          <a:p>
            <a:endParaRPr lang="en-GB" dirty="0"/>
          </a:p>
          <a:p>
            <a:endParaRPr lang="en-GB" dirty="0"/>
          </a:p>
        </p:txBody>
      </p:sp>
      <p:pic>
        <p:nvPicPr>
          <p:cNvPr id="5" name="Picture 4"/>
          <p:cNvPicPr>
            <a:picLocks noChangeAspect="1"/>
          </p:cNvPicPr>
          <p:nvPr/>
        </p:nvPicPr>
        <p:blipFill>
          <a:blip r:embed="rId2"/>
          <a:stretch>
            <a:fillRect/>
          </a:stretch>
        </p:blipFill>
        <p:spPr>
          <a:xfrm>
            <a:off x="1349918" y="1254782"/>
            <a:ext cx="9786168" cy="5493023"/>
          </a:xfrm>
          <a:prstGeom prst="rect">
            <a:avLst/>
          </a:prstGeom>
        </p:spPr>
      </p:pic>
    </p:spTree>
    <p:extLst>
      <p:ext uri="{BB962C8B-B14F-4D97-AF65-F5344CB8AC3E}">
        <p14:creationId xmlns:p14="http://schemas.microsoft.com/office/powerpoint/2010/main" val="773244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42044-FF8C-4D4E-B8D1-5E90ECD63D03}"/>
              </a:ext>
            </a:extLst>
          </p:cNvPr>
          <p:cNvSpPr>
            <a:spLocks noGrp="1"/>
          </p:cNvSpPr>
          <p:nvPr>
            <p:ph type="title"/>
          </p:nvPr>
        </p:nvSpPr>
        <p:spPr/>
        <p:txBody>
          <a:bodyPr/>
          <a:lstStyle/>
          <a:p>
            <a:pPr algn="ctr"/>
            <a:r>
              <a:rPr lang="en-GB" u="sng" dirty="0">
                <a:latin typeface="Ink Free" panose="03080402000500000000" pitchFamily="66" charset="0"/>
              </a:rPr>
              <a:t>SATS – Standardised Assessment Tests - changes</a:t>
            </a:r>
          </a:p>
        </p:txBody>
      </p:sp>
      <p:sp>
        <p:nvSpPr>
          <p:cNvPr id="3" name="Content Placeholder 2">
            <a:extLst>
              <a:ext uri="{FF2B5EF4-FFF2-40B4-BE49-F238E27FC236}">
                <a16:creationId xmlns:a16="http://schemas.microsoft.com/office/drawing/2014/main" id="{2CDF4C13-EB8B-454B-B484-23DBE78C5584}"/>
              </a:ext>
            </a:extLst>
          </p:cNvPr>
          <p:cNvSpPr>
            <a:spLocks noGrp="1"/>
          </p:cNvSpPr>
          <p:nvPr>
            <p:ph idx="1"/>
          </p:nvPr>
        </p:nvSpPr>
        <p:spPr/>
        <p:txBody>
          <a:bodyPr vert="horz" lIns="91440" tIns="45720" rIns="91440" bIns="45720" rtlCol="0" anchor="t">
            <a:normAutofit fontScale="85000" lnSpcReduction="20000"/>
          </a:bodyPr>
          <a:lstStyle/>
          <a:p>
            <a:r>
              <a:rPr lang="en-GB" dirty="0">
                <a:latin typeface="Ink Free"/>
              </a:rPr>
              <a:t>All children in Year 2 and Year 6 completed STANDARDISED ASSESSMENTS TESTS in May. These are now </a:t>
            </a:r>
            <a:r>
              <a:rPr lang="en-GB" b="1" dirty="0">
                <a:latin typeface="Ink Free"/>
              </a:rPr>
              <a:t>optional </a:t>
            </a:r>
            <a:r>
              <a:rPr lang="en-GB" dirty="0">
                <a:latin typeface="Ink Free"/>
              </a:rPr>
              <a:t>for year 2. </a:t>
            </a:r>
          </a:p>
          <a:p>
            <a:r>
              <a:rPr lang="en-GB" dirty="0">
                <a:latin typeface="Ink Free"/>
              </a:rPr>
              <a:t>Assessment weeks in the Autumn, Spring and Summer term are being introduced across the school. </a:t>
            </a:r>
            <a:endParaRPr lang="en-GB" dirty="0">
              <a:latin typeface="Ink Free" panose="03080402000500000000" pitchFamily="66" charset="0"/>
            </a:endParaRPr>
          </a:p>
          <a:p>
            <a:r>
              <a:rPr lang="en-GB" dirty="0">
                <a:latin typeface="Ink Free"/>
              </a:rPr>
              <a:t>Children complete 2 maths papers – an arithmetic and reasoning paper, 2 reading papers – comprehension of the text, 2 writing papers – a spelling and a grammar punctuation and spelling test.</a:t>
            </a:r>
          </a:p>
          <a:p>
            <a:r>
              <a:rPr lang="en-GB" dirty="0">
                <a:latin typeface="Ink Free"/>
              </a:rPr>
              <a:t>In addition they are assessed on their independent writing through moderated teacher assessments.</a:t>
            </a:r>
          </a:p>
          <a:p>
            <a:r>
              <a:rPr lang="en-GB" dirty="0">
                <a:latin typeface="Ink Free"/>
              </a:rPr>
              <a:t>In Year 2 the children also have an assessment framework for reading, writing and maths which works alongside their tests. </a:t>
            </a:r>
            <a:endParaRPr lang="en-GB" dirty="0">
              <a:latin typeface="Ink Free" panose="03080402000500000000" pitchFamily="66" charset="0"/>
            </a:endParaRPr>
          </a:p>
          <a:p>
            <a:r>
              <a:rPr lang="en-GB" dirty="0">
                <a:latin typeface="Ink Free"/>
              </a:rPr>
              <a:t>The assessment framework  - now used as guidance only as it is now non statutory - has a number of statements that we have to provide evidence of the children’s independent work against each statement. </a:t>
            </a:r>
            <a:endParaRPr lang="en-GB" b="1" i="1" dirty="0">
              <a:latin typeface="Ink Free"/>
            </a:endParaRPr>
          </a:p>
        </p:txBody>
      </p:sp>
    </p:spTree>
    <p:extLst>
      <p:ext uri="{BB962C8B-B14F-4D97-AF65-F5344CB8AC3E}">
        <p14:creationId xmlns:p14="http://schemas.microsoft.com/office/powerpoint/2010/main" val="23149726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98A9-5B77-48A8-8F6C-34D8D92FA0A6}"/>
              </a:ext>
            </a:extLst>
          </p:cNvPr>
          <p:cNvSpPr>
            <a:spLocks noGrp="1"/>
          </p:cNvSpPr>
          <p:nvPr>
            <p:ph type="title"/>
          </p:nvPr>
        </p:nvSpPr>
        <p:spPr/>
        <p:txBody>
          <a:bodyPr/>
          <a:lstStyle/>
          <a:p>
            <a:pPr algn="ctr"/>
            <a:r>
              <a:rPr lang="en-GB" u="sng" dirty="0">
                <a:latin typeface="Ink Free" panose="03080402000500000000" pitchFamily="66" charset="0"/>
              </a:rPr>
              <a:t>ASSESSMENTS</a:t>
            </a:r>
          </a:p>
        </p:txBody>
      </p:sp>
      <p:sp>
        <p:nvSpPr>
          <p:cNvPr id="3" name="Content Placeholder 2">
            <a:extLst>
              <a:ext uri="{FF2B5EF4-FFF2-40B4-BE49-F238E27FC236}">
                <a16:creationId xmlns:a16="http://schemas.microsoft.com/office/drawing/2014/main" id="{099362A9-6F91-4E94-9221-FEF45CD87C03}"/>
              </a:ext>
            </a:extLst>
          </p:cNvPr>
          <p:cNvSpPr>
            <a:spLocks noGrp="1"/>
          </p:cNvSpPr>
          <p:nvPr>
            <p:ph idx="1"/>
          </p:nvPr>
        </p:nvSpPr>
        <p:spPr/>
        <p:txBody>
          <a:bodyPr>
            <a:normAutofit fontScale="92500" lnSpcReduction="20000"/>
          </a:bodyPr>
          <a:lstStyle/>
          <a:p>
            <a:r>
              <a:rPr lang="en-GB" dirty="0">
                <a:latin typeface="Ink Free" panose="03080402000500000000" pitchFamily="66" charset="0"/>
              </a:rPr>
              <a:t>Any assessments are not for you or your child to be worried about.</a:t>
            </a:r>
          </a:p>
          <a:p>
            <a:r>
              <a:rPr lang="en-GB" dirty="0">
                <a:latin typeface="Ink Free" panose="03080402000500000000" pitchFamily="66" charset="0"/>
              </a:rPr>
              <a:t>They are a standardised test that we work towards and we get the children prepared and confident to sit.</a:t>
            </a:r>
          </a:p>
          <a:p>
            <a:r>
              <a:rPr lang="en-GB" dirty="0">
                <a:latin typeface="Ink Free" panose="03080402000500000000" pitchFamily="66" charset="0"/>
              </a:rPr>
              <a:t>They help to build a full and accurate picture of which level your child is working at.</a:t>
            </a:r>
          </a:p>
          <a:p>
            <a:endParaRPr lang="en-GB" dirty="0">
              <a:latin typeface="Ink Free" panose="03080402000500000000" pitchFamily="66" charset="0"/>
            </a:endParaRPr>
          </a:p>
          <a:p>
            <a:r>
              <a:rPr lang="en-GB" dirty="0">
                <a:latin typeface="Ink Free" panose="03080402000500000000" pitchFamily="66" charset="0"/>
              </a:rPr>
              <a:t>But…… they  are not the be all and end all!! </a:t>
            </a:r>
          </a:p>
          <a:p>
            <a:pPr marL="0" indent="0">
              <a:buNone/>
            </a:pPr>
            <a:r>
              <a:rPr lang="en-GB" dirty="0">
                <a:latin typeface="Ink Free" panose="03080402000500000000" pitchFamily="66" charset="0"/>
              </a:rPr>
              <a:t>Assessments are not what your child’s whole education is all about – it is a part of their education that helps them to realise what potential they have, what resilience they have in doing something that is tricky and how far they have come in their learning since they started in nursey – they feel proud of their achievements at the end of the week – brilliant for their self esteem!</a:t>
            </a:r>
          </a:p>
        </p:txBody>
      </p:sp>
    </p:spTree>
    <p:extLst>
      <p:ext uri="{BB962C8B-B14F-4D97-AF65-F5344CB8AC3E}">
        <p14:creationId xmlns:p14="http://schemas.microsoft.com/office/powerpoint/2010/main" val="1024578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2F17F-E5AF-4344-A541-DE055E55FF8C}"/>
              </a:ext>
            </a:extLst>
          </p:cNvPr>
          <p:cNvSpPr>
            <a:spLocks noGrp="1"/>
          </p:cNvSpPr>
          <p:nvPr>
            <p:ph type="title"/>
          </p:nvPr>
        </p:nvSpPr>
        <p:spPr/>
        <p:txBody>
          <a:bodyPr/>
          <a:lstStyle/>
          <a:p>
            <a:pPr algn="ctr"/>
            <a:r>
              <a:rPr lang="en-GB" dirty="0">
                <a:latin typeface="Ink Free" panose="03080402000500000000" pitchFamily="66" charset="0"/>
              </a:rPr>
              <a:t>Any questions?</a:t>
            </a:r>
          </a:p>
        </p:txBody>
      </p:sp>
      <p:sp>
        <p:nvSpPr>
          <p:cNvPr id="3" name="Content Placeholder 2">
            <a:extLst>
              <a:ext uri="{FF2B5EF4-FFF2-40B4-BE49-F238E27FC236}">
                <a16:creationId xmlns:a16="http://schemas.microsoft.com/office/drawing/2014/main" id="{E5E5E21D-706F-4C14-8E41-02807C73D9DA}"/>
              </a:ext>
            </a:extLst>
          </p:cNvPr>
          <p:cNvSpPr>
            <a:spLocks noGrp="1"/>
          </p:cNvSpPr>
          <p:nvPr>
            <p:ph idx="1"/>
          </p:nvPr>
        </p:nvSpPr>
        <p:spPr/>
        <p:txBody>
          <a:bodyPr vert="horz" lIns="91440" tIns="45720" rIns="91440" bIns="45720" rtlCol="0" anchor="t">
            <a:normAutofit/>
          </a:bodyPr>
          <a:lstStyle/>
          <a:p>
            <a:r>
              <a:rPr lang="en-GB" dirty="0">
                <a:latin typeface="Ink Free"/>
              </a:rPr>
              <a:t>We are here after school to catch us if there are any issues or you can write a little note in their reading record.</a:t>
            </a:r>
          </a:p>
          <a:p>
            <a:endParaRPr lang="en-GB" dirty="0">
              <a:latin typeface="Ink Free" panose="03080402000500000000" pitchFamily="66" charset="0"/>
            </a:endParaRPr>
          </a:p>
          <a:p>
            <a:r>
              <a:rPr lang="en-GB" dirty="0">
                <a:latin typeface="Ink Free" panose="03080402000500000000" pitchFamily="66" charset="0"/>
              </a:rPr>
              <a:t>Thank you and we look forward to spending a very busy, challenging but rewarding year for your children with them.</a:t>
            </a:r>
          </a:p>
          <a:p>
            <a:endParaRPr lang="en-GB" dirty="0">
              <a:latin typeface="Ink Free" panose="03080402000500000000" pitchFamily="66" charset="0"/>
            </a:endParaRPr>
          </a:p>
          <a:p>
            <a:pPr marL="0" indent="0">
              <a:buNone/>
            </a:pPr>
            <a:endParaRPr lang="en-GB" dirty="0">
              <a:latin typeface="Ink Free" panose="03080402000500000000" pitchFamily="66" charset="0"/>
            </a:endParaRPr>
          </a:p>
        </p:txBody>
      </p:sp>
      <p:pic>
        <p:nvPicPr>
          <p:cNvPr id="5" name="Picture 4" descr="A close up of a logo&#10;&#10;Description automatically generated">
            <a:extLst>
              <a:ext uri="{FF2B5EF4-FFF2-40B4-BE49-F238E27FC236}">
                <a16:creationId xmlns:a16="http://schemas.microsoft.com/office/drawing/2014/main" id="{3009C667-2595-4940-BFA1-9FD8EA6AE7D8}"/>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819534" y="4213529"/>
            <a:ext cx="2229658" cy="1655521"/>
          </a:xfrm>
          <a:prstGeom prst="rect">
            <a:avLst/>
          </a:prstGeom>
        </p:spPr>
      </p:pic>
      <p:sp>
        <p:nvSpPr>
          <p:cNvPr id="6" name="TextBox 5">
            <a:extLst>
              <a:ext uri="{FF2B5EF4-FFF2-40B4-BE49-F238E27FC236}">
                <a16:creationId xmlns:a16="http://schemas.microsoft.com/office/drawing/2014/main" id="{98812FEB-6DEB-4848-B9ED-4B60AA6AA866}"/>
              </a:ext>
            </a:extLst>
          </p:cNvPr>
          <p:cNvSpPr txBox="1"/>
          <p:nvPr/>
        </p:nvSpPr>
        <p:spPr>
          <a:xfrm>
            <a:off x="4819534" y="6910108"/>
            <a:ext cx="2229658" cy="369332"/>
          </a:xfrm>
          <a:prstGeom prst="rect">
            <a:avLst/>
          </a:prstGeom>
          <a:noFill/>
        </p:spPr>
        <p:txBody>
          <a:bodyPr wrap="square" rtlCol="0">
            <a:spAutoFit/>
          </a:bodyPr>
          <a:lstStyle/>
          <a:p>
            <a:r>
              <a:rPr lang="en-GB" sz="900">
                <a:hlinkClick r:id="rId3" tooltip="http://theinappropriatehomeschooler.blogspot.com/2013_09_01_archive.html"/>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56365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Celestial</Template>
  <TotalTime>200</TotalTime>
  <Words>1880</Words>
  <Application>Microsoft Office PowerPoint</Application>
  <PresentationFormat>Widescreen</PresentationFormat>
  <Paragraphs>94</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Ink Free</vt:lpstr>
      <vt:lpstr>Office Theme</vt:lpstr>
      <vt:lpstr>Welcome to Year 2.  New Parents meeting. Autumn Term 2024 </vt:lpstr>
      <vt:lpstr>Meet the teachers</vt:lpstr>
      <vt:lpstr>A typical day in year 2.</vt:lpstr>
      <vt:lpstr>P.E days.</vt:lpstr>
      <vt:lpstr>Independence</vt:lpstr>
      <vt:lpstr>Check in and reading routine.</vt:lpstr>
      <vt:lpstr>Weekly routine</vt:lpstr>
      <vt:lpstr>Daily reading</vt:lpstr>
      <vt:lpstr>Homework</vt:lpstr>
      <vt:lpstr>Enrichment </vt:lpstr>
      <vt:lpstr>Supporting your child’s learning in MATHS</vt:lpstr>
      <vt:lpstr>Supporting your child’s learning in reading</vt:lpstr>
      <vt:lpstr>Supporting your child’s learning in writing</vt:lpstr>
      <vt:lpstr>Learning beyond the classroom</vt:lpstr>
      <vt:lpstr>Key events in the year 2 calendar</vt:lpstr>
      <vt:lpstr>SATS – Standardised Assessment Tests - changes</vt:lpstr>
      <vt:lpstr>ASSESSMENTS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  New Parents meeting. 7th September 2019.</dc:title>
  <dc:creator>helen hargeaves</dc:creator>
  <cp:lastModifiedBy>Hargreaves, Helen</cp:lastModifiedBy>
  <cp:revision>95</cp:revision>
  <cp:lastPrinted>2019-09-11T08:18:59Z</cp:lastPrinted>
  <dcterms:created xsi:type="dcterms:W3CDTF">2019-07-30T15:52:09Z</dcterms:created>
  <dcterms:modified xsi:type="dcterms:W3CDTF">2024-09-05T10:37:12Z</dcterms:modified>
</cp:coreProperties>
</file>