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9"/>
  </p:notesMasterIdLst>
  <p:sldIdLst>
    <p:sldId id="256" r:id="rId5"/>
    <p:sldId id="271" r:id="rId6"/>
    <p:sldId id="257" r:id="rId7"/>
    <p:sldId id="266" r:id="rId8"/>
    <p:sldId id="259" r:id="rId9"/>
    <p:sldId id="272" r:id="rId10"/>
    <p:sldId id="273" r:id="rId11"/>
    <p:sldId id="274" r:id="rId12"/>
    <p:sldId id="276" r:id="rId13"/>
    <p:sldId id="275" r:id="rId14"/>
    <p:sldId id="277" r:id="rId15"/>
    <p:sldId id="278" r:id="rId16"/>
    <p:sldId id="279" r:id="rId17"/>
    <p:sldId id="267" r:id="rId18"/>
  </p:sldIdLst>
  <p:sldSz cx="12192000" cy="6858000"/>
  <p:notesSz cx="6888163" cy="10021888"/>
  <p:embeddedFontLst>
    <p:embeddedFont>
      <p:font typeface="Ink Free" panose="03080402000500000000" pitchFamily="66" charset="0"/>
      <p:regular r:id="rId20"/>
    </p:embeddedFont>
    <p:embeddedFont>
      <p:font typeface="Comic Sans MS" panose="030F0702030302020204" pitchFamily="66" charset="0"/>
      <p:regular r:id="rId21"/>
      <p:bold r:id="rId22"/>
      <p:italic r:id="rId23"/>
      <p:boldItalic r:id="rId24"/>
    </p:embeddedFont>
    <p:embeddedFont>
      <p:font typeface="Amatic SC" panose="020B0604020202020204" charset="-79"/>
      <p:regular r:id="rId25"/>
      <p:bold r:id="rId26"/>
    </p:embeddedFont>
    <p:embeddedFont>
      <p:font typeface="Calibri Light" panose="020F0302020204030204" pitchFamily="34" charset="0"/>
      <p:regular r:id="rId27"/>
      <p:italic r:id="rId28"/>
    </p:embeddedFont>
    <p:embeddedFont>
      <p:font typeface="Calibri" panose="020F0502020204030204" pitchFamily="3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CC"/>
    <a:srgbClr val="FFCCFF"/>
    <a:srgbClr val="FFFFCC"/>
    <a:srgbClr val="E6E5FB"/>
    <a:srgbClr val="CCECFF"/>
    <a:srgbClr val="FF6600"/>
    <a:srgbClr val="FFFFFF"/>
    <a:srgbClr val="FFCCCC"/>
    <a:srgbClr val="E1FFFF"/>
    <a:srgbClr val="FFE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16A250-D9A4-AF2E-BC74-37643F409F85}" v="4" dt="2021-09-23T09:21:33.253"/>
    <p1510:client id="{74DC5DC3-C560-E1B2-C00B-CF7455BAFBF8}" v="20" dt="2022-01-27T08:31:21.474"/>
    <p1510:client id="{8A946C4C-E73A-820F-012F-54BE633396D7}" v="66" dt="2021-10-14T15:30:36.775"/>
    <p1510:client id="{8F0ACA04-42D6-25B9-99B2-6667DE898451}" v="7" dt="2022-03-01T08:25:03.650"/>
    <p1510:client id="{CEE6334A-79ED-7E1A-61D2-1AB3A382B2DA}" v="8" dt="2021-10-21T12:26:01.029"/>
    <p1510:client id="{F3F9949C-B3C1-5BE6-665B-E7B9A85A31DE}" v="4118" dt="2021-09-12T13:11:02.7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845" autoAdjust="0"/>
  </p:normalViewPr>
  <p:slideViewPr>
    <p:cSldViewPr snapToGrid="0">
      <p:cViewPr varScale="1">
        <p:scale>
          <a:sx n="85" d="100"/>
          <a:sy n="85" d="100"/>
        </p:scale>
        <p:origin x="1090" y="86"/>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7.fntdata"/><Relationship Id="rId21" Type="http://schemas.openxmlformats.org/officeDocument/2006/relationships/font" Target="fonts/font2.fntdata"/><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6.fntdata"/><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5.fntdata"/><Relationship Id="rId32" Type="http://schemas.openxmlformats.org/officeDocument/2006/relationships/font" Target="fonts/font13.fntdata"/><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31" Type="http://schemas.openxmlformats.org/officeDocument/2006/relationships/font" Target="fonts/font1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4870" cy="502835"/>
          </a:xfrm>
          <a:prstGeom prst="rect">
            <a:avLst/>
          </a:prstGeom>
        </p:spPr>
        <p:txBody>
          <a:bodyPr vert="horz" lIns="92455" tIns="46227" rIns="92455" bIns="46227" rtlCol="0"/>
          <a:lstStyle>
            <a:lvl1pPr algn="l">
              <a:defRPr sz="1200"/>
            </a:lvl1pPr>
          </a:lstStyle>
          <a:p>
            <a:endParaRPr lang="en-GB"/>
          </a:p>
        </p:txBody>
      </p:sp>
      <p:sp>
        <p:nvSpPr>
          <p:cNvPr id="3" name="Date Placeholder 2"/>
          <p:cNvSpPr>
            <a:spLocks noGrp="1"/>
          </p:cNvSpPr>
          <p:nvPr>
            <p:ph type="dt" idx="1"/>
          </p:nvPr>
        </p:nvSpPr>
        <p:spPr>
          <a:xfrm>
            <a:off x="3901699" y="0"/>
            <a:ext cx="2984870" cy="502835"/>
          </a:xfrm>
          <a:prstGeom prst="rect">
            <a:avLst/>
          </a:prstGeom>
        </p:spPr>
        <p:txBody>
          <a:bodyPr vert="horz" lIns="92455" tIns="46227" rIns="92455" bIns="46227" rtlCol="0"/>
          <a:lstStyle>
            <a:lvl1pPr algn="r">
              <a:defRPr sz="1200"/>
            </a:lvl1pPr>
          </a:lstStyle>
          <a:p>
            <a:fld id="{1976DE5F-DF04-4F27-A344-93FB2E432C72}" type="datetimeFigureOut">
              <a:rPr lang="en-GB" smtClean="0"/>
              <a:t>13/07/2023</a:t>
            </a:fld>
            <a:endParaRPr lang="en-GB"/>
          </a:p>
        </p:txBody>
      </p:sp>
      <p:sp>
        <p:nvSpPr>
          <p:cNvPr id="4" name="Slide Image Placeholder 3"/>
          <p:cNvSpPr>
            <a:spLocks noGrp="1" noRot="1" noChangeAspect="1"/>
          </p:cNvSpPr>
          <p:nvPr>
            <p:ph type="sldImg" idx="2"/>
          </p:nvPr>
        </p:nvSpPr>
        <p:spPr>
          <a:xfrm>
            <a:off x="438150" y="1254125"/>
            <a:ext cx="6011863" cy="3381375"/>
          </a:xfrm>
          <a:prstGeom prst="rect">
            <a:avLst/>
          </a:prstGeom>
          <a:noFill/>
          <a:ln w="12700">
            <a:solidFill>
              <a:prstClr val="black"/>
            </a:solidFill>
          </a:ln>
        </p:spPr>
        <p:txBody>
          <a:bodyPr vert="horz" lIns="92455" tIns="46227" rIns="92455" bIns="46227" rtlCol="0" anchor="ctr"/>
          <a:lstStyle/>
          <a:p>
            <a:endParaRPr lang="en-GB"/>
          </a:p>
        </p:txBody>
      </p:sp>
      <p:sp>
        <p:nvSpPr>
          <p:cNvPr id="5" name="Notes Placeholder 4"/>
          <p:cNvSpPr>
            <a:spLocks noGrp="1"/>
          </p:cNvSpPr>
          <p:nvPr>
            <p:ph type="body" sz="quarter" idx="3"/>
          </p:nvPr>
        </p:nvSpPr>
        <p:spPr>
          <a:xfrm>
            <a:off x="688817" y="4823033"/>
            <a:ext cx="5510530" cy="3946119"/>
          </a:xfrm>
          <a:prstGeom prst="rect">
            <a:avLst/>
          </a:prstGeom>
        </p:spPr>
        <p:txBody>
          <a:bodyPr vert="horz" lIns="92455" tIns="46227" rIns="92455" bIns="4622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519055"/>
            <a:ext cx="2984870" cy="502834"/>
          </a:xfrm>
          <a:prstGeom prst="rect">
            <a:avLst/>
          </a:prstGeom>
        </p:spPr>
        <p:txBody>
          <a:bodyPr vert="horz" lIns="92455" tIns="46227" rIns="92455" bIns="46227" rtlCol="0" anchor="b"/>
          <a:lstStyle>
            <a:lvl1pPr algn="l">
              <a:defRPr sz="1200"/>
            </a:lvl1pPr>
          </a:lstStyle>
          <a:p>
            <a:endParaRPr lang="en-GB"/>
          </a:p>
        </p:txBody>
      </p:sp>
      <p:sp>
        <p:nvSpPr>
          <p:cNvPr id="7" name="Slide Number Placeholder 6"/>
          <p:cNvSpPr>
            <a:spLocks noGrp="1"/>
          </p:cNvSpPr>
          <p:nvPr>
            <p:ph type="sldNum" sz="quarter" idx="5"/>
          </p:nvPr>
        </p:nvSpPr>
        <p:spPr>
          <a:xfrm>
            <a:off x="3901699" y="9519055"/>
            <a:ext cx="2984870" cy="502834"/>
          </a:xfrm>
          <a:prstGeom prst="rect">
            <a:avLst/>
          </a:prstGeom>
        </p:spPr>
        <p:txBody>
          <a:bodyPr vert="horz" lIns="92455" tIns="46227" rIns="92455" bIns="46227"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a:t>
            </a:fld>
            <a:endParaRPr lang="en-GB"/>
          </a:p>
        </p:txBody>
      </p:sp>
    </p:spTree>
    <p:extLst>
      <p:ext uri="{BB962C8B-B14F-4D97-AF65-F5344CB8AC3E}">
        <p14:creationId xmlns:p14="http://schemas.microsoft.com/office/powerpoint/2010/main" val="1007537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3</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1505046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6</a:t>
            </a:fld>
            <a:endParaRPr lang="en-GB"/>
          </a:p>
        </p:txBody>
      </p:sp>
    </p:spTree>
    <p:extLst>
      <p:ext uri="{BB962C8B-B14F-4D97-AF65-F5344CB8AC3E}">
        <p14:creationId xmlns:p14="http://schemas.microsoft.com/office/powerpoint/2010/main" val="3953671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7</a:t>
            </a:fld>
            <a:endParaRPr lang="en-GB"/>
          </a:p>
        </p:txBody>
      </p:sp>
    </p:spTree>
    <p:extLst>
      <p:ext uri="{BB962C8B-B14F-4D97-AF65-F5344CB8AC3E}">
        <p14:creationId xmlns:p14="http://schemas.microsoft.com/office/powerpoint/2010/main" val="41434700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8</a:t>
            </a:fld>
            <a:endParaRPr lang="en-GB"/>
          </a:p>
        </p:txBody>
      </p:sp>
    </p:spTree>
    <p:extLst>
      <p:ext uri="{BB962C8B-B14F-4D97-AF65-F5344CB8AC3E}">
        <p14:creationId xmlns:p14="http://schemas.microsoft.com/office/powerpoint/2010/main" val="10158207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9</a:t>
            </a:fld>
            <a:endParaRPr lang="en-GB"/>
          </a:p>
        </p:txBody>
      </p:sp>
    </p:spTree>
    <p:extLst>
      <p:ext uri="{BB962C8B-B14F-4D97-AF65-F5344CB8AC3E}">
        <p14:creationId xmlns:p14="http://schemas.microsoft.com/office/powerpoint/2010/main" val="3779301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10</a:t>
            </a:fld>
            <a:endParaRPr lang="en-GB"/>
          </a:p>
        </p:txBody>
      </p:sp>
    </p:spTree>
    <p:extLst>
      <p:ext uri="{BB962C8B-B14F-4D97-AF65-F5344CB8AC3E}">
        <p14:creationId xmlns:p14="http://schemas.microsoft.com/office/powerpoint/2010/main" val="20345201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11</a:t>
            </a:fld>
            <a:endParaRPr lang="en-GB"/>
          </a:p>
        </p:txBody>
      </p:sp>
    </p:spTree>
    <p:extLst>
      <p:ext uri="{BB962C8B-B14F-4D97-AF65-F5344CB8AC3E}">
        <p14:creationId xmlns:p14="http://schemas.microsoft.com/office/powerpoint/2010/main" val="15514810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12</a:t>
            </a:fld>
            <a:endParaRPr lang="en-GB"/>
          </a:p>
        </p:txBody>
      </p:sp>
    </p:spTree>
    <p:extLst>
      <p:ext uri="{BB962C8B-B14F-4D97-AF65-F5344CB8AC3E}">
        <p14:creationId xmlns:p14="http://schemas.microsoft.com/office/powerpoint/2010/main" val="31845838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13</a:t>
            </a:fld>
            <a:endParaRPr lang="en-GB"/>
          </a:p>
        </p:txBody>
      </p:sp>
    </p:spTree>
    <p:extLst>
      <p:ext uri="{BB962C8B-B14F-4D97-AF65-F5344CB8AC3E}">
        <p14:creationId xmlns:p14="http://schemas.microsoft.com/office/powerpoint/2010/main" val="15159266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13/07/2023</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13/07/2023</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13/07/2023</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13/07/2023</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13/07/2023</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13/07/2023</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13/07/2023</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13/07/2023</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13/07/2023</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13/07/2023</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13/07/2023</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13/07/2023</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3"/>
          <a:stretch>
            <a:fillRect/>
          </a:stretch>
        </p:blipFill>
        <p:spPr>
          <a:xfrm>
            <a:off x="5240945" y="2295813"/>
            <a:ext cx="5772389" cy="3675332"/>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EYFS Long </a:t>
            </a:r>
          </a:p>
          <a:p>
            <a:r>
              <a:rPr lang="en-US" sz="7200" dirty="0">
                <a:latin typeface="Amatic SC" panose="00000500000000000000" pitchFamily="2" charset="-79"/>
                <a:cs typeface="Amatic SC" panose="00000500000000000000" pitchFamily="2" charset="-79"/>
              </a:rPr>
              <a:t>Term Plan </a:t>
            </a:r>
            <a:r>
              <a:rPr lang="en-US" sz="7200" dirty="0" smtClean="0">
                <a:latin typeface="Amatic SC" panose="00000500000000000000" pitchFamily="2" charset="-79"/>
                <a:cs typeface="Amatic SC" panose="00000500000000000000" pitchFamily="2" charset="-79"/>
              </a:rPr>
              <a:t>23-24</a:t>
            </a:r>
            <a:endParaRPr lang="en-GB" sz="7200" dirty="0">
              <a:latin typeface="Amatic SC" panose="00000500000000000000" pitchFamily="2" charset="-79"/>
              <a:cs typeface="Amatic SC" panose="00000500000000000000" pitchFamily="2" charset="-79"/>
            </a:endParaRPr>
          </a:p>
        </p:txBody>
      </p:sp>
      <p:sp>
        <p:nvSpPr>
          <p:cNvPr id="9" name="Rectangle 8"/>
          <p:cNvSpPr/>
          <p:nvPr/>
        </p:nvSpPr>
        <p:spPr>
          <a:xfrm>
            <a:off x="4972050" y="524631"/>
            <a:ext cx="7219950" cy="2185214"/>
          </a:xfrm>
          <a:prstGeom prst="rect">
            <a:avLst/>
          </a:prstGeom>
        </p:spPr>
        <p:txBody>
          <a:bodyPr wrap="square">
            <a:spAutoFit/>
          </a:bodyPr>
          <a:lstStyle/>
          <a:p>
            <a:pPr algn="ctr" fontAlgn="t"/>
            <a:r>
              <a:rPr lang="en-GB" sz="1500" dirty="0">
                <a:latin typeface="Ink Free" panose="03080402000500000000" pitchFamily="66" charset="0"/>
                <a:cs typeface="Amatic SC" panose="020B0604020202020204" charset="-79"/>
              </a:rPr>
              <a:t>Our school is an amazing place, </a:t>
            </a:r>
            <a:r>
              <a:rPr lang="en-GB" sz="1500" b="1" dirty="0">
                <a:latin typeface="Ink Free" panose="03080402000500000000" pitchFamily="66" charset="0"/>
                <a:cs typeface="Amatic SC" panose="020B0604020202020204" charset="-79"/>
              </a:rPr>
              <a:t>with Gods help, we do all we can to be the best we can be.</a:t>
            </a:r>
          </a:p>
          <a:p>
            <a:pPr algn="ctr" fontAlgn="t"/>
            <a:r>
              <a:rPr lang="en-GB" sz="1500" dirty="0">
                <a:latin typeface="Ink Free" panose="03080402000500000000" pitchFamily="66" charset="0"/>
                <a:cs typeface="Amatic SC" panose="020B0604020202020204" charset="-79"/>
              </a:rPr>
              <a:t>Children feel valued and loved in school and staff pride themselves on building strong relationships with children, parents/carers and the community.  We treat every child as an individual and are committed to the development of the ‘whole child’. We want children to be happy, self-assured, independent learners with a thirst to learn and the confidence to know that they can do anything they want to do and that we will support them on their journey.</a:t>
            </a:r>
          </a:p>
          <a:p>
            <a:r>
              <a:rPr lang="en-GB" sz="800" dirty="0">
                <a:latin typeface="Acumin Pro"/>
              </a:rPr>
              <a:t/>
            </a:r>
            <a:br>
              <a:rPr lang="en-GB" sz="800" dirty="0">
                <a:latin typeface="Acumin Pro"/>
              </a:rPr>
            </a:br>
            <a:endParaRPr lang="en-GB" sz="800" dirty="0">
              <a:latin typeface="Acumin Pro"/>
            </a:endParaRPr>
          </a:p>
        </p:txBody>
      </p:sp>
      <p:pic>
        <p:nvPicPr>
          <p:cNvPr id="3" name="Picture 2">
            <a:extLst>
              <a:ext uri="{FF2B5EF4-FFF2-40B4-BE49-F238E27FC236}">
                <a16:creationId xmlns:a16="http://schemas.microsoft.com/office/drawing/2014/main" id="{04D32CBA-5425-49B1-9857-B84B02D0616A}"/>
              </a:ext>
            </a:extLst>
          </p:cNvPr>
          <p:cNvPicPr>
            <a:picLocks noChangeAspect="1"/>
          </p:cNvPicPr>
          <p:nvPr/>
        </p:nvPicPr>
        <p:blipFill>
          <a:blip r:embed="rId4"/>
          <a:stretch>
            <a:fillRect/>
          </a:stretch>
        </p:blipFill>
        <p:spPr>
          <a:xfrm>
            <a:off x="243560" y="2295813"/>
            <a:ext cx="4573047" cy="3373467"/>
          </a:xfrm>
          <a:prstGeom prst="rect">
            <a:avLst/>
          </a:prstGeom>
        </p:spPr>
      </p:pic>
    </p:spTree>
    <p:extLst>
      <p:ext uri="{BB962C8B-B14F-4D97-AF65-F5344CB8AC3E}">
        <p14:creationId xmlns:p14="http://schemas.microsoft.com/office/powerpoint/2010/main" val="32861853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2660490"/>
              </p:ext>
            </p:extLst>
          </p:nvPr>
        </p:nvGraphicFramePr>
        <p:xfrm>
          <a:off x="366318" y="476214"/>
          <a:ext cx="11459364" cy="616558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1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Comic Sans MS" panose="030F0702030302020204" pitchFamily="66" charset="0"/>
                          <a:cs typeface="Amatic SC" panose="00000500000000000000" pitchFamily="2" charset="-79"/>
                        </a:rPr>
                        <a:t>Autumn 1</a:t>
                      </a:r>
                      <a:endParaRPr lang="en-GB" sz="140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omic Sans MS" panose="030F0702030302020204" pitchFamily="66" charset="0"/>
                          <a:cs typeface="Amatic SC" panose="00000500000000000000" pitchFamily="2" charset="-79"/>
                        </a:rPr>
                        <a:t>Autumn 2</a:t>
                      </a:r>
                      <a:endParaRPr lang="en-GB" sz="140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400" dirty="0">
                          <a:solidFill>
                            <a:schemeClr val="tx1"/>
                          </a:solidFill>
                          <a:latin typeface="Comic Sans MS" panose="030F0702030302020204" pitchFamily="66" charset="0"/>
                          <a:cs typeface="Amatic SC" panose="00000500000000000000" pitchFamily="2" charset="-79"/>
                        </a:rPr>
                        <a:t>Spring 1</a:t>
                      </a:r>
                      <a:endParaRPr lang="en-GB" sz="140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400" dirty="0">
                          <a:solidFill>
                            <a:schemeClr val="tx1"/>
                          </a:solidFill>
                          <a:latin typeface="Comic Sans MS" panose="030F0702030302020204" pitchFamily="66" charset="0"/>
                          <a:cs typeface="Amatic SC" panose="00000500000000000000" pitchFamily="2" charset="-79"/>
                        </a:rPr>
                        <a:t>Spring 2</a:t>
                      </a:r>
                      <a:endParaRPr lang="en-GB" sz="140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400" dirty="0">
                          <a:solidFill>
                            <a:schemeClr val="tx1"/>
                          </a:solidFill>
                          <a:latin typeface="Comic Sans MS" panose="030F0702030302020204" pitchFamily="66" charset="0"/>
                          <a:cs typeface="Amatic SC" panose="00000500000000000000" pitchFamily="2" charset="-79"/>
                        </a:rPr>
                        <a:t>Summer 1</a:t>
                      </a:r>
                      <a:endParaRPr lang="en-GB" sz="140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400" dirty="0">
                          <a:solidFill>
                            <a:schemeClr val="tx1"/>
                          </a:solidFill>
                          <a:latin typeface="Comic Sans MS" panose="030F0702030302020204" pitchFamily="66" charset="0"/>
                          <a:cs typeface="Amatic SC" panose="00000500000000000000" pitchFamily="2" charset="-79"/>
                        </a:rPr>
                        <a:t>Summer 2</a:t>
                      </a:r>
                      <a:endParaRPr lang="en-GB" sz="140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825213">
                <a:tc>
                  <a:txBody>
                    <a:bodyPr/>
                    <a:lstStyle/>
                    <a:p>
                      <a:pPr algn="ctr"/>
                      <a:r>
                        <a:rPr lang="en-US" sz="2000" b="1" dirty="0">
                          <a:latin typeface="Amatic SC" panose="00000500000000000000" pitchFamily="2" charset="-79"/>
                          <a:cs typeface="Amatic SC" panose="00000500000000000000" pitchFamily="2" charset="-79"/>
                        </a:rPr>
                        <a:t>General Themes </a:t>
                      </a:r>
                      <a:endParaRPr lang="en-GB" sz="20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400" b="1" dirty="0">
                          <a:solidFill>
                            <a:schemeClr val="tx1"/>
                          </a:solidFill>
                          <a:latin typeface="Comic Sans MS" panose="030F0702030302020204" pitchFamily="66"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400" b="1" dirty="0" smtClean="0">
                          <a:solidFill>
                            <a:schemeClr val="tx1"/>
                          </a:solidFill>
                          <a:latin typeface="Comic Sans MS" panose="030F0702030302020204" pitchFamily="66" charset="0"/>
                          <a:cs typeface="Amatic SC" panose="00000500000000000000" pitchFamily="2" charset="-79"/>
                        </a:rPr>
                        <a:t>Sparkle and</a:t>
                      </a:r>
                      <a:r>
                        <a:rPr lang="en-US" sz="1400" b="1" baseline="0" dirty="0" smtClean="0">
                          <a:solidFill>
                            <a:schemeClr val="tx1"/>
                          </a:solidFill>
                          <a:latin typeface="Comic Sans MS" panose="030F0702030302020204" pitchFamily="66" charset="0"/>
                          <a:cs typeface="Amatic SC" panose="00000500000000000000" pitchFamily="2" charset="-79"/>
                        </a:rPr>
                        <a:t> Shine</a:t>
                      </a:r>
                      <a:r>
                        <a:rPr lang="en-US" sz="1400" b="1" dirty="0" smtClean="0">
                          <a:solidFill>
                            <a:schemeClr val="tx1"/>
                          </a:solidFill>
                          <a:latin typeface="Comic Sans MS" panose="030F0702030302020204" pitchFamily="66" charset="0"/>
                          <a:cs typeface="Amatic SC" panose="00000500000000000000" pitchFamily="2" charset="-79"/>
                        </a:rPr>
                        <a:t>!</a:t>
                      </a:r>
                      <a:endParaRPr lang="en-US" sz="1400" b="1"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accent6">
                              <a:lumMod val="50000"/>
                            </a:schemeClr>
                          </a:solidFill>
                          <a:latin typeface="Comic Sans MS" panose="030F0702030302020204" pitchFamily="66" charset="0"/>
                          <a:cs typeface="Amatic SC" panose="00000500000000000000" pitchFamily="2" charset="-79"/>
                        </a:rPr>
                        <a:t>Terrific tales!</a:t>
                      </a:r>
                      <a:endParaRPr lang="en-US" sz="1400" b="1" dirty="0">
                        <a:solidFill>
                          <a:schemeClr val="accent6">
                            <a:lumMod val="50000"/>
                          </a:schemeClr>
                        </a:solidFill>
                        <a:latin typeface="Comic Sans MS" panose="030F0702030302020204" pitchFamily="66" charset="0"/>
                        <a:cs typeface="Amatic SC" panose="00000500000000000000" pitchFamily="2" charset="-79"/>
                      </a:endParaRPr>
                    </a:p>
                    <a:p>
                      <a:pPr algn="ctr"/>
                      <a:r>
                        <a:rPr lang="en-US" sz="1400" b="1" dirty="0">
                          <a:solidFill>
                            <a:schemeClr val="accent6">
                              <a:lumMod val="50000"/>
                            </a:schemeClr>
                          </a:solidFill>
                          <a:latin typeface="Comic Sans MS" panose="030F0702030302020204" pitchFamily="66" charset="0"/>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400" b="1" dirty="0">
                          <a:solidFill>
                            <a:schemeClr val="accent6">
                              <a:lumMod val="50000"/>
                            </a:schemeClr>
                          </a:solidFill>
                          <a:latin typeface="Comic Sans MS" panose="030F0702030302020204" pitchFamily="66" charset="0"/>
                          <a:cs typeface="Amatic SC" panose="00000500000000000000" pitchFamily="2"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400" b="1" dirty="0">
                          <a:solidFill>
                            <a:schemeClr val="tx1"/>
                          </a:solidFill>
                          <a:latin typeface="Comic Sans MS" panose="030F0702030302020204" pitchFamily="66" charset="0"/>
                          <a:cs typeface="Amatic SC" panose="00000500000000000000" pitchFamily="2" charset="-79"/>
                        </a:rPr>
                        <a:t>Ticket</a:t>
                      </a:r>
                      <a:r>
                        <a:rPr lang="en-US" sz="1400" b="1" baseline="0" dirty="0">
                          <a:solidFill>
                            <a:schemeClr val="tx1"/>
                          </a:solidFill>
                          <a:latin typeface="Comic Sans MS" panose="030F0702030302020204" pitchFamily="66" charset="0"/>
                          <a:cs typeface="Amatic SC" panose="00000500000000000000" pitchFamily="2" charset="-79"/>
                        </a:rPr>
                        <a:t> to ride!</a:t>
                      </a:r>
                      <a:endParaRPr lang="en-US" sz="1400" b="1"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chemeClr val="tx1"/>
                          </a:solidFill>
                          <a:latin typeface="Comic Sans MS" panose="030F0702030302020204" pitchFamily="66" charset="0"/>
                          <a:cs typeface="Amatic SC" panose="00000500000000000000" pitchFamily="2" charset="-79"/>
                        </a:rPr>
                        <a:t>Fun at the seaside!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1489765">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pPr algn="ctr"/>
                      <a:r>
                        <a:rPr lang="en-US" sz="1200" b="1" dirty="0">
                          <a:solidFill>
                            <a:schemeClr val="bg1">
                              <a:lumMod val="50000"/>
                            </a:schemeClr>
                          </a:solidFill>
                          <a:latin typeface="Ink Free" panose="03080402000500000000" pitchFamily="66" charset="0"/>
                          <a:cs typeface="Amatic SC" panose="00000500000000000000" pitchFamily="2" charset="-79"/>
                        </a:rPr>
                        <a:t>Characteristics of Effective Learning </a:t>
                      </a:r>
                    </a:p>
                    <a:p>
                      <a:r>
                        <a:rPr lang="en-US" sz="1200" b="1" dirty="0">
                          <a:solidFill>
                            <a:schemeClr val="accent2">
                              <a:lumMod val="75000"/>
                            </a:schemeClr>
                          </a:solidFill>
                          <a:latin typeface="Ink Free" panose="03080402000500000000" pitchFamily="66" charset="0"/>
                          <a:cs typeface="Amatic SC" panose="00000500000000000000" pitchFamily="2" charset="-79"/>
                        </a:rPr>
                        <a:t>Playing and exploring: </a:t>
                      </a:r>
                      <a:r>
                        <a:rPr lang="en-US" sz="1200" dirty="0">
                          <a:latin typeface="Ink Free" panose="03080402000500000000" pitchFamily="66" charset="0"/>
                          <a:cs typeface="Amatic SC" panose="00000500000000000000" pitchFamily="2" charset="-79"/>
                        </a:rPr>
                        <a:t>- Children investigate and experience things, and ‘have a go’. </a:t>
                      </a:r>
                      <a:r>
                        <a:rPr lang="en-GB" sz="1200" dirty="0">
                          <a:solidFill>
                            <a:srgbClr val="000000"/>
                          </a:solidFill>
                          <a:effectLst/>
                          <a:latin typeface="Ink Free" panose="03080402000500000000" pitchFamily="66" charset="0"/>
                          <a:ea typeface="Calibri" panose="020F0502020204030204" pitchFamily="34" charset="0"/>
                          <a:cs typeface="Amatic SC" panose="00000500000000000000" pitchFamily="2" charset="-79"/>
                        </a:rPr>
                        <a:t>Children who actively participate in their </a:t>
                      </a:r>
                      <a:r>
                        <a:rPr lang="en-GB" sz="1200" dirty="0">
                          <a:solidFill>
                            <a:srgbClr val="000000"/>
                          </a:solidFill>
                          <a:latin typeface="Ink Free" panose="03080402000500000000" pitchFamily="66" charset="0"/>
                          <a:ea typeface="Calibri" panose="020F0502020204030204" pitchFamily="34" charset="0"/>
                          <a:cs typeface="Amatic SC" panose="00000500000000000000" pitchFamily="2" charset="-79"/>
                        </a:rPr>
                        <a:t>own play </a:t>
                      </a:r>
                      <a:r>
                        <a:rPr lang="en-GB" sz="1200" dirty="0">
                          <a:solidFill>
                            <a:srgbClr val="000000"/>
                          </a:solidFill>
                          <a:effectLst/>
                          <a:latin typeface="Ink Free" panose="03080402000500000000" pitchFamily="66" charset="0"/>
                          <a:ea typeface="Calibri" panose="020F0502020204030204" pitchFamily="34" charset="0"/>
                          <a:cs typeface="Amatic SC" panose="00000500000000000000" pitchFamily="2" charset="-79"/>
                        </a:rPr>
                        <a:t>develop a larger store of information and experiences to draw on which positively supports their learning </a:t>
                      </a:r>
                      <a:endParaRPr lang="en-US" sz="1200" dirty="0">
                        <a:latin typeface="Ink Free" panose="03080402000500000000" pitchFamily="66" charset="0"/>
                        <a:cs typeface="Amatic SC" panose="00000500000000000000" pitchFamily="2" charset="-79"/>
                      </a:endParaRPr>
                    </a:p>
                    <a:p>
                      <a:r>
                        <a:rPr lang="en-US" sz="1200" b="1" dirty="0">
                          <a:solidFill>
                            <a:schemeClr val="accent2">
                              <a:lumMod val="75000"/>
                            </a:schemeClr>
                          </a:solidFill>
                          <a:latin typeface="Ink Free" panose="03080402000500000000" pitchFamily="66" charset="0"/>
                          <a:cs typeface="Amatic SC" panose="00000500000000000000" pitchFamily="2" charset="-79"/>
                        </a:rPr>
                        <a:t>Active learning: </a:t>
                      </a:r>
                      <a:r>
                        <a:rPr lang="en-US" sz="1200" dirty="0">
                          <a:latin typeface="Ink Free" panose="03080402000500000000" pitchFamily="66" charset="0"/>
                          <a:cs typeface="Amatic SC" panose="00000500000000000000" pitchFamily="2" charset="-79"/>
                        </a:rPr>
                        <a:t>- Children concentrate and keep on trying if they encounter difficulties. They are proud of their own achievements. </a:t>
                      </a:r>
                      <a:r>
                        <a:rPr lang="en-GB" sz="1200" dirty="0">
                          <a:effectLst/>
                          <a:latin typeface="Ink Free" panose="03080402000500000000" pitchFamily="66" charset="0"/>
                          <a:ea typeface="Calibri" panose="020F0502020204030204" pitchFamily="34" charset="0"/>
                          <a:cs typeface="Amatic SC" panose="00000500000000000000" pitchFamily="2" charset="-79"/>
                        </a:rPr>
                        <a:t>For children to develop into self-regulating, lifelong learners they are required to take ownership, accept challenges and learn persistence.</a:t>
                      </a:r>
                    </a:p>
                    <a:p>
                      <a:r>
                        <a:rPr lang="en-US" sz="1200" b="1" dirty="0">
                          <a:solidFill>
                            <a:schemeClr val="accent2">
                              <a:lumMod val="75000"/>
                            </a:schemeClr>
                          </a:solidFill>
                          <a:latin typeface="Ink Free" panose="03080402000500000000" pitchFamily="66" charset="0"/>
                          <a:cs typeface="Amatic SC" panose="00000500000000000000" pitchFamily="2" charset="-79"/>
                        </a:rPr>
                        <a:t>Creating and thinking critically: </a:t>
                      </a:r>
                      <a:r>
                        <a:rPr lang="en-US" sz="1200" dirty="0">
                          <a:latin typeface="Ink Free" panose="03080402000500000000" pitchFamily="66" charset="0"/>
                          <a:cs typeface="Amatic SC" panose="00000500000000000000" pitchFamily="2" charset="-79"/>
                        </a:rPr>
                        <a:t>- Children develop their own ideas and make links between these ideas. </a:t>
                      </a:r>
                      <a:r>
                        <a:rPr lang="en-GB" sz="1200" dirty="0">
                          <a:effectLst/>
                          <a:latin typeface="Ink Free" panose="03080402000500000000" pitchFamily="66" charset="0"/>
                          <a:ea typeface="Calibri" panose="020F0502020204030204" pitchFamily="34" charset="0"/>
                          <a:cs typeface="Amatic SC" panose="00000500000000000000" pitchFamily="2" charset="-79"/>
                        </a:rPr>
                        <a:t>They think flexibly and rationally, drawing on previous experiences which help them to solve problems and reach conclusions. </a:t>
                      </a:r>
                    </a:p>
                    <a:p>
                      <a:endParaRPr lang="en-GB" sz="1200" dirty="0">
                        <a:latin typeface="Ink Free" panose="03080402000500000000" pitchFamily="66" charset="0"/>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3213218">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chemeClr val="accent2">
                              <a:lumMod val="50000"/>
                            </a:schemeClr>
                          </a:solidFill>
                          <a:latin typeface="Ink Free" panose="03080402000500000000" pitchFamily="66" charset="0"/>
                          <a:cs typeface="Amatic SC" panose="00000500000000000000" pitchFamily="2" charset="-79"/>
                        </a:rPr>
                        <a:t>Unique Child: </a:t>
                      </a:r>
                      <a:r>
                        <a:rPr lang="en-US" sz="1200" i="0" dirty="0">
                          <a:latin typeface="Ink Free" panose="03080402000500000000" pitchFamily="66" charset="0"/>
                          <a:cs typeface="Amatic SC" panose="00000500000000000000" pitchFamily="2" charset="-79"/>
                        </a:rPr>
                        <a:t>Every child is unique and has the potential to be resilient, capable, confident and self-assured.  </a:t>
                      </a:r>
                    </a:p>
                    <a:p>
                      <a:r>
                        <a:rPr lang="en-US" sz="1200" b="1" i="0" dirty="0">
                          <a:solidFill>
                            <a:schemeClr val="accent2">
                              <a:lumMod val="50000"/>
                            </a:schemeClr>
                          </a:solidFill>
                          <a:latin typeface="Ink Free" panose="03080402000500000000" pitchFamily="66" charset="0"/>
                          <a:cs typeface="Amatic SC" panose="00000500000000000000" pitchFamily="2" charset="-79"/>
                        </a:rPr>
                        <a:t>Positive Relationships</a:t>
                      </a:r>
                      <a:r>
                        <a:rPr lang="en-US" sz="1200" b="1" i="0" dirty="0">
                          <a:solidFill>
                            <a:srgbClr val="7030A0"/>
                          </a:solidFill>
                          <a:latin typeface="Ink Free" panose="03080402000500000000" pitchFamily="66" charset="0"/>
                          <a:cs typeface="Amatic SC" panose="00000500000000000000" pitchFamily="2" charset="-79"/>
                        </a:rPr>
                        <a:t>: </a:t>
                      </a:r>
                      <a:r>
                        <a:rPr lang="en-US" sz="1200" i="0" dirty="0">
                          <a:latin typeface="Ink Free" panose="03080402000500000000" pitchFamily="66" charset="0"/>
                          <a:cs typeface="Amatic SC" panose="000005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200" b="1" i="0" dirty="0">
                          <a:solidFill>
                            <a:schemeClr val="accent2">
                              <a:lumMod val="50000"/>
                            </a:schemeClr>
                          </a:solidFill>
                          <a:latin typeface="Ink Free" panose="03080402000500000000" pitchFamily="66" charset="0"/>
                          <a:cs typeface="Amatic SC" panose="00000500000000000000" pitchFamily="2" charset="-79"/>
                        </a:rPr>
                        <a:t>Enabling environments</a:t>
                      </a:r>
                      <a:r>
                        <a:rPr lang="en-US" sz="1200" b="1" i="0" dirty="0">
                          <a:solidFill>
                            <a:srgbClr val="7030A0"/>
                          </a:solidFill>
                          <a:latin typeface="Ink Free" panose="03080402000500000000" pitchFamily="66" charset="0"/>
                          <a:cs typeface="Amatic SC" panose="00000500000000000000" pitchFamily="2" charset="-79"/>
                        </a:rPr>
                        <a:t>: </a:t>
                      </a:r>
                      <a:r>
                        <a:rPr lang="en-US" sz="1200" i="0" dirty="0">
                          <a:latin typeface="Ink Free" panose="03080402000500000000" pitchFamily="66" charset="0"/>
                          <a:cs typeface="Amatic SC" panose="000005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chemeClr val="accent2">
                              <a:lumMod val="50000"/>
                            </a:schemeClr>
                          </a:solidFill>
                          <a:latin typeface="Ink Free" panose="03080402000500000000" pitchFamily="66" charset="0"/>
                          <a:cs typeface="Amatic SC" panose="00000500000000000000" pitchFamily="2" charset="-79"/>
                        </a:rPr>
                        <a:t>Learning and Development</a:t>
                      </a:r>
                      <a:r>
                        <a:rPr lang="en-US" sz="1200" b="1" i="0" dirty="0">
                          <a:solidFill>
                            <a:srgbClr val="7030A0"/>
                          </a:solidFill>
                          <a:latin typeface="Ink Free" panose="03080402000500000000" pitchFamily="66" charset="0"/>
                          <a:cs typeface="Amatic SC" panose="00000500000000000000" pitchFamily="2" charset="-79"/>
                        </a:rPr>
                        <a:t>: </a:t>
                      </a:r>
                      <a:r>
                        <a:rPr lang="en-US" sz="1200" i="0" dirty="0">
                          <a:latin typeface="Ink Free" panose="03080402000500000000" pitchFamily="66" charset="0"/>
                          <a:cs typeface="Amatic SC" panose="00000500000000000000" pitchFamily="2" charset="-79"/>
                        </a:rPr>
                        <a:t>Children develop and learn at different rates (not in different ways as it stated 2017). We must be aware of children who need greater support than others. </a:t>
                      </a:r>
                    </a:p>
                    <a:p>
                      <a:endParaRPr lang="en-US" sz="1200" i="0" dirty="0">
                        <a:latin typeface="Ink Free" panose="03080402000500000000" pitchFamily="66" charset="0"/>
                        <a:cs typeface="Amatic SC" panose="00000500000000000000" pitchFamily="2" charset="-79"/>
                      </a:endParaRPr>
                    </a:p>
                    <a:p>
                      <a:r>
                        <a:rPr lang="en-US" sz="1200" i="0" dirty="0">
                          <a:latin typeface="Ink Free" panose="03080402000500000000" pitchFamily="66" charset="0"/>
                          <a:cs typeface="Amatic SC" panose="00000500000000000000" pitchFamily="2" charset="-79"/>
                        </a:rPr>
                        <a:t>PLAY: W</a:t>
                      </a:r>
                      <a:r>
                        <a:rPr lang="en-US" sz="1200" b="0" i="0" kern="1200" dirty="0">
                          <a:solidFill>
                            <a:schemeClr val="dk1"/>
                          </a:solidFill>
                          <a:effectLst/>
                          <a:latin typeface="Ink Free" panose="03080402000500000000" pitchFamily="66" charset="0"/>
                          <a:ea typeface="+mn-ea"/>
                          <a:cs typeface="Amatic SC" panose="00000500000000000000" pitchFamily="2" charset="-79"/>
                        </a:rPr>
                        <a:t>e understand that children learn best when they are absorbed, interested and active.  We understand that active learning involves other children, adults, objects, ideas, stimuli and events that aim to engage and involve children for sustained periods. We believe that Early Years education should be as practical as possible and therefore , we are proud that our EYFS curriculum has an underlying ethos of ‘Learning through play. </a:t>
                      </a:r>
                      <a:r>
                        <a:rPr lang="en-GB" sz="1200" i="0" dirty="0">
                          <a:solidFill>
                            <a:schemeClr val="tx1"/>
                          </a:solidFill>
                          <a:latin typeface="Ink Free" panose="03080402000500000000" pitchFamily="66" charset="0"/>
                          <a:cs typeface="Amatic SC" panose="000005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0" kern="1200" dirty="0">
                          <a:solidFill>
                            <a:schemeClr val="dk1"/>
                          </a:solidFill>
                          <a:effectLst/>
                          <a:latin typeface="Ink Free" panose="03080402000500000000" pitchFamily="66" charset="0"/>
                          <a:ea typeface="+mn-ea"/>
                          <a:cs typeface="Amatic SC" panose="00000500000000000000" pitchFamily="2" charset="-79"/>
                        </a:rPr>
                        <a:t>’.</a:t>
                      </a:r>
                    </a:p>
                    <a:p>
                      <a:r>
                        <a:rPr lang="en-US" sz="1200" b="0" i="0" kern="1200" dirty="0">
                          <a:solidFill>
                            <a:schemeClr val="dk1"/>
                          </a:solidFill>
                          <a:effectLst/>
                          <a:latin typeface="Ink Free" panose="03080402000500000000" pitchFamily="66" charset="0"/>
                          <a:ea typeface="+mn-ea"/>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Ink Free" panose="03080402000500000000" pitchFamily="66" charset="0"/>
                          <a:cs typeface="Amatic SC" panose="00000500000000000000" pitchFamily="2" charset="-79"/>
                        </a:rPr>
                        <a:t>We will ensure that all children learn and develop well and are kept healthy and safe at ALL times. </a:t>
                      </a:r>
                      <a:endParaRPr lang="en-GB" sz="1400" b="1" i="0" dirty="0">
                        <a:latin typeface="Ink Free" panose="03080402000500000000" pitchFamily="66" charset="0"/>
                        <a:cs typeface="Amatic SC" panose="00000500000000000000" pitchFamily="2" charset="-79"/>
                      </a:endParaRPr>
                    </a:p>
                    <a:p>
                      <a:endParaRPr lang="en-US" sz="1200" i="0" dirty="0">
                        <a:latin typeface="Ink Free" panose="03080402000500000000" pitchFamily="66" charset="0"/>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54319" y="3673785"/>
            <a:ext cx="1438183" cy="1186155"/>
          </a:xfrm>
          <a:prstGeom prst="curvedDownArrow">
            <a:avLst/>
          </a:prstGeom>
          <a:solidFill>
            <a:schemeClr val="accent2">
              <a:lumMod val="50000"/>
            </a:schemeClr>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 name="Picture 9" descr="COEL">
            <a:extLst>
              <a:ext uri="{FF2B5EF4-FFF2-40B4-BE49-F238E27FC236}">
                <a16:creationId xmlns:a16="http://schemas.microsoft.com/office/drawing/2014/main" id="{A0184518-2968-4049-9405-C47BF7E9F24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480321" y="1737519"/>
            <a:ext cx="1344355" cy="1344355"/>
          </a:xfrm>
          <a:prstGeom prst="rect">
            <a:avLst/>
          </a:prstGeom>
        </p:spPr>
      </p:pic>
      <p:sp>
        <p:nvSpPr>
          <p:cNvPr id="13" name="Rectangle 12">
            <a:extLst>
              <a:ext uri="{FF2B5EF4-FFF2-40B4-BE49-F238E27FC236}">
                <a16:creationId xmlns:a16="http://schemas.microsoft.com/office/drawing/2014/main" id="{584A8DA7-DDF9-42F9-9794-6973B6367854}"/>
              </a:ext>
            </a:extLst>
          </p:cNvPr>
          <p:cNvSpPr/>
          <p:nvPr/>
        </p:nvSpPr>
        <p:spPr>
          <a:xfrm>
            <a:off x="441663" y="2786367"/>
            <a:ext cx="1475494" cy="923330"/>
          </a:xfrm>
          <a:prstGeom prst="rect">
            <a:avLst/>
          </a:prstGeom>
          <a:noFill/>
        </p:spPr>
        <p:txBody>
          <a:bodyPr wrap="square" lIns="91440" tIns="45720" rIns="91440" bIns="45720">
            <a:spAutoFit/>
          </a:bodyPr>
          <a:lstStyle/>
          <a:p>
            <a:pPr algn="ctr"/>
            <a:r>
              <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matic SC" panose="00000500000000000000" pitchFamily="2" charset="-79"/>
                <a:cs typeface="Amatic SC" panose="00000500000000000000" pitchFamily="2" charset="-79"/>
              </a:rPr>
              <a:t>COEL</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matic SC" panose="00000500000000000000" pitchFamily="2" charset="-79"/>
              <a:cs typeface="Amatic SC" panose="00000500000000000000" pitchFamily="2" charset="-79"/>
            </a:endParaRPr>
          </a:p>
        </p:txBody>
      </p:sp>
      <p:pic>
        <p:nvPicPr>
          <p:cNvPr id="8" name="Picture 7">
            <a:extLst>
              <a:ext uri="{FF2B5EF4-FFF2-40B4-BE49-F238E27FC236}">
                <a16:creationId xmlns:a16="http://schemas.microsoft.com/office/drawing/2014/main" id="{660B77AD-F71F-4F7F-B49B-C4BBACBF6A3B}"/>
              </a:ext>
            </a:extLst>
          </p:cNvPr>
          <p:cNvPicPr>
            <a:picLocks noChangeAspect="1"/>
          </p:cNvPicPr>
          <p:nvPr/>
        </p:nvPicPr>
        <p:blipFill>
          <a:blip r:embed="rId3"/>
          <a:stretch>
            <a:fillRect/>
          </a:stretch>
        </p:blipFill>
        <p:spPr>
          <a:xfrm>
            <a:off x="838200" y="182521"/>
            <a:ext cx="866459" cy="821989"/>
          </a:xfrm>
          <a:prstGeom prst="rect">
            <a:avLst/>
          </a:prstGeom>
        </p:spPr>
      </p:pic>
    </p:spTree>
    <p:extLst>
      <p:ext uri="{BB962C8B-B14F-4D97-AF65-F5344CB8AC3E}">
        <p14:creationId xmlns:p14="http://schemas.microsoft.com/office/powerpoint/2010/main" val="7124994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560953591"/>
              </p:ext>
            </p:extLst>
          </p:nvPr>
        </p:nvGraphicFramePr>
        <p:xfrm>
          <a:off x="133491" y="496810"/>
          <a:ext cx="11925018" cy="5743293"/>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67214">
                  <a:extLst>
                    <a:ext uri="{9D8B030D-6E8A-4147-A177-3AD203B41FA5}">
                      <a16:colId xmlns:a16="http://schemas.microsoft.com/office/drawing/2014/main" val="2865123548"/>
                    </a:ext>
                  </a:extLst>
                </a:gridCol>
                <a:gridCol w="1953087">
                  <a:extLst>
                    <a:ext uri="{9D8B030D-6E8A-4147-A177-3AD203B41FA5}">
                      <a16:colId xmlns:a16="http://schemas.microsoft.com/office/drawing/2014/main" val="872926247"/>
                    </a:ext>
                  </a:extLst>
                </a:gridCol>
                <a:gridCol w="1571348">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442089">
                <a:tc>
                  <a:txBody>
                    <a:bodyPr/>
                    <a:lstStyle/>
                    <a:p>
                      <a:pPr algn="ctr"/>
                      <a:endParaRPr lang="en-GB" dirty="0">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dirty="0">
                          <a:solidFill>
                            <a:schemeClr val="tx1"/>
                          </a:solidFill>
                          <a:latin typeface="Comic Sans MS" panose="030F0702030302020204" pitchFamily="66" charset="0"/>
                          <a:cs typeface="Amatic SC" panose="020B0604020202020204" charset="-79"/>
                        </a:rPr>
                        <a:t>Autumn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Comic Sans MS" panose="030F0702030302020204" pitchFamily="66" charset="0"/>
                          <a:cs typeface="Amatic SC" panose="020B0604020202020204" charset="-79"/>
                        </a:rPr>
                        <a:t>Autumn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303436">
                <a:tc rowSpan="2">
                  <a:txBody>
                    <a:bodyPr/>
                    <a:lstStyle/>
                    <a:p>
                      <a:pPr algn="ctr"/>
                      <a:r>
                        <a:rPr lang="en-US" sz="1000" b="1" i="0" dirty="0">
                          <a:latin typeface="Comic Sans MS" panose="030F0702030302020204" pitchFamily="66" charset="0"/>
                          <a:cs typeface="Amatic SC" panose="020B0604020202020204" charset="-79"/>
                        </a:rPr>
                        <a:t>General Themes </a:t>
                      </a:r>
                    </a:p>
                    <a:p>
                      <a:pPr algn="ctr"/>
                      <a:endParaRPr lang="en-US" sz="1000" b="1" i="0" dirty="0">
                        <a:latin typeface="Comic Sans MS" panose="030F0702030302020204" pitchFamily="66" charset="0"/>
                        <a:cs typeface="Amatic SC" panose="020B0604020202020204" charset="-79"/>
                      </a:endParaRPr>
                    </a:p>
                    <a:p>
                      <a:pPr algn="ctr"/>
                      <a:r>
                        <a:rPr lang="en-US" sz="1000" b="1" i="0" dirty="0">
                          <a:latin typeface="Comic Sans MS" panose="030F0702030302020204" pitchFamily="66" charset="0"/>
                          <a:cs typeface="Amatic SC" panose="020B0604020202020204" charset="-79"/>
                        </a:rPr>
                        <a:t>NB: These themes may be adapted at various points to allow for children’s interests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smtClean="0">
                          <a:solidFill>
                            <a:schemeClr val="tx1"/>
                          </a:solidFill>
                          <a:latin typeface="Comic Sans MS" panose="030F0702030302020204" pitchFamily="66" charset="0"/>
                          <a:cs typeface="Amatic SC" panose="020B0604020202020204" charset="-79"/>
                        </a:rPr>
                        <a:t>Ourselves!</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Comic Sans MS" panose="030F0702030302020204" pitchFamily="66" charset="0"/>
                          <a:cs typeface="Amatic SC" panose="020B0604020202020204" charset="-79"/>
                        </a:rPr>
                        <a:t>Sparkle</a:t>
                      </a:r>
                      <a:r>
                        <a:rPr lang="en-US" sz="1000" b="1" baseline="0" dirty="0" smtClean="0">
                          <a:solidFill>
                            <a:schemeClr val="tx1"/>
                          </a:solidFill>
                          <a:latin typeface="Comic Sans MS" panose="030F0702030302020204" pitchFamily="66" charset="0"/>
                          <a:cs typeface="Amatic SC" panose="020B0604020202020204" charset="-79"/>
                        </a:rPr>
                        <a:t> and shine</a:t>
                      </a:r>
                      <a:r>
                        <a:rPr lang="en-US" sz="1000" b="1" dirty="0" smtClean="0">
                          <a:solidFill>
                            <a:schemeClr val="tx1"/>
                          </a:solidFill>
                          <a:latin typeface="Comic Sans MS" panose="030F0702030302020204" pitchFamily="66" charset="0"/>
                          <a:cs typeface="Amatic SC" panose="020B0604020202020204" charset="-79"/>
                        </a:rPr>
                        <a:t>!</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dirty="0" smtClean="0">
                          <a:solidFill>
                            <a:schemeClr val="tx1"/>
                          </a:solidFill>
                          <a:latin typeface="Comic Sans MS" panose="030F0702030302020204" pitchFamily="66" charset="0"/>
                          <a:cs typeface="Amatic SC" panose="020B0604020202020204" charset="-79"/>
                        </a:rPr>
                        <a:t>Terrific tales!</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Come</a:t>
                      </a:r>
                      <a:r>
                        <a:rPr lang="en-US" sz="1000" b="1" baseline="0" dirty="0">
                          <a:solidFill>
                            <a:schemeClr val="tx1"/>
                          </a:solidFill>
                          <a:latin typeface="Comic Sans MS" panose="030F0702030302020204" pitchFamily="66" charset="0"/>
                          <a:cs typeface="Amatic SC" panose="020B0604020202020204" charset="-79"/>
                        </a:rPr>
                        <a:t> outside!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Ticket</a:t>
                      </a:r>
                      <a:r>
                        <a:rPr lang="en-US" sz="1000" b="1" baseline="0" dirty="0">
                          <a:solidFill>
                            <a:schemeClr val="tx1"/>
                          </a:solidFill>
                          <a:latin typeface="Comic Sans MS" panose="030F0702030302020204" pitchFamily="66" charset="0"/>
                          <a:cs typeface="Amatic SC" panose="020B0604020202020204" charset="-79"/>
                        </a:rPr>
                        <a:t> to ride!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Comic Sans MS" panose="030F0702030302020204" pitchFamily="66" charset="0"/>
                          <a:cs typeface="Amatic SC" panose="020B0604020202020204" charset="-79"/>
                        </a:rPr>
                        <a:t>Fun at</a:t>
                      </a:r>
                      <a:r>
                        <a:rPr lang="en-US" sz="1000" b="1" baseline="0" dirty="0">
                          <a:solidFill>
                            <a:schemeClr val="tx1"/>
                          </a:solidFill>
                          <a:latin typeface="Comic Sans MS" panose="030F0702030302020204" pitchFamily="66" charset="0"/>
                          <a:cs typeface="Amatic SC" panose="020B0604020202020204" charset="-79"/>
                        </a:rPr>
                        <a:t> the seaside!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810214">
                <a:tc vMerge="1">
                  <a:txBody>
                    <a:bodyPr/>
                    <a:lstStyle/>
                    <a:p>
                      <a:endParaRPr lang="en-GB"/>
                    </a:p>
                  </a:txBody>
                  <a:tcPr/>
                </a:tc>
                <a:tc>
                  <a:txBody>
                    <a:bodyPr/>
                    <a:lstStyle/>
                    <a:p>
                      <a:pPr algn="ctr"/>
                      <a:r>
                        <a:rPr lang="en-GB" sz="900" b="0" dirty="0">
                          <a:solidFill>
                            <a:schemeClr val="tx1"/>
                          </a:solidFill>
                          <a:latin typeface="Comic Sans MS" panose="030F0702030302020204" pitchFamily="66" charset="0"/>
                          <a:cs typeface="Amatic SC" panose="00000500000000000000" pitchFamily="2" charset="-79"/>
                        </a:rPr>
                        <a:t>Starting school / getting </a:t>
                      </a:r>
                    </a:p>
                    <a:p>
                      <a:pPr algn="ctr"/>
                      <a:r>
                        <a:rPr lang="en-GB" sz="900" b="0" dirty="0">
                          <a:solidFill>
                            <a:schemeClr val="tx1"/>
                          </a:solidFill>
                          <a:latin typeface="Comic Sans MS" panose="030F0702030302020204" pitchFamily="66" charset="0"/>
                          <a:cs typeface="Amatic SC" panose="00000500000000000000" pitchFamily="2" charset="-79"/>
                        </a:rPr>
                        <a:t>to know my new class</a:t>
                      </a:r>
                    </a:p>
                    <a:p>
                      <a:pPr algn="ctr"/>
                      <a:r>
                        <a:rPr lang="en-GB" sz="900" b="0" dirty="0">
                          <a:solidFill>
                            <a:schemeClr val="tx1"/>
                          </a:solidFill>
                          <a:latin typeface="Comic Sans MS" panose="030F0702030302020204" pitchFamily="66" charset="0"/>
                          <a:cs typeface="Amatic SC" panose="00000500000000000000" pitchFamily="2" charset="-79"/>
                        </a:rPr>
                        <a:t>Being me in my world</a:t>
                      </a:r>
                    </a:p>
                    <a:p>
                      <a:pPr algn="ctr"/>
                      <a:r>
                        <a:rPr lang="en-GB" sz="900" b="0" dirty="0">
                          <a:solidFill>
                            <a:schemeClr val="tx1"/>
                          </a:solidFill>
                          <a:latin typeface="Comic Sans MS" panose="030F0702030302020204" pitchFamily="66" charset="0"/>
                          <a:cs typeface="Amatic SC" panose="00000500000000000000" pitchFamily="2" charset="-79"/>
                        </a:rPr>
                        <a:t>Superheroes linked to</a:t>
                      </a:r>
                    </a:p>
                    <a:p>
                      <a:pPr algn="ctr"/>
                      <a:r>
                        <a:rPr lang="en-GB" sz="900" b="0" dirty="0">
                          <a:solidFill>
                            <a:schemeClr val="tx1"/>
                          </a:solidFill>
                          <a:latin typeface="Comic Sans MS" panose="030F0702030302020204" pitchFamily="66" charset="0"/>
                          <a:cs typeface="Amatic SC" panose="00000500000000000000" pitchFamily="2" charset="-79"/>
                        </a:rPr>
                        <a:t>People who help us</a:t>
                      </a:r>
                    </a:p>
                    <a:p>
                      <a:pPr algn="ctr"/>
                      <a:r>
                        <a:rPr lang="en-GB" sz="900" b="0" dirty="0">
                          <a:solidFill>
                            <a:schemeClr val="tx1"/>
                          </a:solidFill>
                          <a:latin typeface="Comic Sans MS" panose="030F0702030302020204" pitchFamily="66" charset="0"/>
                          <a:cs typeface="Amatic SC" panose="00000500000000000000" pitchFamily="2" charset="-79"/>
                        </a:rPr>
                        <a:t>My family and PSED </a:t>
                      </a:r>
                    </a:p>
                    <a:p>
                      <a:pPr algn="ctr"/>
                      <a:r>
                        <a:rPr lang="en-GB" sz="900" b="0" dirty="0">
                          <a:solidFill>
                            <a:schemeClr val="tx1"/>
                          </a:solidFill>
                          <a:latin typeface="Comic Sans MS" panose="030F0702030302020204" pitchFamily="66" charset="0"/>
                          <a:cs typeface="Amatic SC" panose="00000500000000000000" pitchFamily="2" charset="-79"/>
                        </a:rPr>
                        <a:t>focus on what am I </a:t>
                      </a:r>
                    </a:p>
                    <a:p>
                      <a:pPr algn="ctr"/>
                      <a:r>
                        <a:rPr lang="en-GB" sz="900" b="0" dirty="0">
                          <a:solidFill>
                            <a:schemeClr val="tx1"/>
                          </a:solidFill>
                          <a:latin typeface="Comic Sans MS" panose="030F0702030302020204" pitchFamily="66" charset="0"/>
                          <a:cs typeface="Amatic SC" panose="00000500000000000000" pitchFamily="2" charset="-79"/>
                        </a:rPr>
                        <a:t>good at?</a:t>
                      </a:r>
                    </a:p>
                    <a:p>
                      <a:pPr algn="ctr"/>
                      <a:r>
                        <a:rPr lang="en-GB" sz="900" b="0" dirty="0">
                          <a:solidFill>
                            <a:schemeClr val="tx1"/>
                          </a:solidFill>
                          <a:latin typeface="Comic Sans MS" panose="030F0702030302020204" pitchFamily="66" charset="0"/>
                          <a:cs typeface="Amatic SC" panose="00000500000000000000" pitchFamily="2" charset="-79"/>
                        </a:rPr>
                        <a:t>Being kind and making </a:t>
                      </a:r>
                    </a:p>
                    <a:p>
                      <a:pPr algn="ctr"/>
                      <a:r>
                        <a:rPr lang="en-GB" sz="900" b="0" dirty="0">
                          <a:solidFill>
                            <a:schemeClr val="tx1"/>
                          </a:solidFill>
                          <a:latin typeface="Comic Sans MS" panose="030F0702030302020204" pitchFamily="66" charset="0"/>
                          <a:cs typeface="Amatic SC" panose="00000500000000000000" pitchFamily="2" charset="-79"/>
                        </a:rPr>
                        <a:t>friends</a:t>
                      </a:r>
                      <a:endParaRPr lang="en-US" sz="900" b="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smtClean="0">
                          <a:solidFill>
                            <a:schemeClr val="tx1"/>
                          </a:solidFill>
                          <a:latin typeface="Comic Sans MS" panose="030F0702030302020204" pitchFamily="66" charset="0"/>
                          <a:cs typeface="Amatic SC" panose="00000500000000000000" pitchFamily="2" charset="-79"/>
                        </a:rPr>
                        <a:t>Bonfire night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smtClean="0">
                          <a:solidFill>
                            <a:schemeClr val="tx1"/>
                          </a:solidFill>
                          <a:latin typeface="Comic Sans MS" panose="030F0702030302020204" pitchFamily="66" charset="0"/>
                          <a:cs typeface="Amatic SC" panose="00000500000000000000" pitchFamily="2" charset="-79"/>
                        </a:rPr>
                        <a:t>Birthdays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smtClean="0">
                          <a:solidFill>
                            <a:schemeClr val="tx1"/>
                          </a:solidFill>
                          <a:latin typeface="Comic Sans MS" panose="030F0702030302020204" pitchFamily="66" charset="0"/>
                          <a:cs typeface="Amatic SC" panose="00000500000000000000" pitchFamily="2" charset="-79"/>
                        </a:rPr>
                        <a:t>Little </a:t>
                      </a:r>
                      <a:r>
                        <a:rPr lang="en-GB" sz="900" dirty="0">
                          <a:solidFill>
                            <a:schemeClr val="tx1"/>
                          </a:solidFill>
                          <a:latin typeface="Comic Sans MS" panose="030F0702030302020204" pitchFamily="66" charset="0"/>
                          <a:cs typeface="Amatic SC" panose="00000500000000000000" pitchFamily="2" charset="-79"/>
                        </a:rPr>
                        <a:t>Red Hen linked 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omic Sans MS" panose="030F0702030302020204" pitchFamily="66" charset="0"/>
                          <a:cs typeface="Amatic SC" panose="00000500000000000000" pitchFamily="2" charset="-79"/>
                        </a:rPr>
                        <a:t>Harvest festival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smtClean="0">
                          <a:solidFill>
                            <a:schemeClr val="tx1"/>
                          </a:solidFill>
                          <a:latin typeface="Comic Sans MS" panose="030F0702030302020204" pitchFamily="66" charset="0"/>
                          <a:cs typeface="Amatic SC" panose="00000500000000000000" pitchFamily="2" charset="-79"/>
                        </a:rPr>
                        <a:t>The </a:t>
                      </a:r>
                      <a:r>
                        <a:rPr lang="en-GB" sz="900" dirty="0">
                          <a:solidFill>
                            <a:schemeClr val="tx1"/>
                          </a:solidFill>
                          <a:latin typeface="Comic Sans MS" panose="030F0702030302020204" pitchFamily="66" charset="0"/>
                          <a:cs typeface="Amatic SC" panose="00000500000000000000" pitchFamily="2" charset="-79"/>
                        </a:rPr>
                        <a:t>Nativity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omic Sans MS" panose="030F0702030302020204" pitchFamily="66" charset="0"/>
                          <a:cs typeface="Amatic SC" panose="00000500000000000000" pitchFamily="2" charset="-79"/>
                        </a:rPr>
                        <a:t>Christmas Lists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omic Sans MS" panose="030F0702030302020204" pitchFamily="66" charset="0"/>
                          <a:cs typeface="Amatic SC" panose="00000500000000000000" pitchFamily="2" charset="-79"/>
                        </a:rPr>
                        <a:t>Letters to Father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omic Sans MS" panose="030F0702030302020204" pitchFamily="66" charset="0"/>
                          <a:cs typeface="Amatic SC" panose="00000500000000000000" pitchFamily="2" charset="-79"/>
                        </a:rPr>
                        <a:t>Christmas and walking 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omic Sans MS" panose="030F0702030302020204" pitchFamily="66" charset="0"/>
                          <a:cs typeface="Amatic SC" panose="00000500000000000000" pitchFamily="2" charset="-79"/>
                        </a:rPr>
                        <a:t>post them in groups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a:lnSpc>
                          <a:spcPct val="100000"/>
                        </a:lnSpc>
                        <a:spcBef>
                          <a:spcPts val="0"/>
                        </a:spcBef>
                        <a:spcAft>
                          <a:spcPts val="0"/>
                        </a:spcAft>
                        <a:buNone/>
                      </a:pPr>
                      <a:r>
                        <a:rPr lang="en-US" sz="900" b="0" i="0" u="none" strike="noStrike" noProof="0" dirty="0" smtClean="0">
                          <a:solidFill>
                            <a:schemeClr val="tx1"/>
                          </a:solidFill>
                          <a:latin typeface="Comic Sans MS" panose="030F0702030302020204" pitchFamily="66" charset="0"/>
                        </a:rPr>
                        <a:t>Once</a:t>
                      </a:r>
                      <a:r>
                        <a:rPr lang="en-US" sz="900" b="0" i="0" u="none" strike="noStrike" baseline="0" noProof="0" dirty="0" smtClean="0">
                          <a:solidFill>
                            <a:schemeClr val="tx1"/>
                          </a:solidFill>
                          <a:latin typeface="Comic Sans MS" panose="030F0702030302020204" pitchFamily="66" charset="0"/>
                        </a:rPr>
                        <a:t> upon a time</a:t>
                      </a:r>
                    </a:p>
                    <a:p>
                      <a:pPr marL="0" marR="0" lvl="0" indent="0" algn="ctr">
                        <a:lnSpc>
                          <a:spcPct val="100000"/>
                        </a:lnSpc>
                        <a:spcBef>
                          <a:spcPts val="0"/>
                        </a:spcBef>
                        <a:spcAft>
                          <a:spcPts val="0"/>
                        </a:spcAft>
                        <a:buNone/>
                      </a:pPr>
                      <a:r>
                        <a:rPr lang="en-US" sz="900" b="0" i="0" u="none" strike="noStrike" baseline="0" noProof="0" dirty="0" smtClean="0">
                          <a:solidFill>
                            <a:schemeClr val="tx1"/>
                          </a:solidFill>
                          <a:latin typeface="Comic Sans MS" panose="030F0702030302020204" pitchFamily="66" charset="0"/>
                        </a:rPr>
                        <a:t>World book day</a:t>
                      </a:r>
                    </a:p>
                    <a:p>
                      <a:pPr marL="0" marR="0" lvl="0" indent="0" algn="ctr">
                        <a:lnSpc>
                          <a:spcPct val="100000"/>
                        </a:lnSpc>
                        <a:spcBef>
                          <a:spcPts val="0"/>
                        </a:spcBef>
                        <a:spcAft>
                          <a:spcPts val="0"/>
                        </a:spcAft>
                        <a:buNone/>
                      </a:pPr>
                      <a:r>
                        <a:rPr lang="en-US" sz="900" b="0" i="0" u="none" strike="noStrike" baseline="0" noProof="0" dirty="0" smtClean="0">
                          <a:solidFill>
                            <a:schemeClr val="tx1"/>
                          </a:solidFill>
                          <a:latin typeface="Comic Sans MS" panose="030F0702030302020204" pitchFamily="66" charset="0"/>
                        </a:rPr>
                        <a:t>Heroes and </a:t>
                      </a:r>
                      <a:r>
                        <a:rPr lang="en-US" sz="900" b="0" i="0" u="none" strike="noStrike" baseline="0" noProof="0" dirty="0" err="1" smtClean="0">
                          <a:solidFill>
                            <a:schemeClr val="tx1"/>
                          </a:solidFill>
                          <a:latin typeface="Comic Sans MS" panose="030F0702030302020204" pitchFamily="66" charset="0"/>
                        </a:rPr>
                        <a:t>villans</a:t>
                      </a:r>
                      <a:endParaRPr lang="en-US" sz="900" b="0" i="0" u="none" strike="noStrike" baseline="0" noProof="0" dirty="0" smtClean="0">
                        <a:solidFill>
                          <a:schemeClr val="tx1"/>
                        </a:solidFill>
                        <a:latin typeface="Comic Sans MS" panose="030F0702030302020204" pitchFamily="66" charset="0"/>
                      </a:endParaRPr>
                    </a:p>
                    <a:p>
                      <a:pPr marL="0" marR="0" lvl="0" indent="0" algn="ctr">
                        <a:lnSpc>
                          <a:spcPct val="100000"/>
                        </a:lnSpc>
                        <a:spcBef>
                          <a:spcPts val="0"/>
                        </a:spcBef>
                        <a:spcAft>
                          <a:spcPts val="0"/>
                        </a:spcAft>
                        <a:buNone/>
                      </a:pPr>
                      <a:r>
                        <a:rPr lang="en-US" sz="900" b="0" i="0" u="none" strike="noStrike" baseline="0" noProof="0" dirty="0" smtClean="0">
                          <a:solidFill>
                            <a:schemeClr val="tx1"/>
                          </a:solidFill>
                          <a:latin typeface="Comic Sans MS" panose="030F0702030302020204" pitchFamily="66" charset="0"/>
                        </a:rPr>
                        <a:t>Baking gingerbread</a:t>
                      </a:r>
                    </a:p>
                    <a:p>
                      <a:pPr marL="0" marR="0" lvl="0" indent="0" algn="ctr">
                        <a:lnSpc>
                          <a:spcPct val="100000"/>
                        </a:lnSpc>
                        <a:spcBef>
                          <a:spcPts val="0"/>
                        </a:spcBef>
                        <a:spcAft>
                          <a:spcPts val="0"/>
                        </a:spcAft>
                        <a:buNone/>
                      </a:pPr>
                      <a:r>
                        <a:rPr lang="en-US" sz="900" b="0" i="0" u="none" strike="noStrike" baseline="0" noProof="0" dirty="0" smtClean="0">
                          <a:solidFill>
                            <a:schemeClr val="tx1"/>
                          </a:solidFill>
                          <a:latin typeface="Comic Sans MS" panose="030F0702030302020204" pitchFamily="66" charset="0"/>
                        </a:rPr>
                        <a:t>Role play characters</a:t>
                      </a:r>
                    </a:p>
                    <a:p>
                      <a:pPr marL="0" marR="0" lvl="0" indent="0" algn="ctr">
                        <a:lnSpc>
                          <a:spcPct val="100000"/>
                        </a:lnSpc>
                        <a:spcBef>
                          <a:spcPts val="0"/>
                        </a:spcBef>
                        <a:spcAft>
                          <a:spcPts val="0"/>
                        </a:spcAft>
                        <a:buNone/>
                      </a:pPr>
                      <a:r>
                        <a:rPr lang="en-US" sz="900" b="0" i="0" u="none" strike="noStrike" baseline="0" noProof="0" dirty="0" smtClean="0">
                          <a:solidFill>
                            <a:schemeClr val="tx1"/>
                          </a:solidFill>
                          <a:latin typeface="Comic Sans MS" panose="030F0702030302020204" pitchFamily="66" charset="0"/>
                        </a:rPr>
                        <a:t>What is my </a:t>
                      </a:r>
                      <a:r>
                        <a:rPr lang="en-US" sz="900" b="0" i="0" u="none" strike="noStrike" baseline="0" noProof="0" dirty="0" err="1" smtClean="0">
                          <a:solidFill>
                            <a:schemeClr val="tx1"/>
                          </a:solidFill>
                          <a:latin typeface="Comic Sans MS" panose="030F0702030302020204" pitchFamily="66" charset="0"/>
                        </a:rPr>
                        <a:t>favourite</a:t>
                      </a:r>
                      <a:r>
                        <a:rPr lang="en-US" sz="900" b="0" i="0" u="none" strike="noStrike" baseline="0" noProof="0" dirty="0" smtClean="0">
                          <a:solidFill>
                            <a:schemeClr val="tx1"/>
                          </a:solidFill>
                          <a:latin typeface="Comic Sans MS" panose="030F0702030302020204" pitchFamily="66" charset="0"/>
                        </a:rPr>
                        <a:t> story?</a:t>
                      </a:r>
                    </a:p>
                    <a:p>
                      <a:pPr marL="0" marR="0" lvl="0" indent="0" algn="ctr">
                        <a:lnSpc>
                          <a:spcPct val="100000"/>
                        </a:lnSpc>
                        <a:spcBef>
                          <a:spcPts val="0"/>
                        </a:spcBef>
                        <a:spcAft>
                          <a:spcPts val="0"/>
                        </a:spcAft>
                        <a:buNone/>
                      </a:pPr>
                      <a:endParaRPr lang="en-US" sz="900" b="0" i="0" u="none" strike="noStrike" noProof="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buNone/>
                      </a:pPr>
                      <a:r>
                        <a:rPr lang="en-GB" sz="900" dirty="0">
                          <a:solidFill>
                            <a:schemeClr val="tx1"/>
                          </a:solidFill>
                          <a:latin typeface="Comic Sans MS" panose="030F0702030302020204" pitchFamily="66" charset="0"/>
                          <a:cs typeface="Amatic SC"/>
                        </a:rPr>
                        <a:t>Plants &amp; Flowers</a:t>
                      </a:r>
                    </a:p>
                    <a:p>
                      <a:pPr lvl="0" algn="ctr">
                        <a:buNone/>
                      </a:pPr>
                      <a:r>
                        <a:rPr lang="en-GB" sz="900" dirty="0">
                          <a:solidFill>
                            <a:schemeClr val="tx1"/>
                          </a:solidFill>
                          <a:latin typeface="Comic Sans MS" panose="030F0702030302020204" pitchFamily="66" charset="0"/>
                          <a:cs typeface="Amatic SC"/>
                        </a:rPr>
                        <a:t>Weather / seasons</a:t>
                      </a:r>
                    </a:p>
                    <a:p>
                      <a:pPr lvl="0" algn="ctr">
                        <a:buNone/>
                      </a:pPr>
                      <a:r>
                        <a:rPr lang="en-GB" sz="900" dirty="0">
                          <a:solidFill>
                            <a:schemeClr val="tx1"/>
                          </a:solidFill>
                          <a:latin typeface="Comic Sans MS" panose="030F0702030302020204" pitchFamily="66" charset="0"/>
                          <a:cs typeface="Amatic SC"/>
                        </a:rPr>
                        <a:t>The great outdoors</a:t>
                      </a:r>
                    </a:p>
                    <a:p>
                      <a:pPr lvl="0" algn="ctr">
                        <a:buNone/>
                      </a:pPr>
                      <a:r>
                        <a:rPr lang="en-GB" sz="900" dirty="0">
                          <a:solidFill>
                            <a:schemeClr val="tx1"/>
                          </a:solidFill>
                          <a:latin typeface="Comic Sans MS" panose="030F0702030302020204" pitchFamily="66" charset="0"/>
                          <a:cs typeface="Amatic SC"/>
                        </a:rPr>
                        <a:t>Planting seeds</a:t>
                      </a:r>
                    </a:p>
                    <a:p>
                      <a:pPr lvl="0" algn="ctr">
                        <a:buNone/>
                      </a:pPr>
                      <a:r>
                        <a:rPr lang="en-GB" sz="900" dirty="0">
                          <a:solidFill>
                            <a:schemeClr val="tx1"/>
                          </a:solidFill>
                          <a:latin typeface="Comic Sans MS" panose="030F0702030302020204" pitchFamily="66" charset="0"/>
                          <a:cs typeface="Amatic SC"/>
                        </a:rPr>
                        <a:t>Make a sculpture/</a:t>
                      </a:r>
                    </a:p>
                    <a:p>
                      <a:pPr lvl="0" algn="ctr">
                        <a:buNone/>
                      </a:pPr>
                      <a:r>
                        <a:rPr lang="en-GB" sz="900" dirty="0">
                          <a:solidFill>
                            <a:schemeClr val="tx1"/>
                          </a:solidFill>
                          <a:latin typeface="Comic Sans MS" panose="030F0702030302020204" pitchFamily="66" charset="0"/>
                          <a:cs typeface="Amatic SC"/>
                        </a:rPr>
                        <a:t>transient nature art </a:t>
                      </a:r>
                    </a:p>
                    <a:p>
                      <a:pPr lvl="0" algn="ctr">
                        <a:buNone/>
                      </a:pPr>
                      <a:r>
                        <a:rPr lang="en-GB" sz="900" dirty="0">
                          <a:solidFill>
                            <a:schemeClr val="tx1"/>
                          </a:solidFill>
                          <a:latin typeface="Comic Sans MS" panose="030F0702030302020204" pitchFamily="66" charset="0"/>
                          <a:cs typeface="Amatic SC"/>
                        </a:rPr>
                        <a:t>linked to Andy </a:t>
                      </a:r>
                    </a:p>
                    <a:p>
                      <a:pPr lvl="0" algn="ctr">
                        <a:buNone/>
                      </a:pPr>
                      <a:r>
                        <a:rPr lang="en-GB" sz="900" dirty="0" smtClean="0">
                          <a:solidFill>
                            <a:schemeClr val="tx1"/>
                          </a:solidFill>
                          <a:latin typeface="Comic Sans MS" panose="030F0702030302020204" pitchFamily="66" charset="0"/>
                          <a:cs typeface="Amatic SC"/>
                        </a:rPr>
                        <a:t>Goldsworthy</a:t>
                      </a:r>
                    </a:p>
                    <a:p>
                      <a:pPr lvl="0" algn="ctr">
                        <a:buNone/>
                      </a:pPr>
                      <a:r>
                        <a:rPr lang="en-GB" sz="900" dirty="0" smtClean="0">
                          <a:solidFill>
                            <a:schemeClr val="tx1"/>
                          </a:solidFill>
                          <a:latin typeface="Comic Sans MS" panose="030F0702030302020204" pitchFamily="66" charset="0"/>
                          <a:cs typeface="Amatic SC"/>
                        </a:rPr>
                        <a:t>Life</a:t>
                      </a:r>
                      <a:r>
                        <a:rPr lang="en-GB" sz="900" baseline="0" dirty="0" smtClean="0">
                          <a:solidFill>
                            <a:schemeClr val="tx1"/>
                          </a:solidFill>
                          <a:latin typeface="Comic Sans MS" panose="030F0702030302020204" pitchFamily="66" charset="0"/>
                          <a:cs typeface="Amatic SC"/>
                        </a:rPr>
                        <a:t> cycles</a:t>
                      </a:r>
                    </a:p>
                    <a:p>
                      <a:pPr lvl="0" algn="ctr">
                        <a:buNone/>
                      </a:pPr>
                      <a:r>
                        <a:rPr lang="en-GB" sz="900" baseline="0" dirty="0" smtClean="0">
                          <a:solidFill>
                            <a:schemeClr val="tx1"/>
                          </a:solidFill>
                          <a:latin typeface="Comic Sans MS" panose="030F0702030302020204" pitchFamily="66" charset="0"/>
                          <a:cs typeface="Amatic SC"/>
                        </a:rPr>
                        <a:t>Happy habitats</a:t>
                      </a:r>
                    </a:p>
                    <a:p>
                      <a:pPr lvl="0" algn="ctr">
                        <a:buNone/>
                      </a:pPr>
                      <a:r>
                        <a:rPr lang="en-GB" sz="900" baseline="0" dirty="0" smtClean="0">
                          <a:solidFill>
                            <a:schemeClr val="tx1"/>
                          </a:solidFill>
                          <a:latin typeface="Comic Sans MS" panose="030F0702030302020204" pitchFamily="66" charset="0"/>
                          <a:cs typeface="Amatic SC"/>
                        </a:rPr>
                        <a:t>Around the world</a:t>
                      </a:r>
                      <a:endParaRPr lang="en-GB" sz="900" dirty="0">
                        <a:solidFill>
                          <a:schemeClr val="tx1"/>
                        </a:solidFill>
                        <a:latin typeface="Comic Sans MS" panose="030F0702030302020204" pitchFamily="66"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buNone/>
                      </a:pPr>
                      <a:r>
                        <a:rPr lang="en-GB" sz="900" b="0" i="0" u="none" strike="noStrike" noProof="0" dirty="0">
                          <a:latin typeface="Comic Sans MS" panose="030F0702030302020204" pitchFamily="66" charset="0"/>
                        </a:rPr>
                        <a:t>Where in the world have </a:t>
                      </a:r>
                    </a:p>
                    <a:p>
                      <a:pPr lvl="0" algn="ctr">
                        <a:buNone/>
                      </a:pPr>
                      <a:r>
                        <a:rPr lang="en-GB" sz="900" b="0" i="0" u="none" strike="noStrike" noProof="0" dirty="0">
                          <a:latin typeface="Comic Sans MS" panose="030F0702030302020204" pitchFamily="66" charset="0"/>
                        </a:rPr>
                        <a:t>you been?</a:t>
                      </a:r>
                    </a:p>
                    <a:p>
                      <a:pPr lvl="0" algn="ctr">
                        <a:buNone/>
                      </a:pPr>
                      <a:r>
                        <a:rPr lang="en-GB" sz="900" b="0" i="0" u="none" strike="noStrike" noProof="0" dirty="0">
                          <a:latin typeface="Comic Sans MS" panose="030F0702030302020204" pitchFamily="66" charset="0"/>
                        </a:rPr>
                        <a:t>Where do we live in the </a:t>
                      </a:r>
                    </a:p>
                    <a:p>
                      <a:pPr lvl="0" algn="ctr">
                        <a:buNone/>
                      </a:pPr>
                      <a:r>
                        <a:rPr lang="en-GB" sz="900" b="0" i="0" u="none" strike="noStrike" noProof="0" dirty="0">
                          <a:latin typeface="Comic Sans MS" panose="030F0702030302020204" pitchFamily="66" charset="0"/>
                        </a:rPr>
                        <a:t>UK / world?</a:t>
                      </a:r>
                    </a:p>
                    <a:p>
                      <a:pPr lvl="0" algn="ctr">
                        <a:buNone/>
                      </a:pPr>
                      <a:r>
                        <a:rPr lang="en-GB" sz="900" b="0" i="0" u="none" strike="noStrike" noProof="0" dirty="0">
                          <a:latin typeface="Comic Sans MS" panose="030F0702030302020204" pitchFamily="66" charset="0"/>
                        </a:rPr>
                        <a:t>Fly me to the moon!</a:t>
                      </a:r>
                    </a:p>
                    <a:p>
                      <a:pPr lvl="0" algn="ctr">
                        <a:buNone/>
                      </a:pPr>
                      <a:r>
                        <a:rPr lang="en-GB" sz="900" b="0" i="0" u="none" strike="noStrike" noProof="0" dirty="0">
                          <a:latin typeface="Comic Sans MS" panose="030F0702030302020204" pitchFamily="66" charset="0"/>
                        </a:rPr>
                        <a:t>Finding out about </a:t>
                      </a:r>
                    </a:p>
                    <a:p>
                      <a:pPr lvl="0" algn="ctr">
                        <a:buNone/>
                      </a:pPr>
                      <a:r>
                        <a:rPr lang="en-GB" sz="900" b="0" i="0" u="none" strike="noStrike" noProof="0" dirty="0">
                          <a:latin typeface="Comic Sans MS" panose="030F0702030302020204" pitchFamily="66" charset="0"/>
                        </a:rPr>
                        <a:t>vehicles past and Present</a:t>
                      </a:r>
                    </a:p>
                    <a:p>
                      <a:pPr lvl="0" algn="ctr">
                        <a:buNone/>
                      </a:pPr>
                      <a:r>
                        <a:rPr lang="en-GB" sz="900" b="0" i="0" u="none" strike="noStrike" noProof="0" dirty="0">
                          <a:latin typeface="Comic Sans MS" panose="030F0702030302020204" pitchFamily="66" charset="0"/>
                        </a:rPr>
                        <a:t>Designing our own </a:t>
                      </a:r>
                    </a:p>
                    <a:p>
                      <a:pPr lvl="0" algn="ctr">
                        <a:buNone/>
                      </a:pPr>
                      <a:r>
                        <a:rPr lang="en-GB" sz="900" b="0" i="0" u="none" strike="noStrike" noProof="0" dirty="0">
                          <a:latin typeface="Comic Sans MS" panose="030F0702030302020204" pitchFamily="66" charset="0"/>
                        </a:rPr>
                        <a:t>vehicles.</a:t>
                      </a:r>
                    </a:p>
                    <a:p>
                      <a:pPr lvl="0" algn="ctr">
                        <a:buNone/>
                      </a:pPr>
                      <a:r>
                        <a:rPr lang="en-GB" sz="900" b="0" i="0" u="none" strike="noStrike" noProof="0" dirty="0">
                          <a:latin typeface="Comic Sans MS" panose="030F0702030302020204" pitchFamily="66" charset="0"/>
                        </a:rPr>
                        <a:t>Who was Neil </a:t>
                      </a:r>
                    </a:p>
                    <a:p>
                      <a:pPr lvl="0" algn="ctr">
                        <a:buNone/>
                      </a:pPr>
                      <a:r>
                        <a:rPr lang="en-GB" sz="900" b="0" i="0" u="none" strike="noStrike" noProof="0" dirty="0">
                          <a:latin typeface="Comic Sans MS" panose="030F0702030302020204" pitchFamily="66" charset="0"/>
                        </a:rPr>
                        <a:t>Armstrong?</a:t>
                      </a:r>
                      <a:endParaRPr lang="en-US" sz="900" b="0" i="0" u="none" strike="noStrike" noProof="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buNone/>
                      </a:pPr>
                      <a:r>
                        <a:rPr lang="en-GB" sz="900" dirty="0">
                          <a:latin typeface="Comic Sans MS" panose="030F0702030302020204" pitchFamily="66" charset="0"/>
                        </a:rPr>
                        <a:t>Who lives under the sea?</a:t>
                      </a:r>
                    </a:p>
                    <a:p>
                      <a:pPr lvl="0" algn="ctr">
                        <a:buNone/>
                      </a:pPr>
                      <a:r>
                        <a:rPr lang="en-GB" sz="900" dirty="0">
                          <a:latin typeface="Comic Sans MS" panose="030F0702030302020204" pitchFamily="66" charset="0"/>
                        </a:rPr>
                        <a:t>Holiday clothes and </a:t>
                      </a:r>
                    </a:p>
                    <a:p>
                      <a:pPr lvl="0" algn="ctr">
                        <a:buNone/>
                      </a:pPr>
                      <a:r>
                        <a:rPr lang="en-GB" sz="900" dirty="0">
                          <a:latin typeface="Comic Sans MS" panose="030F0702030302020204" pitchFamily="66" charset="0"/>
                        </a:rPr>
                        <a:t>packing.</a:t>
                      </a:r>
                    </a:p>
                    <a:p>
                      <a:pPr lvl="0" algn="ctr">
                        <a:buNone/>
                      </a:pPr>
                      <a:r>
                        <a:rPr lang="en-GB" sz="900" dirty="0">
                          <a:latin typeface="Comic Sans MS" panose="030F0702030302020204" pitchFamily="66" charset="0"/>
                        </a:rPr>
                        <a:t>Where in the world shall </a:t>
                      </a:r>
                    </a:p>
                    <a:p>
                      <a:pPr lvl="0" algn="ctr">
                        <a:buNone/>
                      </a:pPr>
                      <a:r>
                        <a:rPr lang="en-GB" sz="900" dirty="0">
                          <a:latin typeface="Comic Sans MS" panose="030F0702030302020204" pitchFamily="66" charset="0"/>
                        </a:rPr>
                        <a:t>we go?</a:t>
                      </a:r>
                    </a:p>
                    <a:p>
                      <a:pPr lvl="0" algn="ctr">
                        <a:buNone/>
                      </a:pPr>
                      <a:r>
                        <a:rPr lang="en-GB" sz="900" dirty="0">
                          <a:latin typeface="Comic Sans MS" panose="030F0702030302020204" pitchFamily="66" charset="0"/>
                        </a:rPr>
                        <a:t>Send me a postcard!</a:t>
                      </a:r>
                    </a:p>
                    <a:p>
                      <a:pPr lvl="0" algn="ctr">
                        <a:buNone/>
                      </a:pPr>
                      <a:r>
                        <a:rPr lang="en-GB" sz="900" dirty="0">
                          <a:latin typeface="Comic Sans MS" panose="030F0702030302020204" pitchFamily="66" charset="0"/>
                        </a:rPr>
                        <a:t>Marine life</a:t>
                      </a:r>
                    </a:p>
                    <a:p>
                      <a:pPr lvl="0" algn="ctr">
                        <a:buNone/>
                      </a:pPr>
                      <a:r>
                        <a:rPr lang="en-GB" sz="900" dirty="0">
                          <a:latin typeface="Comic Sans MS" panose="030F0702030302020204" pitchFamily="66" charset="0"/>
                        </a:rPr>
                        <a:t>Fossils – Mary </a:t>
                      </a:r>
                      <a:r>
                        <a:rPr lang="en-GB" sz="900" dirty="0" err="1">
                          <a:latin typeface="Comic Sans MS" panose="030F0702030302020204" pitchFamily="66" charset="0"/>
                        </a:rPr>
                        <a:t>Anning</a:t>
                      </a:r>
                      <a:endParaRPr lang="en-GB" sz="900" dirty="0">
                        <a:latin typeface="Comic Sans MS" panose="030F0702030302020204" pitchFamily="66" charset="0"/>
                      </a:endParaRPr>
                    </a:p>
                    <a:p>
                      <a:pPr lvl="0" algn="ctr">
                        <a:buNone/>
                      </a:pPr>
                      <a:r>
                        <a:rPr lang="en-GB" sz="900" dirty="0">
                          <a:latin typeface="Comic Sans MS" panose="030F0702030302020204" pitchFamily="66" charset="0"/>
                        </a:rPr>
                        <a:t>Dinosaurs – how do we </a:t>
                      </a:r>
                    </a:p>
                    <a:p>
                      <a:pPr lvl="0" algn="ctr">
                        <a:buNone/>
                      </a:pPr>
                      <a:r>
                        <a:rPr lang="en-GB" sz="900" dirty="0">
                          <a:latin typeface="Comic Sans MS" panose="030F0702030302020204" pitchFamily="66" charset="0"/>
                        </a:rPr>
                        <a:t>know about them?</a:t>
                      </a:r>
                      <a:endParaRPr lang="en-US" sz="9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24274220"/>
                  </a:ext>
                </a:extLst>
              </a:tr>
              <a:tr h="1646734">
                <a:tc>
                  <a:txBody>
                    <a:bodyPr/>
                    <a:lstStyle/>
                    <a:p>
                      <a:pPr algn="ctr"/>
                      <a:r>
                        <a:rPr lang="en-GB" sz="1000" b="1" i="0" dirty="0">
                          <a:latin typeface="Comic Sans MS" panose="030F0702030302020204" pitchFamily="66" charset="0"/>
                          <a:cs typeface="Amatic SC" panose="020B0604020202020204" charset="-79"/>
                        </a:rPr>
                        <a:t>Possible</a:t>
                      </a:r>
                      <a:r>
                        <a:rPr lang="en-GB" sz="1000" b="1" i="0" baseline="0" dirty="0">
                          <a:latin typeface="Comic Sans MS" panose="030F0702030302020204" pitchFamily="66" charset="0"/>
                          <a:cs typeface="Amatic SC" panose="020B0604020202020204" charset="-79"/>
                        </a:rPr>
                        <a:t> texts and ‘old favourites’</a:t>
                      </a:r>
                      <a:endParaRPr lang="en-GB" sz="1000" b="1" i="0"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dirty="0">
                          <a:solidFill>
                            <a:schemeClr val="tx1"/>
                          </a:solidFill>
                          <a:latin typeface="Comic Sans MS" panose="030F0702030302020204" pitchFamily="66" charset="0"/>
                          <a:cs typeface="Amatic SC" panose="00000500000000000000" pitchFamily="2" charset="-79"/>
                        </a:rPr>
                        <a:t>Elmer</a:t>
                      </a:r>
                    </a:p>
                    <a:p>
                      <a:pPr algn="ctr"/>
                      <a:r>
                        <a:rPr lang="en-GB" sz="900" dirty="0">
                          <a:solidFill>
                            <a:schemeClr val="tx1"/>
                          </a:solidFill>
                          <a:latin typeface="Comic Sans MS" panose="030F0702030302020204" pitchFamily="66" charset="0"/>
                          <a:cs typeface="Amatic SC" panose="00000500000000000000" pitchFamily="2" charset="-79"/>
                        </a:rPr>
                        <a:t>Owl Babies</a:t>
                      </a:r>
                    </a:p>
                    <a:p>
                      <a:pPr algn="ctr"/>
                      <a:r>
                        <a:rPr lang="en-GB" sz="900" dirty="0">
                          <a:solidFill>
                            <a:schemeClr val="tx1"/>
                          </a:solidFill>
                          <a:latin typeface="Comic Sans MS" panose="030F0702030302020204" pitchFamily="66" charset="0"/>
                          <a:cs typeface="Amatic SC" panose="00000500000000000000" pitchFamily="2" charset="-79"/>
                        </a:rPr>
                        <a:t>Ruby’s Worry</a:t>
                      </a:r>
                    </a:p>
                    <a:p>
                      <a:pPr algn="ctr"/>
                      <a:r>
                        <a:rPr lang="en-GB" sz="900" dirty="0" err="1">
                          <a:solidFill>
                            <a:schemeClr val="tx1"/>
                          </a:solidFill>
                          <a:latin typeface="Comic Sans MS" panose="030F0702030302020204" pitchFamily="66" charset="0"/>
                          <a:cs typeface="Amatic SC" panose="00000500000000000000" pitchFamily="2" charset="-79"/>
                        </a:rPr>
                        <a:t>Meesha</a:t>
                      </a:r>
                      <a:r>
                        <a:rPr lang="en-GB" sz="900" dirty="0">
                          <a:solidFill>
                            <a:schemeClr val="tx1"/>
                          </a:solidFill>
                          <a:latin typeface="Comic Sans MS" panose="030F0702030302020204" pitchFamily="66" charset="0"/>
                          <a:cs typeface="Amatic SC" panose="00000500000000000000" pitchFamily="2" charset="-79"/>
                        </a:rPr>
                        <a:t> Makes Friends</a:t>
                      </a:r>
                    </a:p>
                    <a:p>
                      <a:pPr algn="ctr"/>
                      <a:r>
                        <a:rPr lang="en-GB" sz="900" dirty="0">
                          <a:solidFill>
                            <a:schemeClr val="tx1"/>
                          </a:solidFill>
                          <a:latin typeface="Comic Sans MS" panose="030F0702030302020204" pitchFamily="66" charset="0"/>
                          <a:cs typeface="Amatic SC" panose="00000500000000000000" pitchFamily="2" charset="-79"/>
                        </a:rPr>
                        <a:t>Ravi’s Roar</a:t>
                      </a:r>
                    </a:p>
                    <a:p>
                      <a:pPr algn="ctr"/>
                      <a:r>
                        <a:rPr lang="en-GB" sz="900" dirty="0">
                          <a:solidFill>
                            <a:schemeClr val="tx1"/>
                          </a:solidFill>
                          <a:latin typeface="Comic Sans MS" panose="030F0702030302020204" pitchFamily="66" charset="0"/>
                          <a:cs typeface="Amatic SC" panose="00000500000000000000" pitchFamily="2" charset="-79"/>
                        </a:rPr>
                        <a:t>Tilda Tries Again</a:t>
                      </a:r>
                    </a:p>
                    <a:p>
                      <a:pPr algn="ctr"/>
                      <a:r>
                        <a:rPr lang="en-GB" sz="900" dirty="0">
                          <a:solidFill>
                            <a:schemeClr val="tx1"/>
                          </a:solidFill>
                          <a:latin typeface="Comic Sans MS" panose="030F0702030302020204" pitchFamily="66" charset="0"/>
                          <a:cs typeface="Amatic SC" panose="00000500000000000000" pitchFamily="2" charset="-79"/>
                        </a:rPr>
                        <a:t>The See Saw</a:t>
                      </a:r>
                    </a:p>
                    <a:p>
                      <a:pPr algn="ctr"/>
                      <a:r>
                        <a:rPr lang="en-GB" sz="900" dirty="0">
                          <a:solidFill>
                            <a:schemeClr val="tx1"/>
                          </a:solidFill>
                          <a:latin typeface="Comic Sans MS" panose="030F0702030302020204" pitchFamily="66" charset="0"/>
                          <a:cs typeface="Amatic SC" panose="00000500000000000000" pitchFamily="2" charset="-79"/>
                        </a:rPr>
                        <a:t>Perfectly Norman</a:t>
                      </a:r>
                    </a:p>
                    <a:p>
                      <a:pPr algn="ctr"/>
                      <a:r>
                        <a:rPr lang="en-GB" sz="900" dirty="0">
                          <a:solidFill>
                            <a:schemeClr val="tx1"/>
                          </a:solidFill>
                          <a:latin typeface="Comic Sans MS" panose="030F0702030302020204" pitchFamily="66" charset="0"/>
                          <a:cs typeface="Amatic SC" panose="00000500000000000000" pitchFamily="2" charset="-79"/>
                        </a:rPr>
                        <a:t>Pumpkin soup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kern="1200" dirty="0">
                          <a:solidFill>
                            <a:schemeClr val="dk1"/>
                          </a:solidFill>
                          <a:effectLst/>
                          <a:latin typeface="Comic Sans MS" panose="030F0702030302020204" pitchFamily="66" charset="0"/>
                          <a:ea typeface="+mn-ea"/>
                          <a:cs typeface="Amatic SC" panose="00000500000000000000" pitchFamily="2" charset="-79"/>
                        </a:rPr>
                        <a:t>Christmas Story / </a:t>
                      </a:r>
                    </a:p>
                    <a:p>
                      <a:pPr algn="ctr"/>
                      <a:r>
                        <a:rPr lang="en-GB" sz="900" kern="1200" dirty="0">
                          <a:solidFill>
                            <a:schemeClr val="dk1"/>
                          </a:solidFill>
                          <a:effectLst/>
                          <a:latin typeface="Comic Sans MS" panose="030F0702030302020204" pitchFamily="66" charset="0"/>
                          <a:ea typeface="+mn-ea"/>
                          <a:cs typeface="Amatic SC" panose="00000500000000000000" pitchFamily="2" charset="-79"/>
                        </a:rPr>
                        <a:t>Nativity</a:t>
                      </a:r>
                    </a:p>
                    <a:p>
                      <a:pPr algn="ctr"/>
                      <a:r>
                        <a:rPr lang="en-GB" sz="900" kern="1200" dirty="0" smtClean="0">
                          <a:solidFill>
                            <a:schemeClr val="dk1"/>
                          </a:solidFill>
                          <a:effectLst/>
                          <a:latin typeface="Comic Sans MS" panose="030F0702030302020204" pitchFamily="66" charset="0"/>
                          <a:ea typeface="+mn-ea"/>
                          <a:cs typeface="Amatic SC" panose="00000500000000000000" pitchFamily="2" charset="-79"/>
                        </a:rPr>
                        <a:t>The </a:t>
                      </a:r>
                      <a:r>
                        <a:rPr lang="en-GB" sz="900" kern="1200" dirty="0">
                          <a:solidFill>
                            <a:schemeClr val="dk1"/>
                          </a:solidFill>
                          <a:effectLst/>
                          <a:latin typeface="Comic Sans MS" panose="030F0702030302020204" pitchFamily="66" charset="0"/>
                          <a:ea typeface="+mn-ea"/>
                          <a:cs typeface="Amatic SC" panose="00000500000000000000" pitchFamily="2" charset="-79"/>
                        </a:rPr>
                        <a:t>Gingerbread Man</a:t>
                      </a:r>
                    </a:p>
                    <a:p>
                      <a:pPr algn="ctr"/>
                      <a:r>
                        <a:rPr lang="en-GB" sz="900" kern="1200" dirty="0">
                          <a:solidFill>
                            <a:schemeClr val="dk1"/>
                          </a:solidFill>
                          <a:effectLst/>
                          <a:latin typeface="Comic Sans MS" panose="030F0702030302020204" pitchFamily="66" charset="0"/>
                          <a:ea typeface="+mn-ea"/>
                          <a:cs typeface="Amatic SC" panose="00000500000000000000" pitchFamily="2" charset="-79"/>
                        </a:rPr>
                        <a:t>The Enormous Turnip</a:t>
                      </a:r>
                    </a:p>
                    <a:p>
                      <a:pPr algn="ctr"/>
                      <a:r>
                        <a:rPr lang="en-GB" sz="900" kern="1200" dirty="0">
                          <a:solidFill>
                            <a:schemeClr val="dk1"/>
                          </a:solidFill>
                          <a:effectLst/>
                          <a:latin typeface="Comic Sans MS" panose="030F0702030302020204" pitchFamily="66" charset="0"/>
                          <a:ea typeface="+mn-ea"/>
                          <a:cs typeface="Amatic SC" panose="00000500000000000000" pitchFamily="2" charset="-79"/>
                        </a:rPr>
                        <a:t>Little Red Hen</a:t>
                      </a:r>
                    </a:p>
                    <a:p>
                      <a:pPr algn="ctr"/>
                      <a:r>
                        <a:rPr lang="en-GB" sz="900" kern="1200" dirty="0">
                          <a:solidFill>
                            <a:schemeClr val="dk1"/>
                          </a:solidFill>
                          <a:effectLst/>
                          <a:latin typeface="Comic Sans MS" panose="030F0702030302020204" pitchFamily="66" charset="0"/>
                          <a:ea typeface="+mn-ea"/>
                          <a:cs typeface="Amatic SC" panose="00000500000000000000" pitchFamily="2" charset="-79"/>
                        </a:rPr>
                        <a:t>Tiger who came to tea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lnSpc>
                          <a:spcPct val="114999"/>
                        </a:lnSpc>
                        <a:spcAft>
                          <a:spcPts val="0"/>
                        </a:spcAft>
                        <a:buNone/>
                      </a:pPr>
                      <a:r>
                        <a:rPr lang="en-GB" sz="900" dirty="0" smtClean="0">
                          <a:effectLst/>
                          <a:latin typeface="Comic Sans MS" panose="030F0702030302020204" pitchFamily="66" charset="0"/>
                          <a:ea typeface="Calibri" panose="020F0502020204030204" pitchFamily="34" charset="0"/>
                          <a:cs typeface="Amatic SC"/>
                        </a:rPr>
                        <a:t>The gingerbread man</a:t>
                      </a:r>
                    </a:p>
                    <a:p>
                      <a:pPr lvl="0" algn="ctr">
                        <a:lnSpc>
                          <a:spcPct val="114999"/>
                        </a:lnSpc>
                        <a:spcAft>
                          <a:spcPts val="0"/>
                        </a:spcAft>
                        <a:buNone/>
                      </a:pPr>
                      <a:r>
                        <a:rPr lang="en-GB" sz="900" dirty="0" smtClean="0">
                          <a:effectLst/>
                          <a:latin typeface="Comic Sans MS" panose="030F0702030302020204" pitchFamily="66" charset="0"/>
                          <a:ea typeface="Calibri" panose="020F0502020204030204" pitchFamily="34" charset="0"/>
                          <a:cs typeface="Amatic SC"/>
                        </a:rPr>
                        <a:t>Goldilocks</a:t>
                      </a:r>
                    </a:p>
                    <a:p>
                      <a:pPr lvl="0" algn="ctr">
                        <a:lnSpc>
                          <a:spcPct val="114999"/>
                        </a:lnSpc>
                        <a:spcAft>
                          <a:spcPts val="0"/>
                        </a:spcAft>
                        <a:buNone/>
                      </a:pPr>
                      <a:r>
                        <a:rPr lang="en-GB" sz="900" dirty="0" smtClean="0">
                          <a:effectLst/>
                          <a:latin typeface="Comic Sans MS" panose="030F0702030302020204" pitchFamily="66" charset="0"/>
                          <a:ea typeface="Calibri" panose="020F0502020204030204" pitchFamily="34" charset="0"/>
                          <a:cs typeface="Amatic SC"/>
                        </a:rPr>
                        <a:t>Red</a:t>
                      </a:r>
                      <a:r>
                        <a:rPr lang="en-GB" sz="900" baseline="0" dirty="0" smtClean="0">
                          <a:effectLst/>
                          <a:latin typeface="Comic Sans MS" panose="030F0702030302020204" pitchFamily="66" charset="0"/>
                          <a:ea typeface="Calibri" panose="020F0502020204030204" pitchFamily="34" charset="0"/>
                          <a:cs typeface="Amatic SC"/>
                        </a:rPr>
                        <a:t> riding hood</a:t>
                      </a:r>
                    </a:p>
                    <a:p>
                      <a:pPr lvl="0" algn="ctr">
                        <a:lnSpc>
                          <a:spcPct val="114999"/>
                        </a:lnSpc>
                        <a:spcAft>
                          <a:spcPts val="0"/>
                        </a:spcAft>
                        <a:buNone/>
                      </a:pPr>
                      <a:r>
                        <a:rPr lang="en-GB" sz="900" baseline="0" dirty="0" smtClean="0">
                          <a:effectLst/>
                          <a:latin typeface="Comic Sans MS" panose="030F0702030302020204" pitchFamily="66" charset="0"/>
                          <a:ea typeface="Calibri" panose="020F0502020204030204" pitchFamily="34" charset="0"/>
                          <a:cs typeface="Amatic SC"/>
                        </a:rPr>
                        <a:t>Hansel and Gretel</a:t>
                      </a:r>
                    </a:p>
                    <a:p>
                      <a:pPr lvl="0" algn="ctr">
                        <a:lnSpc>
                          <a:spcPct val="114999"/>
                        </a:lnSpc>
                        <a:spcAft>
                          <a:spcPts val="0"/>
                        </a:spcAft>
                        <a:buNone/>
                      </a:pPr>
                      <a:r>
                        <a:rPr lang="en-GB" sz="900" baseline="0" dirty="0" smtClean="0">
                          <a:effectLst/>
                          <a:latin typeface="Comic Sans MS" panose="030F0702030302020204" pitchFamily="66" charset="0"/>
                          <a:ea typeface="Calibri" panose="020F0502020204030204" pitchFamily="34" charset="0"/>
                          <a:cs typeface="Amatic SC"/>
                        </a:rPr>
                        <a:t>The three little pigs</a:t>
                      </a:r>
                    </a:p>
                    <a:p>
                      <a:pPr lvl="0" algn="ctr">
                        <a:lnSpc>
                          <a:spcPct val="114999"/>
                        </a:lnSpc>
                        <a:spcAft>
                          <a:spcPts val="0"/>
                        </a:spcAft>
                        <a:buNone/>
                      </a:pPr>
                      <a:r>
                        <a:rPr lang="en-GB" sz="900" baseline="0" dirty="0" smtClean="0">
                          <a:effectLst/>
                          <a:latin typeface="Comic Sans MS" panose="030F0702030302020204" pitchFamily="66" charset="0"/>
                          <a:ea typeface="Calibri" panose="020F0502020204030204" pitchFamily="34" charset="0"/>
                          <a:cs typeface="Amatic SC"/>
                        </a:rPr>
                        <a:t>Billy goats gruff</a:t>
                      </a:r>
                      <a:endParaRPr lang="en-GB" sz="900" dirty="0">
                        <a:effectLst/>
                        <a:latin typeface="Comic Sans MS" panose="030F0702030302020204" pitchFamily="66" charset="0"/>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lnSpc>
                          <a:spcPct val="114999"/>
                        </a:lnSpc>
                        <a:spcAft>
                          <a:spcPts val="0"/>
                        </a:spcAft>
                        <a:buNone/>
                      </a:pPr>
                      <a:r>
                        <a:rPr lang="en-GB" sz="900" dirty="0">
                          <a:solidFill>
                            <a:schemeClr val="tx1"/>
                          </a:solidFill>
                          <a:effectLst/>
                          <a:latin typeface="Comic Sans MS" panose="030F0702030302020204" pitchFamily="66" charset="0"/>
                          <a:ea typeface="Calibri" panose="020F0502020204030204" pitchFamily="34" charset="0"/>
                          <a:cs typeface="Amatic SC"/>
                        </a:rPr>
                        <a:t>Oliver’s Vegetables</a:t>
                      </a:r>
                    </a:p>
                    <a:p>
                      <a:pPr lvl="0" algn="ctr">
                        <a:lnSpc>
                          <a:spcPct val="114999"/>
                        </a:lnSpc>
                        <a:spcAft>
                          <a:spcPts val="0"/>
                        </a:spcAft>
                        <a:buNone/>
                      </a:pPr>
                      <a:r>
                        <a:rPr lang="en-GB" sz="900" dirty="0">
                          <a:solidFill>
                            <a:schemeClr val="tx1"/>
                          </a:solidFill>
                          <a:effectLst/>
                          <a:latin typeface="Comic Sans MS" panose="030F0702030302020204" pitchFamily="66" charset="0"/>
                          <a:ea typeface="Calibri" panose="020F0502020204030204" pitchFamily="34" charset="0"/>
                          <a:cs typeface="Amatic SC"/>
                        </a:rPr>
                        <a:t>Jack and the Beanstalk</a:t>
                      </a:r>
                    </a:p>
                    <a:p>
                      <a:pPr lvl="0" algn="ctr">
                        <a:lnSpc>
                          <a:spcPct val="114999"/>
                        </a:lnSpc>
                        <a:spcAft>
                          <a:spcPts val="0"/>
                        </a:spcAft>
                        <a:buNone/>
                      </a:pPr>
                      <a:r>
                        <a:rPr lang="en-GB" sz="900" dirty="0">
                          <a:solidFill>
                            <a:schemeClr val="tx1"/>
                          </a:solidFill>
                          <a:effectLst/>
                          <a:latin typeface="Comic Sans MS" panose="030F0702030302020204" pitchFamily="66" charset="0"/>
                          <a:ea typeface="Calibri" panose="020F0502020204030204" pitchFamily="34" charset="0"/>
                          <a:cs typeface="Amatic SC"/>
                        </a:rPr>
                        <a:t>Jasper’s Beanstalk</a:t>
                      </a:r>
                    </a:p>
                    <a:p>
                      <a:pPr lvl="0" algn="ctr">
                        <a:lnSpc>
                          <a:spcPct val="114999"/>
                        </a:lnSpc>
                        <a:spcAft>
                          <a:spcPts val="0"/>
                        </a:spcAft>
                        <a:buNone/>
                      </a:pPr>
                      <a:r>
                        <a:rPr lang="en-GB" sz="900" dirty="0">
                          <a:solidFill>
                            <a:schemeClr val="tx1"/>
                          </a:solidFill>
                          <a:effectLst/>
                          <a:latin typeface="Comic Sans MS" panose="030F0702030302020204" pitchFamily="66" charset="0"/>
                          <a:ea typeface="Calibri" panose="020F0502020204030204" pitchFamily="34" charset="0"/>
                          <a:cs typeface="Amatic SC"/>
                        </a:rPr>
                        <a:t>Tidy</a:t>
                      </a:r>
                    </a:p>
                    <a:p>
                      <a:pPr lvl="0" algn="ctr">
                        <a:lnSpc>
                          <a:spcPct val="114999"/>
                        </a:lnSpc>
                        <a:spcAft>
                          <a:spcPts val="0"/>
                        </a:spcAft>
                        <a:buNone/>
                      </a:pPr>
                      <a:r>
                        <a:rPr lang="en-GB" sz="900" dirty="0">
                          <a:solidFill>
                            <a:schemeClr val="tx1"/>
                          </a:solidFill>
                          <a:effectLst/>
                          <a:latin typeface="Comic Sans MS" panose="030F0702030302020204" pitchFamily="66" charset="0"/>
                          <a:ea typeface="Calibri" panose="020F0502020204030204" pitchFamily="34" charset="0"/>
                          <a:cs typeface="Amatic SC"/>
                        </a:rPr>
                        <a:t>Someone Swallowed </a:t>
                      </a:r>
                    </a:p>
                    <a:p>
                      <a:pPr lvl="0" algn="ctr">
                        <a:lnSpc>
                          <a:spcPct val="114999"/>
                        </a:lnSpc>
                        <a:spcAft>
                          <a:spcPts val="0"/>
                        </a:spcAft>
                        <a:buNone/>
                      </a:pPr>
                      <a:r>
                        <a:rPr lang="en-GB" sz="900" dirty="0">
                          <a:solidFill>
                            <a:schemeClr val="tx1"/>
                          </a:solidFill>
                          <a:effectLst/>
                          <a:latin typeface="Comic Sans MS" panose="030F0702030302020204" pitchFamily="66" charset="0"/>
                          <a:ea typeface="Calibri" panose="020F0502020204030204" pitchFamily="34" charset="0"/>
                          <a:cs typeface="Amatic SC"/>
                        </a:rPr>
                        <a:t>Stanley </a:t>
                      </a:r>
                      <a:endParaRPr lang="en-GB" sz="900" dirty="0" smtClean="0">
                        <a:solidFill>
                          <a:schemeClr val="tx1"/>
                        </a:solidFill>
                        <a:effectLst/>
                        <a:latin typeface="Comic Sans MS" panose="030F0702030302020204" pitchFamily="66" charset="0"/>
                        <a:ea typeface="Calibri" panose="020F0502020204030204" pitchFamily="34" charset="0"/>
                        <a:cs typeface="Amatic SC"/>
                      </a:endParaRPr>
                    </a:p>
                    <a:p>
                      <a:pPr lvl="0" algn="ctr">
                        <a:lnSpc>
                          <a:spcPct val="114999"/>
                        </a:lnSpc>
                        <a:spcAft>
                          <a:spcPts val="0"/>
                        </a:spcAft>
                        <a:buNone/>
                      </a:pPr>
                      <a:r>
                        <a:rPr lang="en-GB" sz="900" dirty="0" smtClean="0">
                          <a:solidFill>
                            <a:schemeClr val="tx1"/>
                          </a:solidFill>
                          <a:effectLst/>
                          <a:latin typeface="Comic Sans MS" panose="030F0702030302020204" pitchFamily="66" charset="0"/>
                          <a:ea typeface="Calibri" panose="020F0502020204030204" pitchFamily="34" charset="0"/>
                          <a:cs typeface="Amatic SC"/>
                        </a:rPr>
                        <a:t>The bad tempered ladybird</a:t>
                      </a:r>
                    </a:p>
                    <a:p>
                      <a:pPr lvl="0" algn="ctr">
                        <a:lnSpc>
                          <a:spcPct val="114999"/>
                        </a:lnSpc>
                        <a:spcAft>
                          <a:spcPts val="0"/>
                        </a:spcAft>
                        <a:buNone/>
                      </a:pPr>
                      <a:r>
                        <a:rPr lang="en-GB" sz="900" dirty="0" err="1" smtClean="0">
                          <a:solidFill>
                            <a:schemeClr val="tx1"/>
                          </a:solidFill>
                          <a:effectLst/>
                          <a:latin typeface="Comic Sans MS" panose="030F0702030302020204" pitchFamily="66" charset="0"/>
                          <a:ea typeface="Calibri" panose="020F0502020204030204" pitchFamily="34" charset="0"/>
                          <a:cs typeface="Amatic SC"/>
                        </a:rPr>
                        <a:t>Arghh</a:t>
                      </a:r>
                      <a:r>
                        <a:rPr lang="en-GB" sz="900" dirty="0" smtClean="0">
                          <a:solidFill>
                            <a:schemeClr val="tx1"/>
                          </a:solidFill>
                          <a:effectLst/>
                          <a:latin typeface="Comic Sans MS" panose="030F0702030302020204" pitchFamily="66" charset="0"/>
                          <a:ea typeface="Calibri" panose="020F0502020204030204" pitchFamily="34" charset="0"/>
                          <a:cs typeface="Amatic SC"/>
                        </a:rPr>
                        <a:t> spider</a:t>
                      </a:r>
                    </a:p>
                    <a:p>
                      <a:pPr lvl="0" algn="ctr">
                        <a:lnSpc>
                          <a:spcPct val="114999"/>
                        </a:lnSpc>
                        <a:spcAft>
                          <a:spcPts val="0"/>
                        </a:spcAft>
                        <a:buNone/>
                      </a:pPr>
                      <a:r>
                        <a:rPr lang="en-GB" sz="900" dirty="0" smtClean="0">
                          <a:solidFill>
                            <a:schemeClr val="tx1"/>
                          </a:solidFill>
                          <a:effectLst/>
                          <a:latin typeface="Comic Sans MS" panose="030F0702030302020204" pitchFamily="66" charset="0"/>
                          <a:ea typeface="Calibri" panose="020F0502020204030204" pitchFamily="34" charset="0"/>
                          <a:cs typeface="Amatic SC"/>
                        </a:rPr>
                        <a:t>Walking</a:t>
                      </a:r>
                      <a:r>
                        <a:rPr lang="en-GB" sz="900" baseline="0" dirty="0" smtClean="0">
                          <a:solidFill>
                            <a:schemeClr val="tx1"/>
                          </a:solidFill>
                          <a:effectLst/>
                          <a:latin typeface="Comic Sans MS" panose="030F0702030302020204" pitchFamily="66" charset="0"/>
                          <a:ea typeface="Calibri" panose="020F0502020204030204" pitchFamily="34" charset="0"/>
                          <a:cs typeface="Amatic SC"/>
                        </a:rPr>
                        <a:t> through the jungle</a:t>
                      </a:r>
                      <a:endParaRPr lang="en-GB" sz="900" dirty="0">
                        <a:solidFill>
                          <a:schemeClr val="tx1"/>
                        </a:solidFill>
                        <a:effectLst/>
                        <a:latin typeface="Comic Sans MS" panose="030F0702030302020204" pitchFamily="66" charset="0"/>
                        <a:ea typeface="Calibri" panose="020F0502020204030204" pitchFamily="34" charset="0"/>
                        <a:cs typeface="Amatic SC"/>
                      </a:endParaRPr>
                    </a:p>
                    <a:p>
                      <a:pPr lvl="0" algn="ctr">
                        <a:lnSpc>
                          <a:spcPct val="114999"/>
                        </a:lnSpc>
                        <a:spcAft>
                          <a:spcPts val="0"/>
                        </a:spcAft>
                        <a:buNone/>
                      </a:pPr>
                      <a:endParaRPr lang="en-GB" sz="900" dirty="0">
                        <a:solidFill>
                          <a:schemeClr val="tx1"/>
                        </a:solidFill>
                        <a:effectLst/>
                        <a:latin typeface="Comic Sans MS" panose="030F0702030302020204" pitchFamily="66" charset="0"/>
                        <a:ea typeface="Calibri" panose="020F0502020204030204" pitchFamily="34" charset="0"/>
                        <a:cs typeface="Amatic SC"/>
                      </a:endParaRPr>
                    </a:p>
                    <a:p>
                      <a:pPr lvl="0" algn="ctr">
                        <a:lnSpc>
                          <a:spcPct val="114999"/>
                        </a:lnSpc>
                        <a:spcAft>
                          <a:spcPts val="0"/>
                        </a:spcAft>
                        <a:buNone/>
                      </a:pPr>
                      <a:endParaRPr lang="en-GB" sz="900" dirty="0">
                        <a:solidFill>
                          <a:schemeClr val="tx1"/>
                        </a:solidFill>
                        <a:effectLst/>
                        <a:latin typeface="Comic Sans MS" panose="030F0702030302020204" pitchFamily="66" charset="0"/>
                        <a:ea typeface="Calibri" panose="020F0502020204030204" pitchFamily="34" charset="0"/>
                        <a:cs typeface="Amatic SC"/>
                      </a:endParaRPr>
                    </a:p>
                    <a:p>
                      <a:pPr lvl="0" algn="ctr">
                        <a:lnSpc>
                          <a:spcPct val="114999"/>
                        </a:lnSpc>
                        <a:spcAft>
                          <a:spcPts val="0"/>
                        </a:spcAft>
                        <a:buNone/>
                      </a:pPr>
                      <a:endParaRPr lang="en-GB" sz="900" dirty="0">
                        <a:solidFill>
                          <a:schemeClr val="tx1"/>
                        </a:solidFill>
                        <a:effectLst/>
                        <a:latin typeface="Comic Sans MS" panose="030F0702030302020204" pitchFamily="66" charset="0"/>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lnSpc>
                          <a:spcPct val="114999"/>
                        </a:lnSpc>
                        <a:spcAft>
                          <a:spcPts val="0"/>
                        </a:spcAft>
                        <a:buNone/>
                      </a:pPr>
                      <a:r>
                        <a:rPr lang="en-GB" sz="900" b="0" i="0" u="none" strike="noStrike" noProof="0" dirty="0">
                          <a:solidFill>
                            <a:schemeClr val="tx1"/>
                          </a:solidFill>
                          <a:effectLst/>
                          <a:latin typeface="Comic Sans MS" panose="030F0702030302020204" pitchFamily="66" charset="0"/>
                        </a:rPr>
                        <a:t>The Way Back Home</a:t>
                      </a:r>
                    </a:p>
                    <a:p>
                      <a:pPr lvl="0" algn="ctr">
                        <a:lnSpc>
                          <a:spcPct val="114999"/>
                        </a:lnSpc>
                        <a:spcAft>
                          <a:spcPts val="0"/>
                        </a:spcAft>
                        <a:buNone/>
                      </a:pPr>
                      <a:r>
                        <a:rPr lang="en-GB" sz="900" b="0" i="0" u="none" strike="noStrike" noProof="0" dirty="0">
                          <a:solidFill>
                            <a:schemeClr val="tx1"/>
                          </a:solidFill>
                          <a:effectLst/>
                          <a:latin typeface="Comic Sans MS" panose="030F0702030302020204" pitchFamily="66" charset="0"/>
                        </a:rPr>
                        <a:t>Mr. </a:t>
                      </a:r>
                      <a:r>
                        <a:rPr lang="en-GB" sz="900" b="0" i="0" u="none" strike="noStrike" noProof="0" dirty="0" err="1">
                          <a:solidFill>
                            <a:schemeClr val="tx1"/>
                          </a:solidFill>
                          <a:effectLst/>
                          <a:latin typeface="Comic Sans MS" panose="030F0702030302020204" pitchFamily="66" charset="0"/>
                        </a:rPr>
                        <a:t>Gumpy’s</a:t>
                      </a:r>
                      <a:r>
                        <a:rPr lang="en-GB" sz="900" b="0" i="0" u="none" strike="noStrike" noProof="0" dirty="0">
                          <a:solidFill>
                            <a:schemeClr val="tx1"/>
                          </a:solidFill>
                          <a:effectLst/>
                          <a:latin typeface="Comic Sans MS" panose="030F0702030302020204" pitchFamily="66" charset="0"/>
                        </a:rPr>
                        <a:t> Outing</a:t>
                      </a:r>
                    </a:p>
                    <a:p>
                      <a:pPr lvl="0" algn="ctr">
                        <a:lnSpc>
                          <a:spcPct val="114999"/>
                        </a:lnSpc>
                        <a:spcAft>
                          <a:spcPts val="0"/>
                        </a:spcAft>
                        <a:buNone/>
                      </a:pPr>
                      <a:r>
                        <a:rPr lang="en-GB" sz="900" b="0" i="0" u="none" strike="noStrike" noProof="0" dirty="0">
                          <a:solidFill>
                            <a:schemeClr val="tx1"/>
                          </a:solidFill>
                          <a:effectLst/>
                          <a:latin typeface="Comic Sans MS" panose="030F0702030302020204" pitchFamily="66" charset="0"/>
                        </a:rPr>
                        <a:t>Bob, The Man on the </a:t>
                      </a:r>
                    </a:p>
                    <a:p>
                      <a:pPr lvl="0" algn="ctr">
                        <a:lnSpc>
                          <a:spcPct val="114999"/>
                        </a:lnSpc>
                        <a:spcAft>
                          <a:spcPts val="0"/>
                        </a:spcAft>
                        <a:buNone/>
                      </a:pPr>
                      <a:r>
                        <a:rPr lang="en-GB" sz="900" b="0" i="0" u="none" strike="noStrike" noProof="0" dirty="0">
                          <a:solidFill>
                            <a:schemeClr val="tx1"/>
                          </a:solidFill>
                          <a:effectLst/>
                          <a:latin typeface="Comic Sans MS" panose="030F0702030302020204" pitchFamily="66" charset="0"/>
                        </a:rPr>
                        <a:t>Moon</a:t>
                      </a:r>
                    </a:p>
                    <a:p>
                      <a:pPr lvl="0" algn="ctr">
                        <a:lnSpc>
                          <a:spcPct val="114999"/>
                        </a:lnSpc>
                        <a:spcAft>
                          <a:spcPts val="0"/>
                        </a:spcAft>
                        <a:buNone/>
                      </a:pPr>
                      <a:r>
                        <a:rPr lang="en-GB" sz="900" b="0" i="0" u="none" strike="noStrike" noProof="0" dirty="0">
                          <a:solidFill>
                            <a:schemeClr val="tx1"/>
                          </a:solidFill>
                          <a:effectLst/>
                          <a:latin typeface="Comic Sans MS" panose="030F0702030302020204" pitchFamily="66" charset="0"/>
                        </a:rPr>
                        <a:t>Whatever Next!</a:t>
                      </a:r>
                    </a:p>
                    <a:p>
                      <a:pPr lvl="0" algn="ctr">
                        <a:lnSpc>
                          <a:spcPct val="114999"/>
                        </a:lnSpc>
                        <a:spcAft>
                          <a:spcPts val="0"/>
                        </a:spcAft>
                        <a:buNone/>
                      </a:pPr>
                      <a:r>
                        <a:rPr lang="en-GB" sz="900" b="0" i="0" u="none" strike="noStrike" noProof="0" dirty="0">
                          <a:solidFill>
                            <a:schemeClr val="tx1"/>
                          </a:solidFill>
                          <a:effectLst/>
                          <a:latin typeface="Comic Sans MS" panose="030F0702030302020204" pitchFamily="66" charset="0"/>
                        </a:rPr>
                        <a:t>How to Catch a </a:t>
                      </a:r>
                      <a:r>
                        <a:rPr lang="en-GB" sz="900" b="0" i="0" u="none" strike="noStrike" noProof="0" dirty="0" smtClean="0">
                          <a:solidFill>
                            <a:schemeClr val="tx1"/>
                          </a:solidFill>
                          <a:effectLst/>
                          <a:latin typeface="Comic Sans MS" panose="030F0702030302020204" pitchFamily="66" charset="0"/>
                        </a:rPr>
                        <a:t>star</a:t>
                      </a:r>
                    </a:p>
                    <a:p>
                      <a:pPr lvl="0" algn="ctr">
                        <a:lnSpc>
                          <a:spcPct val="114999"/>
                        </a:lnSpc>
                        <a:spcAft>
                          <a:spcPts val="0"/>
                        </a:spcAft>
                        <a:buNone/>
                      </a:pPr>
                      <a:r>
                        <a:rPr lang="en-GB" sz="900" b="0" i="0" u="none" strike="noStrike" noProof="0" dirty="0" smtClean="0">
                          <a:solidFill>
                            <a:schemeClr val="tx1"/>
                          </a:solidFill>
                          <a:effectLst/>
                          <a:latin typeface="Comic Sans MS" panose="030F0702030302020204" pitchFamily="66" charset="0"/>
                        </a:rPr>
                        <a:t>Planet </a:t>
                      </a:r>
                      <a:r>
                        <a:rPr lang="en-GB" sz="900" b="0" i="0" u="none" strike="noStrike" noProof="0" dirty="0" err="1" smtClean="0">
                          <a:solidFill>
                            <a:schemeClr val="tx1"/>
                          </a:solidFill>
                          <a:effectLst/>
                          <a:latin typeface="Comic Sans MS" panose="030F0702030302020204" pitchFamily="66" charset="0"/>
                        </a:rPr>
                        <a:t>zum</a:t>
                      </a:r>
                      <a:r>
                        <a:rPr lang="en-GB" sz="900" b="0" i="0" u="none" strike="noStrike" noProof="0" dirty="0" smtClean="0">
                          <a:solidFill>
                            <a:schemeClr val="tx1"/>
                          </a:solidFill>
                          <a:effectLst/>
                          <a:latin typeface="Comic Sans MS" panose="030F0702030302020204" pitchFamily="66" charset="0"/>
                        </a:rPr>
                        <a:t> zee</a:t>
                      </a:r>
                    </a:p>
                    <a:p>
                      <a:pPr lvl="0" algn="ctr">
                        <a:lnSpc>
                          <a:spcPct val="114999"/>
                        </a:lnSpc>
                        <a:spcAft>
                          <a:spcPts val="0"/>
                        </a:spcAft>
                        <a:buNone/>
                      </a:pPr>
                      <a:r>
                        <a:rPr lang="en-GB" sz="900" b="0" i="0" u="none" strike="noStrike" noProof="0" dirty="0" smtClean="0">
                          <a:solidFill>
                            <a:schemeClr val="tx1"/>
                          </a:solidFill>
                          <a:effectLst/>
                          <a:latin typeface="Comic Sans MS" panose="030F0702030302020204" pitchFamily="66" charset="0"/>
                        </a:rPr>
                        <a:t>Alien </a:t>
                      </a:r>
                      <a:r>
                        <a:rPr lang="en-GB" sz="900" b="0" i="0" u="none" strike="noStrike" noProof="0" dirty="0" err="1" smtClean="0">
                          <a:solidFill>
                            <a:schemeClr val="tx1"/>
                          </a:solidFill>
                          <a:effectLst/>
                          <a:latin typeface="Comic Sans MS" panose="030F0702030302020204" pitchFamily="66" charset="0"/>
                        </a:rPr>
                        <a:t>teaparty</a:t>
                      </a:r>
                      <a:endParaRPr lang="en-GB" sz="900" b="0" i="0" u="none" strike="noStrike" noProof="0" dirty="0" smtClean="0">
                        <a:solidFill>
                          <a:schemeClr val="tx1"/>
                        </a:solidFill>
                        <a:effectLst/>
                        <a:latin typeface="Comic Sans MS" panose="030F0702030302020204" pitchFamily="66" charset="0"/>
                      </a:endParaRPr>
                    </a:p>
                    <a:p>
                      <a:pPr lvl="0" algn="ctr">
                        <a:lnSpc>
                          <a:spcPct val="114999"/>
                        </a:lnSpc>
                        <a:spcAft>
                          <a:spcPts val="0"/>
                        </a:spcAft>
                        <a:buNone/>
                      </a:pPr>
                      <a:r>
                        <a:rPr lang="en-GB" sz="900" b="0" i="0" u="none" strike="noStrike" noProof="0" dirty="0" smtClean="0">
                          <a:solidFill>
                            <a:schemeClr val="tx1"/>
                          </a:solidFill>
                          <a:effectLst/>
                          <a:latin typeface="Comic Sans MS" panose="030F0702030302020204" pitchFamily="66" charset="0"/>
                        </a:rPr>
                        <a:t>Ten aliens</a:t>
                      </a:r>
                    </a:p>
                    <a:p>
                      <a:pPr lvl="0" algn="ctr">
                        <a:lnSpc>
                          <a:spcPct val="114999"/>
                        </a:lnSpc>
                        <a:spcAft>
                          <a:spcPts val="0"/>
                        </a:spcAft>
                        <a:buNone/>
                      </a:pPr>
                      <a:r>
                        <a:rPr lang="en-GB" sz="900" b="0" i="0" u="none" strike="noStrike" noProof="0" dirty="0" err="1" smtClean="0">
                          <a:solidFill>
                            <a:schemeClr val="tx1"/>
                          </a:solidFill>
                          <a:effectLst/>
                          <a:latin typeface="Comic Sans MS" panose="030F0702030302020204" pitchFamily="66" charset="0"/>
                        </a:rPr>
                        <a:t>Encylopedia</a:t>
                      </a:r>
                      <a:r>
                        <a:rPr lang="en-GB" sz="900" b="0" i="0" u="none" strike="noStrike" noProof="0" dirty="0" smtClean="0">
                          <a:solidFill>
                            <a:schemeClr val="tx1"/>
                          </a:solidFill>
                          <a:effectLst/>
                          <a:latin typeface="Comic Sans MS" panose="030F0702030302020204" pitchFamily="66" charset="0"/>
                        </a:rPr>
                        <a:t>-Planets</a:t>
                      </a:r>
                      <a:endParaRPr lang="en-GB" sz="900" b="0" i="0" u="none" strike="noStrike" noProof="0" dirty="0">
                        <a:solidFill>
                          <a:schemeClr val="tx1"/>
                        </a:solidFill>
                        <a:effectLst/>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5000"/>
                        </a:lnSpc>
                        <a:spcAft>
                          <a:spcPts val="0"/>
                        </a:spcAft>
                      </a:pPr>
                      <a:r>
                        <a:rPr lang="en-GB" sz="900" dirty="0">
                          <a:effectLst/>
                          <a:latin typeface="Comic Sans MS" panose="030F0702030302020204" pitchFamily="66" charset="0"/>
                          <a:ea typeface="Calibri" panose="020F0502020204030204" pitchFamily="34" charset="0"/>
                          <a:cs typeface="Amatic SC" panose="00000500000000000000" pitchFamily="2" charset="-79"/>
                        </a:rPr>
                        <a:t>Tiddler</a:t>
                      </a:r>
                    </a:p>
                    <a:p>
                      <a:pPr algn="ctr">
                        <a:lnSpc>
                          <a:spcPct val="115000"/>
                        </a:lnSpc>
                        <a:spcAft>
                          <a:spcPts val="0"/>
                        </a:spcAft>
                      </a:pPr>
                      <a:r>
                        <a:rPr lang="en-GB" sz="900" dirty="0">
                          <a:effectLst/>
                          <a:latin typeface="Comic Sans MS" panose="030F0702030302020204" pitchFamily="66" charset="0"/>
                          <a:ea typeface="Calibri" panose="020F0502020204030204" pitchFamily="34" charset="0"/>
                          <a:cs typeface="Amatic SC" panose="00000500000000000000" pitchFamily="2" charset="-79"/>
                        </a:rPr>
                        <a:t>The Tickly Octopus</a:t>
                      </a:r>
                    </a:p>
                    <a:p>
                      <a:pPr algn="ctr">
                        <a:lnSpc>
                          <a:spcPct val="115000"/>
                        </a:lnSpc>
                        <a:spcAft>
                          <a:spcPts val="0"/>
                        </a:spcAft>
                      </a:pPr>
                      <a:r>
                        <a:rPr lang="en-GB" sz="900" dirty="0">
                          <a:effectLst/>
                          <a:latin typeface="Comic Sans MS" panose="030F0702030302020204" pitchFamily="66" charset="0"/>
                          <a:ea typeface="Calibri" panose="020F0502020204030204" pitchFamily="34" charset="0"/>
                          <a:cs typeface="Amatic SC" panose="00000500000000000000" pitchFamily="2" charset="-79"/>
                        </a:rPr>
                        <a:t>What the Ladybird heard </a:t>
                      </a:r>
                    </a:p>
                    <a:p>
                      <a:pPr algn="ctr">
                        <a:lnSpc>
                          <a:spcPct val="115000"/>
                        </a:lnSpc>
                        <a:spcAft>
                          <a:spcPts val="0"/>
                        </a:spcAft>
                      </a:pPr>
                      <a:r>
                        <a:rPr lang="en-GB" sz="900" dirty="0">
                          <a:effectLst/>
                          <a:latin typeface="Comic Sans MS" panose="030F0702030302020204" pitchFamily="66" charset="0"/>
                          <a:ea typeface="Calibri" panose="020F0502020204030204" pitchFamily="34" charset="0"/>
                          <a:cs typeface="Amatic SC" panose="00000500000000000000" pitchFamily="2" charset="-79"/>
                        </a:rPr>
                        <a:t>at the Seaside</a:t>
                      </a:r>
                    </a:p>
                    <a:p>
                      <a:pPr algn="ctr">
                        <a:lnSpc>
                          <a:spcPct val="115000"/>
                        </a:lnSpc>
                        <a:spcAft>
                          <a:spcPts val="0"/>
                        </a:spcAft>
                      </a:pPr>
                      <a:r>
                        <a:rPr lang="en-GB" sz="900" dirty="0">
                          <a:effectLst/>
                          <a:latin typeface="Comic Sans MS" panose="030F0702030302020204" pitchFamily="66" charset="0"/>
                          <a:ea typeface="Calibri" panose="020F0502020204030204" pitchFamily="34" charset="0"/>
                          <a:cs typeface="Amatic SC" panose="00000500000000000000" pitchFamily="2" charset="-79"/>
                        </a:rPr>
                        <a:t>The Storm Whale</a:t>
                      </a:r>
                    </a:p>
                    <a:p>
                      <a:pPr algn="ctr">
                        <a:lnSpc>
                          <a:spcPct val="115000"/>
                        </a:lnSpc>
                        <a:spcAft>
                          <a:spcPts val="0"/>
                        </a:spcAft>
                      </a:pPr>
                      <a:r>
                        <a:rPr lang="en-GB" sz="900" dirty="0">
                          <a:effectLst/>
                          <a:latin typeface="Comic Sans MS" panose="030F0702030302020204" pitchFamily="66" charset="0"/>
                          <a:ea typeface="Calibri" panose="020F0502020204030204" pitchFamily="34" charset="0"/>
                          <a:cs typeface="Amatic SC" panose="00000500000000000000" pitchFamily="2" charset="-79"/>
                        </a:rPr>
                        <a:t>Dinosaur non-fiction </a:t>
                      </a:r>
                    </a:p>
                    <a:p>
                      <a:pPr algn="ctr">
                        <a:lnSpc>
                          <a:spcPct val="115000"/>
                        </a:lnSpc>
                        <a:spcAft>
                          <a:spcPts val="0"/>
                        </a:spcAft>
                      </a:pPr>
                      <a:r>
                        <a:rPr lang="en-GB" sz="900" dirty="0">
                          <a:effectLst/>
                          <a:latin typeface="Comic Sans MS" panose="030F0702030302020204" pitchFamily="66" charset="0"/>
                          <a:ea typeface="Calibri" panose="020F0502020204030204" pitchFamily="34" charset="0"/>
                          <a:cs typeface="Amatic SC" panose="00000500000000000000" pitchFamily="2" charset="-79"/>
                        </a:rPr>
                        <a:t>books</a:t>
                      </a:r>
                    </a:p>
                    <a:p>
                      <a:pPr algn="ctr">
                        <a:lnSpc>
                          <a:spcPct val="115000"/>
                        </a:lnSpc>
                        <a:spcAft>
                          <a:spcPts val="0"/>
                        </a:spcAft>
                      </a:pPr>
                      <a:r>
                        <a:rPr lang="en-GB" sz="900" dirty="0">
                          <a:effectLst/>
                          <a:latin typeface="Comic Sans MS" panose="030F0702030302020204" pitchFamily="66" charset="0"/>
                          <a:ea typeface="Calibri" panose="020F0502020204030204" pitchFamily="34" charset="0"/>
                          <a:cs typeface="Amatic SC" panose="00000500000000000000" pitchFamily="2" charset="-79"/>
                        </a:rPr>
                        <a:t>Tyrannosaurus Drip</a:t>
                      </a:r>
                    </a:p>
                    <a:p>
                      <a:pPr algn="ctr">
                        <a:lnSpc>
                          <a:spcPct val="115000"/>
                        </a:lnSpc>
                        <a:spcAft>
                          <a:spcPts val="0"/>
                        </a:spcAft>
                      </a:pPr>
                      <a:r>
                        <a:rPr lang="en-GB" sz="900" dirty="0">
                          <a:effectLst/>
                          <a:latin typeface="Comic Sans MS" panose="030F0702030302020204" pitchFamily="66" charset="0"/>
                          <a:ea typeface="Calibri" panose="020F0502020204030204" pitchFamily="34" charset="0"/>
                          <a:cs typeface="Amatic SC" panose="00000500000000000000" pitchFamily="2" charset="-79"/>
                        </a:rPr>
                        <a:t>Dinosaurs vs Humans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07345316"/>
                  </a:ext>
                </a:extLst>
              </a:tr>
              <a:tr h="1187357">
                <a:tc>
                  <a:txBody>
                    <a:bodyPr/>
                    <a:lstStyle/>
                    <a:p>
                      <a:pPr algn="ctr"/>
                      <a:r>
                        <a:rPr lang="en-US" sz="1000" b="1" i="0" dirty="0">
                          <a:solidFill>
                            <a:schemeClr val="accent2">
                              <a:lumMod val="50000"/>
                            </a:schemeClr>
                          </a:solidFill>
                          <a:latin typeface="Comic Sans MS" panose="030F0702030302020204" pitchFamily="66" charset="0"/>
                          <a:cs typeface="Amatic SC" panose="020B0604020202020204" charset="-79"/>
                        </a:rPr>
                        <a:t> </a:t>
                      </a:r>
                      <a:r>
                        <a:rPr lang="en-US" sz="1000" b="1" i="0" dirty="0">
                          <a:solidFill>
                            <a:schemeClr val="tx1"/>
                          </a:solidFill>
                          <a:latin typeface="Comic Sans MS" panose="030F0702030302020204" pitchFamily="66" charset="0"/>
                          <a:cs typeface="Amatic SC" panose="020B0604020202020204" charset="-79"/>
                        </a:rPr>
                        <a:t>Enrichment</a:t>
                      </a:r>
                      <a:r>
                        <a:rPr lang="en-US" sz="1000" b="1" i="0" dirty="0">
                          <a:solidFill>
                            <a:schemeClr val="accent2">
                              <a:lumMod val="50000"/>
                            </a:schemeClr>
                          </a:solidFill>
                          <a:latin typeface="Comic Sans MS" panose="030F0702030302020204" pitchFamily="66" charset="0"/>
                          <a:cs typeface="Amatic SC" panose="020B0604020202020204" charset="-79"/>
                        </a:rPr>
                        <a:t> </a:t>
                      </a:r>
                      <a:r>
                        <a:rPr lang="en-US" sz="1000" b="1" i="0" dirty="0">
                          <a:solidFill>
                            <a:schemeClr val="tx1"/>
                          </a:solidFill>
                          <a:latin typeface="Comic Sans MS" panose="030F0702030302020204" pitchFamily="66" charset="0"/>
                          <a:cs typeface="Amatic SC" panose="020B0604020202020204" charset="-79"/>
                        </a:rPr>
                        <a:t>and Special Events </a:t>
                      </a:r>
                      <a:endParaRPr lang="en-GB" sz="1000" b="1" i="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US" sz="900" dirty="0">
                          <a:effectLst/>
                          <a:latin typeface="Comic Sans MS" panose="030F0702030302020204" pitchFamily="66" charset="0"/>
                          <a:ea typeface="Calibri" panose="020F0502020204030204" pitchFamily="34" charset="0"/>
                          <a:cs typeface="Times New Roman" panose="02020603050405020304" pitchFamily="18" charset="0"/>
                        </a:rPr>
                        <a:t>Autumn Walk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US" sz="900" dirty="0">
                          <a:effectLst/>
                          <a:latin typeface="Comic Sans MS" panose="030F0702030302020204" pitchFamily="66" charset="0"/>
                          <a:ea typeface="Calibri" panose="020F0502020204030204" pitchFamily="34" charset="0"/>
                          <a:cs typeface="Times New Roman" panose="02020603050405020304" pitchFamily="18" charset="0"/>
                        </a:rPr>
                        <a:t>World mental health day- 10</a:t>
                      </a:r>
                      <a:r>
                        <a:rPr lang="en-US" sz="9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US" sz="900" dirty="0">
                          <a:effectLst/>
                          <a:latin typeface="Comic Sans MS" panose="030F0702030302020204" pitchFamily="66" charset="0"/>
                          <a:ea typeface="Calibri" panose="020F0502020204030204" pitchFamily="34" charset="0"/>
                          <a:cs typeface="Times New Roman" panose="02020603050405020304" pitchFamily="18" charset="0"/>
                        </a:rPr>
                        <a:t> October</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US" sz="900" dirty="0">
                          <a:effectLst/>
                          <a:latin typeface="Comic Sans MS" panose="030F0702030302020204" pitchFamily="66" charset="0"/>
                          <a:ea typeface="Calibri" panose="020F0502020204030204" pitchFamily="34" charset="0"/>
                          <a:cs typeface="Times New Roman" panose="02020603050405020304" pitchFamily="18" charset="0"/>
                        </a:rPr>
                        <a:t>Black History Month – 17</a:t>
                      </a:r>
                      <a:r>
                        <a:rPr lang="en-US" sz="9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US" sz="900" dirty="0">
                          <a:effectLst/>
                          <a:latin typeface="Comic Sans MS" panose="030F0702030302020204" pitchFamily="66" charset="0"/>
                          <a:ea typeface="Calibri" panose="020F0502020204030204" pitchFamily="34" charset="0"/>
                          <a:cs typeface="Times New Roman" panose="02020603050405020304" pitchFamily="18" charset="0"/>
                        </a:rPr>
                        <a:t> October</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effectLst/>
                          <a:latin typeface="Comic Sans MS" panose="030F0702030302020204" pitchFamily="66" charset="0"/>
                          <a:ea typeface="Calibri" panose="020F0502020204030204" pitchFamily="34" charset="0"/>
                          <a:cs typeface="Times New Roman" panose="02020603050405020304" pitchFamily="18" charset="0"/>
                        </a:rPr>
                        <a:t>National Poetry Day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r>
                        <a:rPr lang="en-US" sz="900" dirty="0">
                          <a:effectLst/>
                          <a:latin typeface="Comic Sans MS" panose="030F0702030302020204" pitchFamily="66" charset="0"/>
                          <a:ea typeface="Calibri" panose="020F0502020204030204" pitchFamily="34" charset="0"/>
                          <a:cs typeface="Times New Roman" panose="02020603050405020304" pitchFamily="18" charset="0"/>
                        </a:rPr>
                        <a:t>Harvest </a:t>
                      </a:r>
                      <a:endParaRPr lang="en-US" sz="90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900" dirty="0">
                          <a:effectLst/>
                          <a:latin typeface="Comic Sans MS" panose="030F0702030302020204" pitchFamily="66" charset="0"/>
                          <a:ea typeface="Calibri" panose="020F0502020204030204" pitchFamily="34" charset="0"/>
                          <a:cs typeface="Times New Roman" panose="02020603050405020304" pitchFamily="18" charset="0"/>
                        </a:rPr>
                        <a:t>Visitor to read a terrific tale</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effectLst/>
                          <a:latin typeface="Comic Sans MS" panose="030F0702030302020204" pitchFamily="66" charset="0"/>
                          <a:ea typeface="Calibri" panose="020F0502020204030204" pitchFamily="34" charset="0"/>
                          <a:cs typeface="Times New Roman" panose="02020603050405020304" pitchFamily="18" charset="0"/>
                        </a:rPr>
                        <a:t>Remembrance Day 11th November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effectLst/>
                          <a:latin typeface="Comic Sans MS" panose="030F0702030302020204" pitchFamily="66" charset="0"/>
                          <a:ea typeface="Calibri" panose="020F0502020204030204" pitchFamily="34" charset="0"/>
                          <a:cs typeface="Times New Roman" panose="02020603050405020304" pitchFamily="18" charset="0"/>
                        </a:rPr>
                        <a:t>Anti-Bullying Week 14</a:t>
                      </a:r>
                      <a:r>
                        <a:rPr lang="en-GB" sz="9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900" dirty="0">
                          <a:effectLst/>
                          <a:latin typeface="Comic Sans MS" panose="030F0702030302020204" pitchFamily="66" charset="0"/>
                          <a:ea typeface="Calibri" panose="020F0502020204030204" pitchFamily="34" charset="0"/>
                          <a:cs typeface="Times New Roman" panose="02020603050405020304" pitchFamily="18" charset="0"/>
                        </a:rPr>
                        <a:t>-18</a:t>
                      </a:r>
                      <a:r>
                        <a:rPr lang="en-GB" sz="9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900" dirty="0">
                          <a:effectLst/>
                          <a:latin typeface="Comic Sans MS" panose="030F0702030302020204" pitchFamily="66" charset="0"/>
                          <a:ea typeface="Calibri" panose="020F0502020204030204" pitchFamily="34" charset="0"/>
                          <a:cs typeface="Times New Roman" panose="02020603050405020304" pitchFamily="18" charset="0"/>
                        </a:rPr>
                        <a:t> November</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effectLst/>
                          <a:latin typeface="Comic Sans MS" panose="030F0702030302020204" pitchFamily="66" charset="0"/>
                          <a:ea typeface="Calibri" panose="020F0502020204030204" pitchFamily="34" charset="0"/>
                          <a:cs typeface="Times New Roman" panose="02020603050405020304" pitchFamily="18" charset="0"/>
                        </a:rPr>
                        <a:t>Christmas Time  / Nativity</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r>
                        <a:rPr lang="en-GB" sz="900" dirty="0">
                          <a:effectLst/>
                          <a:latin typeface="Comic Sans MS" panose="030F0702030302020204" pitchFamily="66" charset="0"/>
                          <a:ea typeface="Calibri" panose="020F0502020204030204" pitchFamily="34" charset="0"/>
                          <a:cs typeface="Times New Roman" panose="02020603050405020304" pitchFamily="18" charset="0"/>
                        </a:rPr>
                        <a:t>Church visit-communion </a:t>
                      </a:r>
                      <a:endParaRPr lang="en-US" sz="90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900" dirty="0" smtClean="0">
                          <a:effectLst/>
                          <a:latin typeface="Comic Sans MS" panose="030F0702030302020204" pitchFamily="66" charset="0"/>
                          <a:ea typeface="Calibri" panose="020F0502020204030204" pitchFamily="34" charset="0"/>
                          <a:cs typeface="Times New Roman" panose="02020603050405020304" pitchFamily="18" charset="0"/>
                        </a:rPr>
                        <a:t>Church </a:t>
                      </a:r>
                      <a:r>
                        <a:rPr lang="en-GB" sz="900" dirty="0">
                          <a:effectLst/>
                          <a:latin typeface="Comic Sans MS" panose="030F0702030302020204" pitchFamily="66" charset="0"/>
                          <a:ea typeface="Calibri" panose="020F0502020204030204" pitchFamily="34" charset="0"/>
                          <a:cs typeface="Times New Roman" panose="02020603050405020304" pitchFamily="18" charset="0"/>
                        </a:rPr>
                        <a:t>visit</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900" dirty="0" smtClean="0">
                          <a:effectLst/>
                          <a:latin typeface="Comic Sans MS" panose="030F0702030302020204" pitchFamily="66" charset="0"/>
                          <a:ea typeface="Calibri" panose="020F0502020204030204" pitchFamily="34" charset="0"/>
                          <a:cs typeface="Times New Roman" panose="02020603050405020304" pitchFamily="18" charset="0"/>
                        </a:rPr>
                        <a:t>Grandparents in to read</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effectLst/>
                          <a:latin typeface="Comic Sans MS" panose="030F0702030302020204" pitchFamily="66" charset="0"/>
                          <a:ea typeface="Calibri" panose="020F0502020204030204" pitchFamily="34" charset="0"/>
                          <a:cs typeface="Times New Roman" panose="02020603050405020304" pitchFamily="18" charset="0"/>
                        </a:rPr>
                        <a:t>Safer internet day-8</a:t>
                      </a:r>
                      <a:r>
                        <a:rPr lang="en-GB" sz="9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900" dirty="0">
                          <a:effectLst/>
                          <a:latin typeface="Comic Sans MS" panose="030F0702030302020204" pitchFamily="66" charset="0"/>
                          <a:ea typeface="Calibri" panose="020F0502020204030204" pitchFamily="34" charset="0"/>
                          <a:cs typeface="Times New Roman" panose="02020603050405020304" pitchFamily="18" charset="0"/>
                        </a:rPr>
                        <a:t> February</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r>
                        <a:rPr lang="en-GB" sz="900" dirty="0">
                          <a:effectLst/>
                          <a:latin typeface="Comic Sans MS" panose="030F0702030302020204" pitchFamily="66" charset="0"/>
                          <a:ea typeface="Calibri" panose="020F0502020204030204" pitchFamily="34" charset="0"/>
                          <a:cs typeface="Times New Roman" panose="02020603050405020304" pitchFamily="18" charset="0"/>
                        </a:rPr>
                        <a:t>Children’s mental health awareness week activities 7</a:t>
                      </a:r>
                      <a:r>
                        <a:rPr lang="en-GB" sz="9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900" dirty="0">
                          <a:effectLst/>
                          <a:latin typeface="Comic Sans MS" panose="030F0702030302020204" pitchFamily="66" charset="0"/>
                          <a:ea typeface="Calibri" panose="020F0502020204030204" pitchFamily="34" charset="0"/>
                          <a:cs typeface="Times New Roman" panose="02020603050405020304" pitchFamily="18" charset="0"/>
                        </a:rPr>
                        <a:t>-13</a:t>
                      </a:r>
                      <a:r>
                        <a:rPr lang="en-GB" sz="9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900" dirty="0">
                          <a:effectLst/>
                          <a:latin typeface="Comic Sans MS" panose="030F0702030302020204" pitchFamily="66" charset="0"/>
                          <a:ea typeface="Calibri" panose="020F0502020204030204" pitchFamily="34" charset="0"/>
                          <a:cs typeface="Times New Roman" panose="02020603050405020304" pitchFamily="18" charset="0"/>
                        </a:rPr>
                        <a:t> February</a:t>
                      </a:r>
                      <a:endParaRPr lang="en-GB" sz="900" dirty="0">
                        <a:effectLst/>
                        <a:latin typeface="Comic Sans MS" panose="030F0702030302020204" pitchFamily="66" charset="0"/>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900" dirty="0" smtClean="0">
                          <a:effectLst/>
                          <a:latin typeface="Comic Sans MS" panose="030F0702030302020204" pitchFamily="66" charset="0"/>
                          <a:ea typeface="Calibri" panose="020F0502020204030204" pitchFamily="34" charset="0"/>
                          <a:cs typeface="Times New Roman" panose="02020603050405020304" pitchFamily="18" charset="0"/>
                        </a:rPr>
                        <a:t>Garden tidy up</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effectLst/>
                          <a:latin typeface="Comic Sans MS" panose="030F0702030302020204" pitchFamily="66" charset="0"/>
                          <a:ea typeface="Calibri" panose="020F0502020204030204" pitchFamily="34" charset="0"/>
                          <a:cs typeface="Times New Roman" panose="02020603050405020304" pitchFamily="18" charset="0"/>
                        </a:rPr>
                        <a:t>Science Week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effectLst/>
                          <a:latin typeface="Comic Sans MS" panose="030F0702030302020204" pitchFamily="66" charset="0"/>
                          <a:ea typeface="Calibri" panose="020F0502020204030204" pitchFamily="34" charset="0"/>
                          <a:cs typeface="Times New Roman" panose="02020603050405020304" pitchFamily="18" charset="0"/>
                        </a:rPr>
                        <a:t>Mother’s Day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r>
                        <a:rPr lang="en-GB" sz="900" dirty="0">
                          <a:effectLst/>
                          <a:latin typeface="Comic Sans MS" panose="030F0702030302020204" pitchFamily="66" charset="0"/>
                          <a:ea typeface="Calibri" panose="020F0502020204030204" pitchFamily="34" charset="0"/>
                          <a:cs typeface="Times New Roman" panose="02020603050405020304" pitchFamily="18" charset="0"/>
                        </a:rPr>
                        <a:t>Walk to school week</a:t>
                      </a:r>
                    </a:p>
                    <a:p>
                      <a:endParaRPr lang="en-GB" sz="9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r>
                        <a:rPr lang="en-GB" sz="9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Den building with parents</a:t>
                      </a:r>
                      <a:endParaRPr lang="en-GB" sz="900" b="0" dirty="0">
                        <a:solidFill>
                          <a:schemeClr val="tx1"/>
                        </a:solidFill>
                        <a:effectLst/>
                        <a:latin typeface="Comic Sans MS" panose="030F0702030302020204" pitchFamily="66" charset="0"/>
                        <a:ea typeface="Calibri" panose="020F050202020403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US" sz="900" dirty="0">
                          <a:effectLst/>
                          <a:latin typeface="Comic Sans MS" panose="030F0702030302020204" pitchFamily="66" charset="0"/>
                          <a:ea typeface="Calibri" panose="020F0502020204030204" pitchFamily="34" charset="0"/>
                          <a:cs typeface="Times New Roman" panose="02020603050405020304" pitchFamily="18" charset="0"/>
                        </a:rPr>
                        <a:t>School trip</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US" sz="900" dirty="0">
                          <a:effectLst/>
                          <a:latin typeface="Comic Sans MS" panose="030F0702030302020204" pitchFamily="66" charset="0"/>
                          <a:ea typeface="Calibri" panose="020F0502020204030204" pitchFamily="34" charset="0"/>
                          <a:cs typeface="Times New Roman" panose="02020603050405020304" pitchFamily="18" charset="0"/>
                        </a:rPr>
                        <a:t>World Ocean Day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r>
                        <a:rPr lang="en-US" sz="900" dirty="0">
                          <a:effectLst/>
                          <a:latin typeface="Comic Sans MS" panose="030F0702030302020204" pitchFamily="66" charset="0"/>
                          <a:ea typeface="Calibri" panose="020F0502020204030204" pitchFamily="34" charset="0"/>
                          <a:cs typeface="Times New Roman" panose="02020603050405020304" pitchFamily="18" charset="0"/>
                        </a:rPr>
                        <a:t>Father’s Day </a:t>
                      </a:r>
                      <a:endParaRPr lang="en-GB" sz="900" b="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63662612"/>
                  </a:ext>
                </a:extLst>
              </a:tr>
            </a:tbl>
          </a:graphicData>
        </a:graphic>
      </p:graphicFrame>
      <p:pic>
        <p:nvPicPr>
          <p:cNvPr id="5" name="Picture 4">
            <a:extLst>
              <a:ext uri="{FF2B5EF4-FFF2-40B4-BE49-F238E27FC236}">
                <a16:creationId xmlns:a16="http://schemas.microsoft.com/office/drawing/2014/main" id="{049AD876-21CE-4541-B749-DC08C3E235A6}"/>
              </a:ext>
            </a:extLst>
          </p:cNvPr>
          <p:cNvPicPr>
            <a:picLocks noChangeAspect="1"/>
          </p:cNvPicPr>
          <p:nvPr/>
        </p:nvPicPr>
        <p:blipFill>
          <a:blip r:embed="rId3"/>
          <a:stretch>
            <a:fillRect/>
          </a:stretch>
        </p:blipFill>
        <p:spPr>
          <a:xfrm>
            <a:off x="287655" y="93662"/>
            <a:ext cx="866459" cy="812030"/>
          </a:xfrm>
          <a:prstGeom prst="rect">
            <a:avLst/>
          </a:prstGeom>
        </p:spPr>
      </p:pic>
    </p:spTree>
    <p:extLst>
      <p:ext uri="{BB962C8B-B14F-4D97-AF65-F5344CB8AC3E}">
        <p14:creationId xmlns:p14="http://schemas.microsoft.com/office/powerpoint/2010/main" val="37939437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113422420"/>
              </p:ext>
            </p:extLst>
          </p:nvPr>
        </p:nvGraphicFramePr>
        <p:xfrm>
          <a:off x="233406" y="595725"/>
          <a:ext cx="11801839" cy="5801230"/>
        </p:xfrm>
        <a:graphic>
          <a:graphicData uri="http://schemas.openxmlformats.org/drawingml/2006/table">
            <a:tbl>
              <a:tblPr firstRow="1" bandRow="1">
                <a:tableStyleId>{5C22544A-7EE6-4342-B048-85BDC9FD1C3A}</a:tableStyleId>
              </a:tblPr>
              <a:tblGrid>
                <a:gridCol w="1685977">
                  <a:extLst>
                    <a:ext uri="{9D8B030D-6E8A-4147-A177-3AD203B41FA5}">
                      <a16:colId xmlns:a16="http://schemas.microsoft.com/office/drawing/2014/main" val="385991600"/>
                    </a:ext>
                  </a:extLst>
                </a:gridCol>
                <a:gridCol w="1685977">
                  <a:extLst>
                    <a:ext uri="{9D8B030D-6E8A-4147-A177-3AD203B41FA5}">
                      <a16:colId xmlns:a16="http://schemas.microsoft.com/office/drawing/2014/main" val="2865123548"/>
                    </a:ext>
                  </a:extLst>
                </a:gridCol>
                <a:gridCol w="1685977">
                  <a:extLst>
                    <a:ext uri="{9D8B030D-6E8A-4147-A177-3AD203B41FA5}">
                      <a16:colId xmlns:a16="http://schemas.microsoft.com/office/drawing/2014/main" val="872926247"/>
                    </a:ext>
                  </a:extLst>
                </a:gridCol>
                <a:gridCol w="1685977">
                  <a:extLst>
                    <a:ext uri="{9D8B030D-6E8A-4147-A177-3AD203B41FA5}">
                      <a16:colId xmlns:a16="http://schemas.microsoft.com/office/drawing/2014/main" val="1315738151"/>
                    </a:ext>
                  </a:extLst>
                </a:gridCol>
                <a:gridCol w="1685977">
                  <a:extLst>
                    <a:ext uri="{9D8B030D-6E8A-4147-A177-3AD203B41FA5}">
                      <a16:colId xmlns:a16="http://schemas.microsoft.com/office/drawing/2014/main" val="2709165749"/>
                    </a:ext>
                  </a:extLst>
                </a:gridCol>
                <a:gridCol w="1685977">
                  <a:extLst>
                    <a:ext uri="{9D8B030D-6E8A-4147-A177-3AD203B41FA5}">
                      <a16:colId xmlns:a16="http://schemas.microsoft.com/office/drawing/2014/main" val="2335150482"/>
                    </a:ext>
                  </a:extLst>
                </a:gridCol>
                <a:gridCol w="1685977">
                  <a:extLst>
                    <a:ext uri="{9D8B030D-6E8A-4147-A177-3AD203B41FA5}">
                      <a16:colId xmlns:a16="http://schemas.microsoft.com/office/drawing/2014/main" val="4046203905"/>
                    </a:ext>
                  </a:extLst>
                </a:gridCol>
              </a:tblGrid>
              <a:tr h="330872">
                <a:tc>
                  <a:txBody>
                    <a:bodyPr/>
                    <a:lstStyle/>
                    <a:p>
                      <a:pPr algn="ctr"/>
                      <a:endParaRPr lang="en-GB" sz="1600" dirty="0">
                        <a:latin typeface="Ink Free" panose="030804020005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Autumn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Comic Sans MS" panose="030F0702030302020204" pitchFamily="66" charset="0"/>
                          <a:cs typeface="Amatic SC" panose="020B0604020202020204" charset="-79"/>
                        </a:rPr>
                        <a:t>Autumn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391030">
                <a:tc>
                  <a:txBody>
                    <a:bodyPr/>
                    <a:lstStyle/>
                    <a:p>
                      <a:pPr algn="ctr"/>
                      <a:r>
                        <a:rPr lang="en-US" sz="1000" b="1" dirty="0">
                          <a:latin typeface="Comic Sans MS" panose="030F0702030302020204" pitchFamily="66" charset="0"/>
                          <a:cs typeface="Amatic SC" panose="020B0604020202020204" charset="-79"/>
                        </a:rPr>
                        <a:t>General Themes </a:t>
                      </a:r>
                      <a:endParaRPr lang="en-GB" sz="1000" b="1"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All about</a:t>
                      </a:r>
                      <a:r>
                        <a:rPr lang="en-US" sz="1000" b="1" baseline="0" dirty="0">
                          <a:solidFill>
                            <a:schemeClr val="tx1"/>
                          </a:solidFill>
                          <a:latin typeface="Comic Sans MS" panose="030F0702030302020204" pitchFamily="66" charset="0"/>
                          <a:cs typeface="Amatic SC" panose="020B0604020202020204" charset="-79"/>
                        </a:rPr>
                        <a:t> me!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Comic Sans MS" panose="030F0702030302020204" pitchFamily="66" charset="0"/>
                          <a:cs typeface="Amatic SC" panose="020B0604020202020204" charset="-79"/>
                        </a:rPr>
                        <a:t>Sparkle and shine!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dirty="0" smtClean="0">
                          <a:solidFill>
                            <a:schemeClr val="accent6">
                              <a:lumMod val="50000"/>
                            </a:schemeClr>
                          </a:solidFill>
                          <a:latin typeface="Comic Sans MS" panose="030F0702030302020204" pitchFamily="66" charset="0"/>
                          <a:cs typeface="Amatic SC" panose="020B0604020202020204" charset="-79"/>
                        </a:rPr>
                        <a:t>Terrific tales</a:t>
                      </a:r>
                      <a:r>
                        <a:rPr lang="en-US" sz="1000" b="1" baseline="0" dirty="0" smtClean="0">
                          <a:solidFill>
                            <a:schemeClr val="accent6">
                              <a:lumMod val="50000"/>
                            </a:schemeClr>
                          </a:solidFill>
                          <a:latin typeface="Comic Sans MS" panose="030F0702030302020204" pitchFamily="66" charset="0"/>
                          <a:cs typeface="Amatic SC" panose="020B0604020202020204" charset="-79"/>
                        </a:rPr>
                        <a:t>!</a:t>
                      </a:r>
                      <a:endParaRPr lang="en-US" sz="1000" b="1" dirty="0">
                        <a:solidFill>
                          <a:schemeClr val="accent6">
                            <a:lumMod val="50000"/>
                          </a:schemeClr>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accent6">
                              <a:lumMod val="50000"/>
                            </a:schemeClr>
                          </a:solidFill>
                          <a:latin typeface="Comic Sans MS" panose="030F0702030302020204" pitchFamily="66"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Comic Sans MS" panose="030F0702030302020204" pitchFamily="66" charset="0"/>
                          <a:cs typeface="Amatic SC" panose="020B0604020202020204" charset="-79"/>
                        </a:rPr>
                        <a:t>Fun at the seaside!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3694102">
                <a:tc rowSpan="2">
                  <a:txBody>
                    <a:bodyPr/>
                    <a:lstStyle/>
                    <a:p>
                      <a:pPr algn="ctr"/>
                      <a:r>
                        <a:rPr lang="en-US" sz="1000" b="1" dirty="0">
                          <a:latin typeface="Comic Sans MS" panose="030F0702030302020204" pitchFamily="66" charset="0"/>
                          <a:cs typeface="Amatic SC" panose="020B0604020202020204" charset="-79"/>
                        </a:rPr>
                        <a:t>Our</a:t>
                      </a:r>
                      <a:r>
                        <a:rPr lang="en-US" sz="1000" b="1" baseline="0" dirty="0">
                          <a:latin typeface="Comic Sans MS" panose="030F0702030302020204" pitchFamily="66" charset="0"/>
                          <a:cs typeface="Amatic SC" panose="020B0604020202020204" charset="-79"/>
                        </a:rPr>
                        <a:t> Christian Vision, Values, Ethos &amp; Moto</a:t>
                      </a:r>
                    </a:p>
                    <a:p>
                      <a:pPr algn="ctr"/>
                      <a:endParaRPr lang="en-US" sz="1000" b="1" baseline="0" dirty="0">
                        <a:latin typeface="Comic Sans MS" panose="030F0702030302020204" pitchFamily="66" charset="0"/>
                        <a:cs typeface="Amatic SC" panose="020B0604020202020204" charset="-79"/>
                      </a:endParaRPr>
                    </a:p>
                    <a:p>
                      <a:pPr algn="ctr"/>
                      <a:endParaRPr lang="en-US" sz="1000" b="1" baseline="0" dirty="0">
                        <a:latin typeface="Comic Sans MS" panose="030F0702030302020204" pitchFamily="66" charset="0"/>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900" b="1" dirty="0">
                          <a:solidFill>
                            <a:schemeClr val="tx1"/>
                          </a:solidFill>
                          <a:latin typeface="Comic Sans MS" panose="030F0702030302020204" pitchFamily="66" charset="0"/>
                          <a:cs typeface="Amatic SC"/>
                        </a:rPr>
                        <a:t>Value: </a:t>
                      </a:r>
                      <a:r>
                        <a:rPr lang="en-US" sz="900" b="1" i="0" u="none" strike="noStrike" noProof="0" dirty="0">
                          <a:latin typeface="Comic Sans MS" panose="030F0702030302020204" pitchFamily="66" charset="0"/>
                        </a:rPr>
                        <a:t>Love</a:t>
                      </a:r>
                      <a:endParaRPr lang="en-US" sz="900" b="1" dirty="0">
                        <a:latin typeface="Comic Sans MS" panose="030F0702030302020204" pitchFamily="66" charset="0"/>
                      </a:endParaRPr>
                    </a:p>
                    <a:p>
                      <a:pPr lvl="0" algn="l">
                        <a:lnSpc>
                          <a:spcPct val="100000"/>
                        </a:lnSpc>
                        <a:spcBef>
                          <a:spcPts val="0"/>
                        </a:spcBef>
                        <a:spcAft>
                          <a:spcPts val="0"/>
                        </a:spcAft>
                        <a:buClrTx/>
                        <a:buSzTx/>
                        <a:buFontTx/>
                        <a:buNone/>
                      </a:pPr>
                      <a:r>
                        <a:rPr lang="en-US" sz="900" b="0" i="0" u="sng" strike="noStrike" noProof="0" dirty="0">
                          <a:latin typeface="Comic Sans MS" panose="030F0702030302020204" pitchFamily="66" charset="0"/>
                        </a:rPr>
                        <a:t>Romans 5:5</a:t>
                      </a:r>
                      <a:r>
                        <a:rPr lang="en-US" sz="900" b="0" i="0" u="none" strike="noStrike" noProof="0" dirty="0">
                          <a:latin typeface="Comic Sans MS" panose="030F0702030302020204" pitchFamily="66" charset="0"/>
                        </a:rPr>
                        <a:t>  and hope does not disappoint us, because God’s love has been poured into our hearts through the Holy Spirit that has been given to us..</a:t>
                      </a:r>
                      <a:endParaRPr lang="en-US" sz="900" dirty="0">
                        <a:latin typeface="Comic Sans MS" panose="030F0702030302020204" pitchFamily="66" charset="0"/>
                      </a:endParaRPr>
                    </a:p>
                    <a:p>
                      <a:pPr lvl="0" algn="l">
                        <a:lnSpc>
                          <a:spcPct val="100000"/>
                        </a:lnSpc>
                        <a:spcBef>
                          <a:spcPts val="0"/>
                        </a:spcBef>
                        <a:spcAft>
                          <a:spcPts val="0"/>
                        </a:spcAft>
                        <a:buClrTx/>
                        <a:buSzTx/>
                        <a:buFontTx/>
                        <a:buNone/>
                      </a:pPr>
                      <a:r>
                        <a:rPr lang="en-US" sz="900" b="0" i="0" u="sng" strike="noStrike" noProof="0" dirty="0">
                          <a:latin typeface="Comic Sans MS" panose="030F0702030302020204" pitchFamily="66" charset="0"/>
                        </a:rPr>
                        <a:t>John 13:34</a:t>
                      </a:r>
                      <a:r>
                        <a:rPr lang="en-US" sz="900" b="0" i="0" u="none" strike="noStrike" noProof="0" dirty="0">
                          <a:latin typeface="Comic Sans MS" panose="030F0702030302020204" pitchFamily="66" charset="0"/>
                        </a:rPr>
                        <a:t> I give you a new commandment, that you love one another. Just as I have loved you, you also should love one another..</a:t>
                      </a:r>
                      <a:endParaRPr lang="en-US" sz="900" dirty="0">
                        <a:latin typeface="Comic Sans MS" panose="030F0702030302020204" pitchFamily="66" charset="0"/>
                      </a:endParaRPr>
                    </a:p>
                    <a:p>
                      <a:pPr lvl="0" algn="l">
                        <a:lnSpc>
                          <a:spcPct val="100000"/>
                        </a:lnSpc>
                        <a:spcBef>
                          <a:spcPts val="0"/>
                        </a:spcBef>
                        <a:spcAft>
                          <a:spcPts val="0"/>
                        </a:spcAft>
                        <a:buClrTx/>
                        <a:buSzTx/>
                        <a:buFontTx/>
                        <a:buNone/>
                      </a:pPr>
                      <a:r>
                        <a:rPr lang="en-US" sz="900" b="0" i="0" u="sng" strike="noStrike" noProof="0" dirty="0">
                          <a:latin typeface="Comic Sans MS" panose="030F0702030302020204" pitchFamily="66" charset="0"/>
                        </a:rPr>
                        <a:t>Colossians 3:14</a:t>
                      </a:r>
                      <a:r>
                        <a:rPr lang="en-US" sz="900" b="0" i="0" u="none" strike="noStrike" noProof="0" dirty="0">
                          <a:latin typeface="Comic Sans MS" panose="030F0702030302020204" pitchFamily="66" charset="0"/>
                        </a:rPr>
                        <a:t> Above all, clothe yourselves with love, which binds everything together in perfect harmony</a:t>
                      </a:r>
                      <a:endParaRPr lang="en-US" sz="900" dirty="0">
                        <a:latin typeface="Comic Sans MS" panose="030F0702030302020204" pitchFamily="66" charset="0"/>
                      </a:endParaRPr>
                    </a:p>
                    <a:p>
                      <a:pPr marL="0" marR="0" lvl="0" indent="0" algn="l" defTabSz="914400">
                        <a:lnSpc>
                          <a:spcPct val="100000"/>
                        </a:lnSpc>
                        <a:spcBef>
                          <a:spcPts val="0"/>
                        </a:spcBef>
                        <a:spcAft>
                          <a:spcPts val="0"/>
                        </a:spcAft>
                        <a:buClrTx/>
                        <a:buSzTx/>
                        <a:buFontTx/>
                        <a:buNone/>
                        <a:tabLst/>
                        <a:defRPr/>
                      </a:pPr>
                      <a:endParaRPr lang="en-US" sz="900" b="1" dirty="0">
                        <a:solidFill>
                          <a:schemeClr val="tx1"/>
                        </a:solidFill>
                        <a:latin typeface="Comic Sans MS" panose="030F0702030302020204" pitchFamily="66"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900" b="1" dirty="0">
                          <a:solidFill>
                            <a:schemeClr val="tx1"/>
                          </a:solidFill>
                          <a:latin typeface="Comic Sans MS" panose="030F0702030302020204" pitchFamily="66" charset="0"/>
                          <a:cs typeface="Amatic SC"/>
                        </a:rPr>
                        <a:t>Value: </a:t>
                      </a:r>
                      <a:r>
                        <a:rPr lang="en-US" sz="900" b="1" i="0" u="none" strike="noStrike" noProof="0" dirty="0">
                          <a:latin typeface="Comic Sans MS" panose="030F0702030302020204" pitchFamily="66" charset="0"/>
                        </a:rPr>
                        <a:t>Joy</a:t>
                      </a:r>
                      <a:endParaRPr lang="en-US" sz="900" b="1" u="none" dirty="0">
                        <a:solidFill>
                          <a:schemeClr val="tx1"/>
                        </a:solidFill>
                        <a:latin typeface="Comic Sans MS" panose="030F0702030302020204" pitchFamily="66" charset="0"/>
                        <a:cs typeface="Amatic SC" panose="020B0604020202020204" charset="-79"/>
                      </a:endParaRPr>
                    </a:p>
                    <a:p>
                      <a:pPr lvl="0" algn="l">
                        <a:lnSpc>
                          <a:spcPct val="100000"/>
                        </a:lnSpc>
                        <a:spcBef>
                          <a:spcPts val="0"/>
                        </a:spcBef>
                        <a:spcAft>
                          <a:spcPts val="0"/>
                        </a:spcAft>
                        <a:buClrTx/>
                        <a:buSzTx/>
                        <a:buFontTx/>
                        <a:buNone/>
                      </a:pPr>
                      <a:r>
                        <a:rPr lang="en-US" sz="900" b="0" i="0" u="sng" strike="noStrike" noProof="0" dirty="0">
                          <a:latin typeface="Comic Sans MS" panose="030F0702030302020204" pitchFamily="66" charset="0"/>
                        </a:rPr>
                        <a:t>1 Thessalonians 1:6</a:t>
                      </a:r>
                      <a:r>
                        <a:rPr lang="en-US" sz="900" b="0" i="0" u="none" strike="noStrike" noProof="0" dirty="0">
                          <a:latin typeface="Comic Sans MS" panose="030F0702030302020204" pitchFamily="66" charset="0"/>
                        </a:rPr>
                        <a:t> And you became imitators of us and of the Lord, for in spite of persecution you received the word with joy inspired by the Holy Spirit, </a:t>
                      </a:r>
                      <a:r>
                        <a:rPr lang="en-US" sz="900" b="1" i="0" u="none" strike="noStrike" noProof="0" dirty="0">
                          <a:latin typeface="Comic Sans MS" panose="030F0702030302020204" pitchFamily="66" charset="0"/>
                        </a:rPr>
                        <a:t> </a:t>
                      </a:r>
                      <a:r>
                        <a:rPr lang="en-US" sz="900" b="0" i="0" u="none" strike="noStrike" noProof="0" dirty="0">
                          <a:latin typeface="Comic Sans MS" panose="030F0702030302020204" pitchFamily="66" charset="0"/>
                        </a:rPr>
                        <a:t>so that you became an example to all the believers</a:t>
                      </a:r>
                    </a:p>
                    <a:p>
                      <a:pPr lvl="0" algn="l">
                        <a:lnSpc>
                          <a:spcPct val="100000"/>
                        </a:lnSpc>
                        <a:spcBef>
                          <a:spcPts val="0"/>
                        </a:spcBef>
                        <a:spcAft>
                          <a:spcPts val="0"/>
                        </a:spcAft>
                        <a:buClrTx/>
                        <a:buSzTx/>
                        <a:buFontTx/>
                        <a:buNone/>
                      </a:pPr>
                      <a:endParaRPr lang="en-US" sz="900" b="0" i="0" u="none" strike="noStrike" noProof="0" dirty="0">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matic SC"/>
                        </a:rPr>
                        <a:t>Value: </a:t>
                      </a:r>
                      <a:r>
                        <a:rPr kumimoji="0" lang="en-US" sz="9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Patience</a:t>
                      </a:r>
                      <a:endParaRPr kumimoji="0" lang="en-US" sz="9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Romans 8:25</a:t>
                      </a:r>
                      <a:r>
                        <a:rPr kumimoji="0" lang="en-US" sz="9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But if we hope for what we do not see, we wait for it with patience.</a:t>
                      </a:r>
                      <a:r>
                        <a:rPr kumimoji="0" lang="en-US" sz="9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1 Corinthians 13:4</a:t>
                      </a:r>
                      <a:r>
                        <a:rPr kumimoji="0" lang="en-US" sz="9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US" sz="9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US" sz="9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Love is patient; love is kind; love is not envious or boastful or arrogant </a:t>
                      </a:r>
                      <a:r>
                        <a:rPr kumimoji="0" lang="en-US" sz="9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US" sz="9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or rude.</a:t>
                      </a:r>
                    </a:p>
                    <a:p>
                      <a:pPr lvl="0" algn="l">
                        <a:lnSpc>
                          <a:spcPct val="100000"/>
                        </a:lnSpc>
                        <a:spcBef>
                          <a:spcPts val="0"/>
                        </a:spcBef>
                        <a:spcAft>
                          <a:spcPts val="0"/>
                        </a:spcAft>
                        <a:buClrTx/>
                        <a:buSzTx/>
                        <a:buFontTx/>
                        <a:buNone/>
                      </a:pPr>
                      <a:endParaRPr lang="en-US" sz="900" dirty="0">
                        <a:latin typeface="Comic Sans MS" panose="030F0702030302020204" pitchFamily="66" charset="0"/>
                      </a:endParaRPr>
                    </a:p>
                    <a:p>
                      <a:pPr marL="0" marR="0" lvl="0" indent="0" algn="l" defTabSz="914400">
                        <a:lnSpc>
                          <a:spcPct val="100000"/>
                        </a:lnSpc>
                        <a:spcBef>
                          <a:spcPts val="0"/>
                        </a:spcBef>
                        <a:spcAft>
                          <a:spcPts val="0"/>
                        </a:spcAft>
                        <a:buClrTx/>
                        <a:buSzTx/>
                        <a:buFontTx/>
                        <a:buNone/>
                        <a:tabLst/>
                        <a:defRPr/>
                      </a:pPr>
                      <a:endParaRPr lang="en-US" sz="900" b="1" dirty="0">
                        <a:solidFill>
                          <a:schemeClr val="tx1"/>
                        </a:solidFill>
                        <a:latin typeface="Comic Sans MS" panose="030F0702030302020204" pitchFamily="66"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900" b="1" dirty="0">
                          <a:solidFill>
                            <a:schemeClr val="tx1"/>
                          </a:solidFill>
                          <a:latin typeface="Comic Sans MS" panose="030F0702030302020204" pitchFamily="66" charset="0"/>
                          <a:cs typeface="Amatic SC"/>
                        </a:rPr>
                        <a:t>Value: </a:t>
                      </a:r>
                      <a:r>
                        <a:rPr lang="en-US" sz="900" b="1" i="0" u="none" strike="noStrike" noProof="0" dirty="0">
                          <a:latin typeface="Comic Sans MS" panose="030F0702030302020204" pitchFamily="66" charset="0"/>
                        </a:rPr>
                        <a:t>Peace</a:t>
                      </a:r>
                      <a:endParaRPr lang="en-US" sz="900" b="1" dirty="0">
                        <a:latin typeface="Comic Sans MS" panose="030F0702030302020204" pitchFamily="66" charset="0"/>
                      </a:endParaRPr>
                    </a:p>
                    <a:p>
                      <a:pPr lvl="0" algn="l">
                        <a:lnSpc>
                          <a:spcPct val="100000"/>
                        </a:lnSpc>
                        <a:spcBef>
                          <a:spcPts val="0"/>
                        </a:spcBef>
                        <a:spcAft>
                          <a:spcPts val="0"/>
                        </a:spcAft>
                        <a:buClrTx/>
                        <a:buSzTx/>
                        <a:buFontTx/>
                        <a:buNone/>
                      </a:pPr>
                      <a:r>
                        <a:rPr lang="en-US" sz="900" b="0" i="0" u="sng" strike="noStrike" noProof="0" dirty="0">
                          <a:latin typeface="Comic Sans MS" panose="030F0702030302020204" pitchFamily="66" charset="0"/>
                        </a:rPr>
                        <a:t>Matthew 5:9</a:t>
                      </a:r>
                      <a:r>
                        <a:rPr lang="en-US" sz="900" b="0" i="0" u="none" strike="noStrike" noProof="0" dirty="0">
                          <a:latin typeface="Comic Sans MS" panose="030F0702030302020204" pitchFamily="66" charset="0"/>
                        </a:rPr>
                        <a:t> “Blessed are the peacemakers, for they will be called the children of God.</a:t>
                      </a:r>
                      <a:endParaRPr lang="en-US" sz="900" dirty="0">
                        <a:latin typeface="Comic Sans MS" panose="030F0702030302020204" pitchFamily="66" charset="0"/>
                      </a:endParaRPr>
                    </a:p>
                    <a:p>
                      <a:pPr lvl="0" algn="l">
                        <a:lnSpc>
                          <a:spcPct val="100000"/>
                        </a:lnSpc>
                        <a:spcBef>
                          <a:spcPts val="0"/>
                        </a:spcBef>
                        <a:spcAft>
                          <a:spcPts val="0"/>
                        </a:spcAft>
                        <a:buClrTx/>
                        <a:buSzTx/>
                        <a:buFontTx/>
                        <a:buNone/>
                      </a:pPr>
                      <a:r>
                        <a:rPr lang="en-US" sz="900" b="0" i="0" u="sng" strike="noStrike" noProof="0" dirty="0">
                          <a:latin typeface="Comic Sans MS" panose="030F0702030302020204" pitchFamily="66" charset="0"/>
                        </a:rPr>
                        <a:t>Hebrews 12:14</a:t>
                      </a:r>
                      <a:r>
                        <a:rPr lang="en-US" sz="900" b="0" i="0" u="none" strike="noStrike" noProof="0" dirty="0">
                          <a:latin typeface="Comic Sans MS" panose="030F0702030302020204" pitchFamily="66" charset="0"/>
                        </a:rPr>
                        <a:t> Pursue peace with everyone, as well as holiness, without which no one will see the Lord</a:t>
                      </a:r>
                      <a:endParaRPr lang="en-US" sz="900" dirty="0">
                        <a:latin typeface="Comic Sans MS" panose="030F0702030302020204" pitchFamily="66" charset="0"/>
                      </a:endParaRPr>
                    </a:p>
                    <a:p>
                      <a:pPr marL="0" marR="0" lvl="0" indent="0" algn="l" defTabSz="914400">
                        <a:lnSpc>
                          <a:spcPct val="100000"/>
                        </a:lnSpc>
                        <a:spcBef>
                          <a:spcPts val="0"/>
                        </a:spcBef>
                        <a:spcAft>
                          <a:spcPts val="0"/>
                        </a:spcAft>
                        <a:buClrTx/>
                        <a:buSzTx/>
                        <a:buFontTx/>
                        <a:buNone/>
                        <a:tabLst/>
                        <a:defRPr/>
                      </a:pPr>
                      <a:endParaRPr lang="en-US" sz="900" b="1" dirty="0">
                        <a:solidFill>
                          <a:schemeClr val="tx1"/>
                        </a:solidFill>
                        <a:latin typeface="Comic Sans MS" panose="030F0702030302020204" pitchFamily="66"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a:lnSpc>
                          <a:spcPct val="100000"/>
                        </a:lnSpc>
                        <a:spcBef>
                          <a:spcPts val="0"/>
                        </a:spcBef>
                        <a:spcAft>
                          <a:spcPts val="0"/>
                        </a:spcAft>
                        <a:buNone/>
                      </a:pPr>
                      <a:r>
                        <a:rPr lang="en-US" sz="900" b="1" i="0" u="none" strike="noStrike" noProof="0" dirty="0">
                          <a:latin typeface="Comic Sans MS" panose="030F0702030302020204" pitchFamily="66" charset="0"/>
                        </a:rPr>
                        <a:t>Kindness</a:t>
                      </a:r>
                      <a:endParaRPr lang="en-US" sz="900" b="0" i="0" u="none" strike="noStrike" noProof="0" dirty="0">
                        <a:latin typeface="Comic Sans MS" panose="030F0702030302020204" pitchFamily="66" charset="0"/>
                      </a:endParaRPr>
                    </a:p>
                    <a:p>
                      <a:pPr lvl="0" algn="l">
                        <a:lnSpc>
                          <a:spcPct val="100000"/>
                        </a:lnSpc>
                        <a:spcBef>
                          <a:spcPts val="0"/>
                        </a:spcBef>
                        <a:spcAft>
                          <a:spcPts val="0"/>
                        </a:spcAft>
                        <a:buNone/>
                      </a:pPr>
                      <a:r>
                        <a:rPr lang="en-US" sz="900" b="0" i="0" u="sng" strike="noStrike" noProof="0" dirty="0">
                          <a:latin typeface="Comic Sans MS" panose="030F0702030302020204" pitchFamily="66" charset="0"/>
                        </a:rPr>
                        <a:t>Colossians 3:12  </a:t>
                      </a:r>
                      <a:r>
                        <a:rPr lang="en-US" sz="900" b="0" i="0" u="none" strike="noStrike" noProof="0" dirty="0">
                          <a:latin typeface="Comic Sans MS" panose="030F0702030302020204" pitchFamily="66" charset="0"/>
                        </a:rPr>
                        <a:t>As God’s chosen ones, holy and beloved, clothe yourselves with compassion, kindness, humility, meekness, and patience.</a:t>
                      </a:r>
                    </a:p>
                    <a:p>
                      <a:pPr lvl="0" algn="l">
                        <a:lnSpc>
                          <a:spcPct val="100000"/>
                        </a:lnSpc>
                        <a:spcBef>
                          <a:spcPts val="0"/>
                        </a:spcBef>
                        <a:spcAft>
                          <a:spcPts val="0"/>
                        </a:spcAft>
                        <a:buNone/>
                      </a:pPr>
                      <a:r>
                        <a:rPr lang="en-US" sz="900" b="0" i="0" u="sng" strike="noStrike" noProof="0" dirty="0">
                          <a:latin typeface="Comic Sans MS" panose="030F0702030302020204" pitchFamily="66" charset="0"/>
                        </a:rPr>
                        <a:t>Ephesians 4:32</a:t>
                      </a:r>
                      <a:r>
                        <a:rPr lang="en-US" sz="900" b="0" i="0" u="none" strike="noStrike" noProof="0" dirty="0">
                          <a:latin typeface="Comic Sans MS" panose="030F0702030302020204" pitchFamily="66" charset="0"/>
                        </a:rPr>
                        <a:t> Be kind to one another, tenderhearted, forgiving one another, as God in Christ has forgiven you.</a:t>
                      </a:r>
                      <a:endParaRPr lang="en-US" sz="9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900" b="1" dirty="0">
                          <a:solidFill>
                            <a:schemeClr val="tx1"/>
                          </a:solidFill>
                          <a:latin typeface="Comic Sans MS" panose="030F0702030302020204" pitchFamily="66" charset="0"/>
                          <a:cs typeface="Amatic SC"/>
                        </a:rPr>
                        <a:t>Value: </a:t>
                      </a:r>
                      <a:r>
                        <a:rPr lang="en-US" sz="900" b="1" i="0" u="none" strike="noStrike" noProof="0" dirty="0">
                          <a:latin typeface="Comic Sans MS" panose="030F0702030302020204" pitchFamily="66" charset="0"/>
                        </a:rPr>
                        <a:t>Goodness</a:t>
                      </a:r>
                      <a:endParaRPr lang="en-US" sz="900" b="1" dirty="0">
                        <a:latin typeface="Comic Sans MS" panose="030F0702030302020204" pitchFamily="66" charset="0"/>
                      </a:endParaRPr>
                    </a:p>
                    <a:p>
                      <a:pPr lvl="0" algn="l">
                        <a:lnSpc>
                          <a:spcPct val="100000"/>
                        </a:lnSpc>
                        <a:spcBef>
                          <a:spcPts val="0"/>
                        </a:spcBef>
                        <a:spcAft>
                          <a:spcPts val="0"/>
                        </a:spcAft>
                        <a:buClrTx/>
                        <a:buSzTx/>
                        <a:buFontTx/>
                        <a:buNone/>
                      </a:pPr>
                      <a:r>
                        <a:rPr lang="en-US" sz="900" b="0" i="0" u="sng" strike="noStrike" noProof="0" dirty="0">
                          <a:latin typeface="Comic Sans MS" panose="030F0702030302020204" pitchFamily="66" charset="0"/>
                        </a:rPr>
                        <a:t>Galatians 6:10</a:t>
                      </a:r>
                      <a:r>
                        <a:rPr lang="en-US" sz="900" b="0" i="0" u="none" strike="noStrike" noProof="0" dirty="0">
                          <a:latin typeface="Comic Sans MS" panose="030F0702030302020204" pitchFamily="66" charset="0"/>
                        </a:rPr>
                        <a:t> So then, whenever we have an opportunity, let us work for the good of all, and especially for those of the family of faith.</a:t>
                      </a:r>
                      <a:endParaRPr lang="en-US" sz="900" dirty="0">
                        <a:latin typeface="Comic Sans MS" panose="030F0702030302020204" pitchFamily="66" charset="0"/>
                      </a:endParaRPr>
                    </a:p>
                    <a:p>
                      <a:pPr marL="0" marR="0" lvl="0" indent="0" algn="l" defTabSz="914400">
                        <a:lnSpc>
                          <a:spcPct val="100000"/>
                        </a:lnSpc>
                        <a:spcBef>
                          <a:spcPts val="0"/>
                        </a:spcBef>
                        <a:spcAft>
                          <a:spcPts val="0"/>
                        </a:spcAft>
                        <a:buClrTx/>
                        <a:buSzTx/>
                        <a:buFontTx/>
                        <a:buNone/>
                        <a:tabLst/>
                        <a:defRPr/>
                      </a:pPr>
                      <a:endParaRPr lang="en-US" sz="900" b="1" dirty="0">
                        <a:solidFill>
                          <a:schemeClr val="tx1"/>
                        </a:solidFill>
                        <a:latin typeface="Comic Sans MS" panose="030F0702030302020204" pitchFamily="66" charset="0"/>
                        <a:cs typeface="Amatic SC"/>
                      </a:endParaRPr>
                    </a:p>
                    <a:p>
                      <a:pPr lvl="0" algn="ctr">
                        <a:lnSpc>
                          <a:spcPct val="100000"/>
                        </a:lnSpc>
                        <a:spcBef>
                          <a:spcPts val="0"/>
                        </a:spcBef>
                        <a:spcAft>
                          <a:spcPts val="0"/>
                        </a:spcAft>
                        <a:buNone/>
                      </a:pPr>
                      <a:r>
                        <a:rPr lang="en-US" sz="900" b="1" i="0" u="none" strike="noStrike" noProof="0" dirty="0">
                          <a:latin typeface="Comic Sans MS" panose="030F0702030302020204" pitchFamily="66" charset="0"/>
                        </a:rPr>
                        <a:t>Faithfulness</a:t>
                      </a:r>
                      <a:endParaRPr lang="en-US" sz="900" b="1" dirty="0">
                        <a:latin typeface="Comic Sans MS" panose="030F0702030302020204" pitchFamily="66" charset="0"/>
                      </a:endParaRPr>
                    </a:p>
                    <a:p>
                      <a:pPr lvl="0" algn="l">
                        <a:lnSpc>
                          <a:spcPct val="100000"/>
                        </a:lnSpc>
                        <a:spcBef>
                          <a:spcPts val="0"/>
                        </a:spcBef>
                        <a:spcAft>
                          <a:spcPts val="0"/>
                        </a:spcAft>
                        <a:buNone/>
                      </a:pPr>
                      <a:r>
                        <a:rPr lang="en-US" sz="900" b="0" i="0" u="sng" strike="noStrike" noProof="0" dirty="0">
                          <a:latin typeface="Comic Sans MS" panose="030F0702030302020204" pitchFamily="66" charset="0"/>
                        </a:rPr>
                        <a:t>Psalm 25:10</a:t>
                      </a:r>
                      <a:r>
                        <a:rPr lang="en-US" sz="900" b="0" i="0" u="none" strike="noStrike" noProof="0" dirty="0">
                          <a:latin typeface="Comic Sans MS" panose="030F0702030302020204" pitchFamily="66" charset="0"/>
                        </a:rPr>
                        <a:t> All the paths of the Lord are steadfast love and faithfulness, for those who keep his covenant and his decrees.</a:t>
                      </a:r>
                      <a:endParaRPr lang="en-US" sz="900" dirty="0">
                        <a:latin typeface="Comic Sans MS" panose="030F0702030302020204" pitchFamily="66" charset="0"/>
                      </a:endParaRPr>
                    </a:p>
                    <a:p>
                      <a:pPr lvl="0" algn="just">
                        <a:lnSpc>
                          <a:spcPct val="100000"/>
                        </a:lnSpc>
                        <a:spcBef>
                          <a:spcPts val="0"/>
                        </a:spcBef>
                        <a:spcAft>
                          <a:spcPts val="0"/>
                        </a:spcAft>
                        <a:buNone/>
                      </a:pPr>
                      <a:r>
                        <a:rPr lang="en-US" sz="900" b="0" i="0" u="sng" strike="noStrike" noProof="0" dirty="0">
                          <a:latin typeface="Comic Sans MS" panose="030F0702030302020204" pitchFamily="66" charset="0"/>
                        </a:rPr>
                        <a:t>3 John 1-3 </a:t>
                      </a:r>
                      <a:r>
                        <a:rPr lang="en-US" sz="900" b="0" i="0" u="none" strike="noStrike" noProof="0" dirty="0">
                          <a:latin typeface="Comic Sans MS" panose="030F0702030302020204" pitchFamily="66" charset="0"/>
                        </a:rPr>
                        <a:t>.I was overjoyed when some of the friends arrived and testified to your faithfulness to the truth, namely how you walk in the truth.</a:t>
                      </a:r>
                      <a:endParaRPr lang="en-US" sz="900" dirty="0">
                        <a:latin typeface="Comic Sans MS" panose="030F0702030302020204" pitchFamily="66" charset="0"/>
                      </a:endParaRPr>
                    </a:p>
                    <a:p>
                      <a:pPr marL="0" marR="0" lvl="0" indent="0" algn="l">
                        <a:lnSpc>
                          <a:spcPct val="100000"/>
                        </a:lnSpc>
                        <a:spcBef>
                          <a:spcPts val="0"/>
                        </a:spcBef>
                        <a:spcAft>
                          <a:spcPts val="0"/>
                        </a:spcAft>
                        <a:buClrTx/>
                        <a:buSzTx/>
                        <a:buFontTx/>
                        <a:buNone/>
                      </a:pPr>
                      <a:endParaRPr lang="en-US" sz="900" b="1" dirty="0">
                        <a:solidFill>
                          <a:schemeClr val="tx1"/>
                        </a:solidFill>
                        <a:latin typeface="Comic Sans MS" panose="030F0702030302020204" pitchFamily="66"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900" b="1" dirty="0">
                          <a:solidFill>
                            <a:schemeClr val="tx1"/>
                          </a:solidFill>
                          <a:latin typeface="Comic Sans MS" panose="030F0702030302020204" pitchFamily="66" charset="0"/>
                          <a:cs typeface="Amatic SC"/>
                        </a:rPr>
                        <a:t>Value: </a:t>
                      </a:r>
                      <a:r>
                        <a:rPr lang="en-US" sz="900" b="1" i="0" u="none" strike="noStrike" noProof="0" dirty="0">
                          <a:latin typeface="Comic Sans MS" panose="030F0702030302020204" pitchFamily="66" charset="0"/>
                        </a:rPr>
                        <a:t>Gentleness</a:t>
                      </a:r>
                      <a:endParaRPr lang="en-US" sz="900" b="1" dirty="0">
                        <a:latin typeface="Comic Sans MS" panose="030F0702030302020204" pitchFamily="66" charset="0"/>
                      </a:endParaRPr>
                    </a:p>
                    <a:p>
                      <a:pPr lvl="0" algn="l">
                        <a:lnSpc>
                          <a:spcPct val="100000"/>
                        </a:lnSpc>
                        <a:spcBef>
                          <a:spcPts val="0"/>
                        </a:spcBef>
                        <a:spcAft>
                          <a:spcPts val="0"/>
                        </a:spcAft>
                        <a:buNone/>
                      </a:pPr>
                      <a:r>
                        <a:rPr lang="en-US" sz="900" b="0" i="0" u="sng" strike="noStrike" noProof="0" dirty="0">
                          <a:latin typeface="Comic Sans MS" panose="030F0702030302020204" pitchFamily="66" charset="0"/>
                        </a:rPr>
                        <a:t>Titus 3:2</a:t>
                      </a:r>
                      <a:r>
                        <a:rPr lang="en-US" sz="900" b="0" i="0" u="none" strike="noStrike" noProof="0" dirty="0">
                          <a:latin typeface="Comic Sans MS" panose="030F0702030302020204" pitchFamily="66" charset="0"/>
                        </a:rPr>
                        <a:t> To speak evil of no one, to avoid quarrelling, to be gentle, and to show every courtesy to everyone.</a:t>
                      </a:r>
                      <a:endParaRPr lang="en-US" sz="900" dirty="0">
                        <a:latin typeface="Comic Sans MS" panose="030F0702030302020204" pitchFamily="66" charset="0"/>
                      </a:endParaRPr>
                    </a:p>
                    <a:p>
                      <a:pPr lvl="0" algn="l">
                        <a:lnSpc>
                          <a:spcPct val="100000"/>
                        </a:lnSpc>
                        <a:spcBef>
                          <a:spcPts val="0"/>
                        </a:spcBef>
                        <a:spcAft>
                          <a:spcPts val="0"/>
                        </a:spcAft>
                        <a:buNone/>
                      </a:pPr>
                      <a:r>
                        <a:rPr lang="en-US" sz="900" b="0" i="0" u="sng" strike="noStrike" noProof="0" dirty="0">
                          <a:latin typeface="Comic Sans MS" panose="030F0702030302020204" pitchFamily="66" charset="0"/>
                        </a:rPr>
                        <a:t>Ephesians 4:2-3</a:t>
                      </a:r>
                      <a:r>
                        <a:rPr lang="en-US" sz="900" b="0" i="0" u="none" strike="noStrike" noProof="0" dirty="0">
                          <a:latin typeface="Comic Sans MS" panose="030F0702030302020204" pitchFamily="66" charset="0"/>
                        </a:rPr>
                        <a:t> With all humility and gentleness, with patience, bearing with one another in love, </a:t>
                      </a:r>
                      <a:r>
                        <a:rPr lang="en-US" sz="900" b="1" i="0" u="none" strike="noStrike" noProof="0" dirty="0">
                          <a:latin typeface="Comic Sans MS" panose="030F0702030302020204" pitchFamily="66" charset="0"/>
                        </a:rPr>
                        <a:t> </a:t>
                      </a:r>
                      <a:r>
                        <a:rPr lang="en-US" sz="900" b="0" i="0" u="none" strike="noStrike" noProof="0" dirty="0">
                          <a:latin typeface="Comic Sans MS" panose="030F0702030302020204" pitchFamily="66" charset="0"/>
                        </a:rPr>
                        <a:t>making every effort to maintain the unity of the Spirit in the bond of peace. </a:t>
                      </a:r>
                      <a:endParaRPr lang="en-US" sz="900" dirty="0">
                        <a:latin typeface="Comic Sans MS" panose="030F0702030302020204" pitchFamily="66" charset="0"/>
                      </a:endParaRPr>
                    </a:p>
                    <a:p>
                      <a:pPr lvl="0" algn="ctr">
                        <a:lnSpc>
                          <a:spcPct val="100000"/>
                        </a:lnSpc>
                        <a:spcBef>
                          <a:spcPts val="0"/>
                        </a:spcBef>
                        <a:spcAft>
                          <a:spcPts val="0"/>
                        </a:spcAft>
                        <a:buNone/>
                      </a:pPr>
                      <a:r>
                        <a:rPr lang="en-US" sz="900" b="1" i="0" u="none" strike="noStrike" noProof="0" dirty="0">
                          <a:latin typeface="Comic Sans MS" panose="030F0702030302020204" pitchFamily="66" charset="0"/>
                        </a:rPr>
                        <a:t>Self-control</a:t>
                      </a:r>
                      <a:endParaRPr lang="en-US" sz="900" b="1" dirty="0">
                        <a:latin typeface="Comic Sans MS" panose="030F0702030302020204" pitchFamily="66" charset="0"/>
                      </a:endParaRPr>
                    </a:p>
                    <a:p>
                      <a:pPr lvl="0" algn="l">
                        <a:lnSpc>
                          <a:spcPct val="100000"/>
                        </a:lnSpc>
                        <a:spcBef>
                          <a:spcPts val="0"/>
                        </a:spcBef>
                        <a:spcAft>
                          <a:spcPts val="0"/>
                        </a:spcAft>
                        <a:buNone/>
                      </a:pPr>
                      <a:r>
                        <a:rPr lang="en-US" sz="900" b="0" i="0" u="sng" strike="noStrike" noProof="0" dirty="0">
                          <a:latin typeface="Comic Sans MS" panose="030F0702030302020204" pitchFamily="66" charset="0"/>
                        </a:rPr>
                        <a:t>4 Maccabees 1:18 </a:t>
                      </a:r>
                      <a:r>
                        <a:rPr lang="en-US" sz="900" b="0" i="0" u="none" strike="noStrike" noProof="0" dirty="0">
                          <a:latin typeface="Comic Sans MS" panose="030F0702030302020204" pitchFamily="66" charset="0"/>
                        </a:rPr>
                        <a:t> Now the kinds of wisdom are rational judgment, justice, courage, and self-control.</a:t>
                      </a:r>
                      <a:endParaRPr lang="en-US" sz="900" dirty="0">
                        <a:latin typeface="Comic Sans MS" panose="030F0702030302020204" pitchFamily="66" charset="0"/>
                      </a:endParaRPr>
                    </a:p>
                    <a:p>
                      <a:pPr lvl="0" algn="ctr">
                        <a:lnSpc>
                          <a:spcPct val="100000"/>
                        </a:lnSpc>
                        <a:spcBef>
                          <a:spcPts val="0"/>
                        </a:spcBef>
                        <a:spcAft>
                          <a:spcPts val="0"/>
                        </a:spcAft>
                        <a:buNone/>
                      </a:pPr>
                      <a:r>
                        <a:rPr lang="en-US" sz="900" b="0" i="0" u="sng" strike="noStrike" noProof="0" dirty="0">
                          <a:latin typeface="Comic Sans MS" panose="030F0702030302020204" pitchFamily="66" charset="0"/>
                        </a:rPr>
                        <a:t>2 Peter 1 5-7  </a:t>
                      </a:r>
                      <a:r>
                        <a:rPr lang="en-US" sz="900" b="1" i="0" u="none" strike="noStrike" noProof="0" dirty="0">
                          <a:latin typeface="Comic Sans MS" panose="030F0702030302020204" pitchFamily="66" charset="0"/>
                        </a:rPr>
                        <a:t> </a:t>
                      </a:r>
                      <a:r>
                        <a:rPr lang="en-US" sz="900" b="0" i="0" u="none" strike="noStrike" noProof="0" dirty="0">
                          <a:latin typeface="Comic Sans MS" panose="030F0702030302020204" pitchFamily="66" charset="0"/>
                        </a:rPr>
                        <a:t>For this very reason, you must make every effort to support your faith with goodness, and goodness with knowledge, and knowledge with self-control, and self-control with endurance, and endurance with godliness, and godliness with mutual affection, and mutual affection with love</a:t>
                      </a:r>
                      <a:endParaRPr lang="en-US" sz="9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27661565"/>
                  </a:ext>
                </a:extLst>
              </a:tr>
              <a:tr h="962373">
                <a:tc vMerge="1">
                  <a:txBody>
                    <a:bodyPr/>
                    <a:lstStyle/>
                    <a:p>
                      <a:pPr algn="ctr"/>
                      <a:r>
                        <a:rPr lang="en-US" sz="2400" b="0" dirty="0">
                          <a:latin typeface="Amatic SC" panose="00000500000000000000" pitchFamily="2" charset="-79"/>
                          <a:cs typeface="Amatic SC" panose="00000500000000000000" pitchFamily="2" charset="-79"/>
                        </a:rPr>
                        <a:t>Core Principles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1000" b="1" dirty="0">
                          <a:solidFill>
                            <a:schemeClr val="tx1"/>
                          </a:solidFill>
                          <a:latin typeface="Comic Sans MS" panose="030F0702030302020204" pitchFamily="66" charset="0"/>
                          <a:cs typeface="Amatic SC" panose="020B0604020202020204" charset="-79"/>
                        </a:rPr>
                        <a:t>God is good all the time, all the time God is good.</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1000" b="0" dirty="0">
                          <a:solidFill>
                            <a:schemeClr val="tx1"/>
                          </a:solidFill>
                          <a:latin typeface="Comic Sans MS" panose="030F0702030302020204" pitchFamily="66" charset="0"/>
                          <a:cs typeface="Amatic SC" panose="020B0604020202020204" charset="-79"/>
                        </a:rPr>
                        <a:t>We are a  unique village school, in the heart of the Fence village.  Inspired by our Christian love, we open our hearts to God’s wonderful, diverse creation, cherishing everyone as a child of God. Through Jesus’ example, we instil resilience and confidence for tomorrow. We aim high, achieve much, befriend all and believe in ourselves and each other. We care and cherish our school family and create confident Christians following in Jesus’ footsteps.</a:t>
                      </a:r>
                      <a:r>
                        <a:rPr lang="en-GB" sz="1000" b="0" baseline="0" dirty="0">
                          <a:solidFill>
                            <a:schemeClr val="tx1"/>
                          </a:solidFill>
                          <a:latin typeface="Comic Sans MS" panose="030F0702030302020204" pitchFamily="66" charset="0"/>
                          <a:cs typeface="Amatic SC" panose="020B0604020202020204" charset="-79"/>
                        </a:rPr>
                        <a:t> </a:t>
                      </a:r>
                      <a:r>
                        <a:rPr lang="en-GB" sz="1000" b="0" dirty="0">
                          <a:solidFill>
                            <a:schemeClr val="tx1"/>
                          </a:solidFill>
                          <a:latin typeface="Comic Sans MS" panose="030F0702030302020204" pitchFamily="66" charset="0"/>
                          <a:cs typeface="Amatic SC" panose="020B0604020202020204" charset="-79"/>
                        </a:rPr>
                        <a:t>Our school prioritises relationships. We really care for each other as a staff team, for our children and our families. Our Christian vision, values and ethos permeate through everything we do and you feel it the second you walk through the door.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4059294"/>
                  </a:ext>
                </a:extLst>
              </a:tr>
            </a:tbl>
          </a:graphicData>
        </a:graphic>
      </p:graphicFrame>
      <p:pic>
        <p:nvPicPr>
          <p:cNvPr id="6" name="Picture 5">
            <a:extLst>
              <a:ext uri="{FF2B5EF4-FFF2-40B4-BE49-F238E27FC236}">
                <a16:creationId xmlns:a16="http://schemas.microsoft.com/office/drawing/2014/main" id="{6E582DBF-1A0E-4FBB-9D66-B61D7AD340E6}"/>
              </a:ext>
            </a:extLst>
          </p:cNvPr>
          <p:cNvPicPr>
            <a:picLocks noChangeAspect="1"/>
          </p:cNvPicPr>
          <p:nvPr/>
        </p:nvPicPr>
        <p:blipFill>
          <a:blip r:embed="rId3"/>
          <a:stretch>
            <a:fillRect/>
          </a:stretch>
        </p:blipFill>
        <p:spPr>
          <a:xfrm>
            <a:off x="619670" y="153635"/>
            <a:ext cx="866459" cy="769327"/>
          </a:xfrm>
          <a:prstGeom prst="rect">
            <a:avLst/>
          </a:prstGeom>
        </p:spPr>
      </p:pic>
    </p:spTree>
    <p:extLst>
      <p:ext uri="{BB962C8B-B14F-4D97-AF65-F5344CB8AC3E}">
        <p14:creationId xmlns:p14="http://schemas.microsoft.com/office/powerpoint/2010/main" val="22498435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34388636"/>
              </p:ext>
            </p:extLst>
          </p:nvPr>
        </p:nvGraphicFramePr>
        <p:xfrm>
          <a:off x="171904" y="512838"/>
          <a:ext cx="11848192" cy="4893338"/>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2599">
                  <a:extLst>
                    <a:ext uri="{9D8B030D-6E8A-4147-A177-3AD203B41FA5}">
                      <a16:colId xmlns:a16="http://schemas.microsoft.com/office/drawing/2014/main" val="2865123548"/>
                    </a:ext>
                  </a:extLst>
                </a:gridCol>
                <a:gridCol w="1704796">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92599">
                  <a:extLst>
                    <a:ext uri="{9D8B030D-6E8A-4147-A177-3AD203B41FA5}">
                      <a16:colId xmlns:a16="http://schemas.microsoft.com/office/drawing/2014/main" val="2709165749"/>
                    </a:ext>
                  </a:extLst>
                </a:gridCol>
                <a:gridCol w="1540460">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366728">
                <a:tc>
                  <a:txBody>
                    <a:bodyPr/>
                    <a:lstStyle/>
                    <a:p>
                      <a:pPr algn="ctr"/>
                      <a:endParaRPr lang="en-GB" sz="1600" dirty="0">
                        <a:latin typeface="Amatic SC" panose="020B0604020202020204" charset="-79"/>
                        <a:cs typeface="Amatic SC" panose="020B0604020202020204" charset="-79"/>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00" dirty="0">
                          <a:solidFill>
                            <a:schemeClr val="tx1"/>
                          </a:solidFill>
                          <a:latin typeface="Comic Sans MS" panose="030F0702030302020204" pitchFamily="66" charset="0"/>
                          <a:cs typeface="Amatic SC" panose="020B0604020202020204" charset="-79"/>
                        </a:rPr>
                        <a:t>Autumn 1</a:t>
                      </a:r>
                      <a:endParaRPr lang="en-GB" sz="10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Comic Sans MS" panose="030F0702030302020204" pitchFamily="66" charset="0"/>
                          <a:cs typeface="Amatic SC" panose="020B0604020202020204" charset="-79"/>
                        </a:rPr>
                        <a:t>Autumn 2</a:t>
                      </a:r>
                      <a:endParaRPr lang="en-GB" sz="10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dirty="0">
                          <a:solidFill>
                            <a:schemeClr val="tx1"/>
                          </a:solidFill>
                          <a:latin typeface="Comic Sans MS" panose="030F0702030302020204" pitchFamily="66" charset="0"/>
                          <a:cs typeface="Amatic SC" panose="020B0604020202020204" charset="-79"/>
                        </a:rPr>
                        <a:t>Spring 1</a:t>
                      </a:r>
                      <a:endParaRPr lang="en-GB" sz="10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a:solidFill>
                            <a:schemeClr val="tx1"/>
                          </a:solidFill>
                          <a:latin typeface="Comic Sans MS" panose="030F0702030302020204" pitchFamily="66" charset="0"/>
                          <a:cs typeface="Amatic SC" panose="020B0604020202020204" charset="-79"/>
                        </a:rPr>
                        <a:t>Spring 2</a:t>
                      </a:r>
                      <a:endParaRPr lang="en-GB" sz="10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dirty="0">
                          <a:solidFill>
                            <a:schemeClr val="tx1"/>
                          </a:solidFill>
                          <a:latin typeface="Comic Sans MS" panose="030F0702030302020204" pitchFamily="66" charset="0"/>
                          <a:cs typeface="Amatic SC" panose="020B0604020202020204" charset="-79"/>
                        </a:rPr>
                        <a:t>Summer 1</a:t>
                      </a:r>
                      <a:endParaRPr lang="en-GB" sz="10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000" dirty="0">
                          <a:solidFill>
                            <a:schemeClr val="tx1"/>
                          </a:solidFill>
                          <a:latin typeface="Comic Sans MS" panose="030F0702030302020204" pitchFamily="66" charset="0"/>
                          <a:cs typeface="Amatic SC" panose="020B0604020202020204" charset="-79"/>
                        </a:rPr>
                        <a:t>Summer 2</a:t>
                      </a:r>
                      <a:endParaRPr lang="en-GB" sz="10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548970">
                <a:tc>
                  <a:txBody>
                    <a:bodyPr/>
                    <a:lstStyle/>
                    <a:p>
                      <a:pPr algn="ctr"/>
                      <a:r>
                        <a:rPr lang="en-US" sz="1000" b="1" dirty="0">
                          <a:latin typeface="Comic Sans MS" panose="030F0702030302020204" pitchFamily="66" charset="0"/>
                          <a:cs typeface="Amatic SC" panose="020B0604020202020204" charset="-79"/>
                        </a:rPr>
                        <a:t>General Themes </a:t>
                      </a:r>
                      <a:endParaRPr lang="en-GB" sz="1000" b="1"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Comic Sans MS" panose="030F0702030302020204" pitchFamily="66" charset="0"/>
                          <a:cs typeface="Amatic SC" panose="020B0604020202020204" charset="-79"/>
                        </a:rPr>
                        <a:t>Sparkle and</a:t>
                      </a:r>
                      <a:r>
                        <a:rPr lang="en-US" sz="1000" b="1" baseline="0" dirty="0" smtClean="0">
                          <a:solidFill>
                            <a:schemeClr val="tx1"/>
                          </a:solidFill>
                          <a:latin typeface="Comic Sans MS" panose="030F0702030302020204" pitchFamily="66" charset="0"/>
                          <a:cs typeface="Amatic SC" panose="020B0604020202020204" charset="-79"/>
                        </a:rPr>
                        <a:t> shine</a:t>
                      </a:r>
                      <a:r>
                        <a:rPr lang="en-US" sz="1000" b="1" dirty="0" smtClean="0">
                          <a:solidFill>
                            <a:schemeClr val="tx1"/>
                          </a:solidFill>
                          <a:latin typeface="Comic Sans MS" panose="030F0702030302020204" pitchFamily="66" charset="0"/>
                          <a:cs typeface="Amatic SC" panose="020B0604020202020204" charset="-79"/>
                        </a:rPr>
                        <a:t>!</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Comic Sans MS" panose="030F0702030302020204" pitchFamily="66" charset="0"/>
                          <a:cs typeface="Amatic SC" panose="020B0604020202020204" charset="-79"/>
                        </a:rPr>
                        <a:t>Terrific</a:t>
                      </a:r>
                      <a:r>
                        <a:rPr lang="en-US" sz="1000" b="1" baseline="0" dirty="0" smtClean="0">
                          <a:solidFill>
                            <a:schemeClr val="tx1"/>
                          </a:solidFill>
                          <a:latin typeface="Comic Sans MS" panose="030F0702030302020204" pitchFamily="66" charset="0"/>
                          <a:cs typeface="Amatic SC" panose="020B0604020202020204" charset="-79"/>
                        </a:rPr>
                        <a:t> tales</a:t>
                      </a:r>
                      <a:r>
                        <a:rPr lang="en-US" sz="1000" b="1" dirty="0" smtClean="0">
                          <a:solidFill>
                            <a:schemeClr val="tx1"/>
                          </a:solidFill>
                          <a:latin typeface="Comic Sans MS" panose="030F0702030302020204" pitchFamily="66" charset="0"/>
                          <a:cs typeface="Amatic SC" panose="020B0604020202020204" charset="-79"/>
                        </a:rPr>
                        <a:t>!</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Ticket</a:t>
                      </a:r>
                      <a:r>
                        <a:rPr lang="en-US" sz="1000" b="1" baseline="0" dirty="0">
                          <a:solidFill>
                            <a:schemeClr val="tx1"/>
                          </a:solidFill>
                          <a:latin typeface="Comic Sans MS" panose="030F0702030302020204" pitchFamily="66" charset="0"/>
                          <a:cs typeface="Amatic SC" panose="020B0604020202020204" charset="-79"/>
                        </a:rPr>
                        <a:t> to ride!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Comic Sans MS" panose="030F0702030302020204" pitchFamily="66" charset="0"/>
                          <a:cs typeface="Amatic SC" panose="020B0604020202020204" charset="-79"/>
                        </a:rPr>
                        <a:t>Fun at</a:t>
                      </a:r>
                      <a:r>
                        <a:rPr lang="en-US" sz="1000" b="1" baseline="0" dirty="0">
                          <a:solidFill>
                            <a:schemeClr val="tx1"/>
                          </a:solidFill>
                          <a:latin typeface="Comic Sans MS" panose="030F0702030302020204" pitchFamily="66" charset="0"/>
                          <a:cs typeface="Amatic SC" panose="020B0604020202020204" charset="-79"/>
                        </a:rPr>
                        <a:t> the seaside!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74698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matic SC" panose="020B0604020202020204" charset="-79"/>
                        </a:rPr>
                        <a:t>British values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matic SC" panose="020B0604020202020204" charset="-79"/>
                        </a:rPr>
                        <a:t>Assemblies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matic SC" panose="020B0604020202020204" charset="-79"/>
                        </a:rPr>
                        <a:t>PSHE CIRCLE TIMES</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ctr" defTabSz="914400">
                        <a:lnSpc>
                          <a:spcPct val="100000"/>
                        </a:lnSpc>
                        <a:spcBef>
                          <a:spcPts val="0"/>
                        </a:spcBef>
                        <a:spcAft>
                          <a:spcPts val="0"/>
                        </a:spcAft>
                        <a:buClrTx/>
                        <a:buSzTx/>
                        <a:buFontTx/>
                        <a:buNone/>
                        <a:tabLst/>
                        <a:defRPr/>
                      </a:pPr>
                      <a:r>
                        <a:rPr lang="en-GB" sz="900" b="1" dirty="0">
                          <a:solidFill>
                            <a:schemeClr val="tx1"/>
                          </a:solidFill>
                          <a:latin typeface="Comic Sans MS" panose="030F0702030302020204" pitchFamily="66" charset="0"/>
                          <a:cs typeface="Amatic SC"/>
                        </a:rPr>
                        <a:t>Mutual </a:t>
                      </a:r>
                    </a:p>
                    <a:p>
                      <a:pPr marL="0" marR="0" lvl="0" indent="0" algn="ctr" defTabSz="914400">
                        <a:lnSpc>
                          <a:spcPct val="100000"/>
                        </a:lnSpc>
                        <a:spcBef>
                          <a:spcPts val="0"/>
                        </a:spcBef>
                        <a:spcAft>
                          <a:spcPts val="0"/>
                        </a:spcAft>
                        <a:buClrTx/>
                        <a:buSzTx/>
                        <a:buFontTx/>
                        <a:buNone/>
                        <a:tabLst/>
                        <a:defRPr/>
                      </a:pPr>
                      <a:r>
                        <a:rPr lang="en-GB" sz="900" b="1" dirty="0">
                          <a:solidFill>
                            <a:schemeClr val="tx1"/>
                          </a:solidFill>
                          <a:latin typeface="Comic Sans MS" panose="030F0702030302020204" pitchFamily="66" charset="0"/>
                          <a:cs typeface="Amatic SC"/>
                        </a:rPr>
                        <a:t>respect </a:t>
                      </a:r>
                    </a:p>
                    <a:p>
                      <a:pPr marL="0" marR="0" lvl="0" indent="0" algn="l"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We are all unique.</a:t>
                      </a:r>
                    </a:p>
                    <a:p>
                      <a:pPr marL="0" marR="0" lvl="0" indent="0" algn="l"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We respect differences </a:t>
                      </a:r>
                    </a:p>
                    <a:p>
                      <a:pPr marL="0" marR="0" lvl="0" indent="0" algn="l"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between different </a:t>
                      </a:r>
                    </a:p>
                    <a:p>
                      <a:pPr marL="0" marR="0" lvl="0" indent="0" algn="l"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people and their beliefs </a:t>
                      </a:r>
                    </a:p>
                    <a:p>
                      <a:pPr marL="0" marR="0" lvl="0" indent="0" algn="l"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in our community, in </a:t>
                      </a:r>
                    </a:p>
                    <a:p>
                      <a:pPr marL="0" marR="0" lvl="0" indent="0" algn="l"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this country and all </a:t>
                      </a:r>
                    </a:p>
                    <a:p>
                      <a:pPr marL="0" marR="0" lvl="0" indent="0" algn="l"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around the world.</a:t>
                      </a:r>
                    </a:p>
                    <a:p>
                      <a:pPr marL="0" marR="0" lvl="0" indent="0" algn="l"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All cultures are learned , </a:t>
                      </a:r>
                    </a:p>
                    <a:p>
                      <a:pPr marL="0" marR="0" lvl="0" indent="0" algn="l"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respected, and </a:t>
                      </a:r>
                    </a:p>
                    <a:p>
                      <a:pPr marL="0" marR="0" lvl="0" indent="0" algn="l"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celebrated.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900" b="1" u="none" dirty="0">
                          <a:solidFill>
                            <a:schemeClr val="tx1"/>
                          </a:solidFill>
                          <a:latin typeface="Comic Sans MS" panose="030F0702030302020204" pitchFamily="66" charset="0"/>
                          <a:cs typeface="Amatic SC" panose="020B0604020202020204" charset="-79"/>
                        </a:rPr>
                        <a:t>Mutual</a:t>
                      </a:r>
                    </a:p>
                    <a:p>
                      <a:pPr marL="0" marR="0" lvl="0" indent="0" algn="ctr" rtl="0" eaLnBrk="1" fontAlgn="auto" latinLnBrk="0" hangingPunct="1">
                        <a:lnSpc>
                          <a:spcPct val="100000"/>
                        </a:lnSpc>
                        <a:spcBef>
                          <a:spcPts val="0"/>
                        </a:spcBef>
                        <a:spcAft>
                          <a:spcPts val="0"/>
                        </a:spcAft>
                        <a:buClrTx/>
                        <a:buSzTx/>
                        <a:buFontTx/>
                        <a:buNone/>
                      </a:pPr>
                      <a:r>
                        <a:rPr lang="en-GB" sz="900" b="1" u="none" dirty="0">
                          <a:solidFill>
                            <a:schemeClr val="tx1"/>
                          </a:solidFill>
                          <a:latin typeface="Comic Sans MS" panose="030F0702030302020204" pitchFamily="66" charset="0"/>
                          <a:cs typeface="Amatic SC" panose="020B0604020202020204" charset="-79"/>
                        </a:rPr>
                        <a:t>Tolerance </a:t>
                      </a:r>
                    </a:p>
                    <a:p>
                      <a:pPr marL="0" marR="0" lvl="0" indent="0" algn="ctr" rtl="0" eaLnBrk="1" fontAlgn="auto" latinLnBrk="0" hangingPunct="1">
                        <a:lnSpc>
                          <a:spcPct val="100000"/>
                        </a:lnSpc>
                        <a:spcBef>
                          <a:spcPts val="0"/>
                        </a:spcBef>
                        <a:spcAft>
                          <a:spcPts val="0"/>
                        </a:spcAft>
                        <a:buClrTx/>
                        <a:buSzTx/>
                        <a:buFontTx/>
                        <a:buNone/>
                      </a:pPr>
                      <a:r>
                        <a:rPr lang="en-GB" sz="900" b="0" u="none" dirty="0">
                          <a:solidFill>
                            <a:schemeClr val="tx1"/>
                          </a:solidFill>
                          <a:latin typeface="Comic Sans MS" panose="030F0702030302020204" pitchFamily="66" charset="0"/>
                          <a:cs typeface="Amatic SC" panose="020B0604020202020204" charset="-79"/>
                        </a:rPr>
                        <a:t>Everyone is valued, all </a:t>
                      </a:r>
                    </a:p>
                    <a:p>
                      <a:pPr marL="0" marR="0" lvl="0" indent="0" algn="ctr" rtl="0" eaLnBrk="1" fontAlgn="auto" latinLnBrk="0" hangingPunct="1">
                        <a:lnSpc>
                          <a:spcPct val="100000"/>
                        </a:lnSpc>
                        <a:spcBef>
                          <a:spcPts val="0"/>
                        </a:spcBef>
                        <a:spcAft>
                          <a:spcPts val="0"/>
                        </a:spcAft>
                        <a:buClrTx/>
                        <a:buSzTx/>
                        <a:buFontTx/>
                        <a:buNone/>
                      </a:pPr>
                      <a:r>
                        <a:rPr lang="en-GB" sz="900" b="0" u="none" dirty="0">
                          <a:solidFill>
                            <a:schemeClr val="tx1"/>
                          </a:solidFill>
                          <a:latin typeface="Comic Sans MS" panose="030F0702030302020204" pitchFamily="66" charset="0"/>
                          <a:cs typeface="Amatic SC" panose="020B0604020202020204" charset="-79"/>
                        </a:rPr>
                        <a:t>cultures are celebrated </a:t>
                      </a:r>
                    </a:p>
                    <a:p>
                      <a:pPr marL="0" marR="0" lvl="0" indent="0" algn="ctr" rtl="0" eaLnBrk="1" fontAlgn="auto" latinLnBrk="0" hangingPunct="1">
                        <a:lnSpc>
                          <a:spcPct val="100000"/>
                        </a:lnSpc>
                        <a:spcBef>
                          <a:spcPts val="0"/>
                        </a:spcBef>
                        <a:spcAft>
                          <a:spcPts val="0"/>
                        </a:spcAft>
                        <a:buClrTx/>
                        <a:buSzTx/>
                        <a:buFontTx/>
                        <a:buNone/>
                      </a:pPr>
                      <a:r>
                        <a:rPr lang="en-GB" sz="900" b="0" u="none" dirty="0">
                          <a:solidFill>
                            <a:schemeClr val="tx1"/>
                          </a:solidFill>
                          <a:latin typeface="Comic Sans MS" panose="030F0702030302020204" pitchFamily="66" charset="0"/>
                          <a:cs typeface="Amatic SC" panose="020B0604020202020204" charset="-79"/>
                        </a:rPr>
                        <a:t>and we all share and </a:t>
                      </a:r>
                    </a:p>
                    <a:p>
                      <a:pPr marL="0" marR="0" lvl="0" indent="0" algn="ctr" rtl="0" eaLnBrk="1" fontAlgn="auto" latinLnBrk="0" hangingPunct="1">
                        <a:lnSpc>
                          <a:spcPct val="100000"/>
                        </a:lnSpc>
                        <a:spcBef>
                          <a:spcPts val="0"/>
                        </a:spcBef>
                        <a:spcAft>
                          <a:spcPts val="0"/>
                        </a:spcAft>
                        <a:buClrTx/>
                        <a:buSzTx/>
                        <a:buFontTx/>
                        <a:buNone/>
                      </a:pPr>
                      <a:r>
                        <a:rPr lang="en-GB" sz="900" b="0" u="none" dirty="0">
                          <a:solidFill>
                            <a:schemeClr val="tx1"/>
                          </a:solidFill>
                          <a:latin typeface="Comic Sans MS" panose="030F0702030302020204" pitchFamily="66" charset="0"/>
                          <a:cs typeface="Amatic SC" panose="020B0604020202020204" charset="-79"/>
                        </a:rPr>
                        <a:t>respect the opinions of </a:t>
                      </a:r>
                    </a:p>
                    <a:p>
                      <a:pPr marL="0" marR="0" lvl="0" indent="0" algn="ctr" rtl="0" eaLnBrk="1" fontAlgn="auto" latinLnBrk="0" hangingPunct="1">
                        <a:lnSpc>
                          <a:spcPct val="100000"/>
                        </a:lnSpc>
                        <a:spcBef>
                          <a:spcPts val="0"/>
                        </a:spcBef>
                        <a:spcAft>
                          <a:spcPts val="0"/>
                        </a:spcAft>
                        <a:buClrTx/>
                        <a:buSzTx/>
                        <a:buFontTx/>
                        <a:buNone/>
                      </a:pPr>
                      <a:r>
                        <a:rPr lang="en-GB" sz="900" b="0" u="none" dirty="0">
                          <a:solidFill>
                            <a:schemeClr val="tx1"/>
                          </a:solidFill>
                          <a:latin typeface="Comic Sans MS" panose="030F0702030302020204" pitchFamily="66" charset="0"/>
                          <a:cs typeface="Amatic SC" panose="020B0604020202020204" charset="-79"/>
                        </a:rPr>
                        <a:t>others.</a:t>
                      </a:r>
                    </a:p>
                    <a:p>
                      <a:pPr marL="0" marR="0" lvl="0" indent="0" algn="ctr" rtl="0" eaLnBrk="1" fontAlgn="auto" latinLnBrk="0" hangingPunct="1">
                        <a:lnSpc>
                          <a:spcPct val="100000"/>
                        </a:lnSpc>
                        <a:spcBef>
                          <a:spcPts val="0"/>
                        </a:spcBef>
                        <a:spcAft>
                          <a:spcPts val="0"/>
                        </a:spcAft>
                        <a:buClrTx/>
                        <a:buSzTx/>
                        <a:buFontTx/>
                        <a:buNone/>
                      </a:pPr>
                      <a:r>
                        <a:rPr lang="en-GB" sz="900" b="0" u="none" dirty="0">
                          <a:solidFill>
                            <a:schemeClr val="tx1"/>
                          </a:solidFill>
                          <a:latin typeface="Comic Sans MS" panose="030F0702030302020204" pitchFamily="66" charset="0"/>
                          <a:cs typeface="Amatic SC" panose="020B0604020202020204" charset="-79"/>
                        </a:rPr>
                        <a:t>Mutual tolerance of </a:t>
                      </a:r>
                    </a:p>
                    <a:p>
                      <a:pPr marL="0" marR="0" lvl="0" indent="0" algn="ctr" rtl="0" eaLnBrk="1" fontAlgn="auto" latinLnBrk="0" hangingPunct="1">
                        <a:lnSpc>
                          <a:spcPct val="100000"/>
                        </a:lnSpc>
                        <a:spcBef>
                          <a:spcPts val="0"/>
                        </a:spcBef>
                        <a:spcAft>
                          <a:spcPts val="0"/>
                        </a:spcAft>
                        <a:buClrTx/>
                        <a:buSzTx/>
                        <a:buFontTx/>
                        <a:buNone/>
                      </a:pPr>
                      <a:r>
                        <a:rPr lang="en-GB" sz="900" b="0" u="none" dirty="0">
                          <a:solidFill>
                            <a:schemeClr val="tx1"/>
                          </a:solidFill>
                          <a:latin typeface="Comic Sans MS" panose="030F0702030302020204" pitchFamily="66" charset="0"/>
                          <a:cs typeface="Amatic SC" panose="020B0604020202020204" charset="-79"/>
                        </a:rPr>
                        <a:t>those with different </a:t>
                      </a:r>
                    </a:p>
                    <a:p>
                      <a:pPr marL="0" marR="0" lvl="0" indent="0" algn="ctr" rtl="0" eaLnBrk="1" fontAlgn="auto" latinLnBrk="0" hangingPunct="1">
                        <a:lnSpc>
                          <a:spcPct val="100000"/>
                        </a:lnSpc>
                        <a:spcBef>
                          <a:spcPts val="0"/>
                        </a:spcBef>
                        <a:spcAft>
                          <a:spcPts val="0"/>
                        </a:spcAft>
                        <a:buClrTx/>
                        <a:buSzTx/>
                        <a:buFontTx/>
                        <a:buNone/>
                      </a:pPr>
                      <a:r>
                        <a:rPr lang="en-GB" sz="900" b="0" u="none" dirty="0">
                          <a:solidFill>
                            <a:schemeClr val="tx1"/>
                          </a:solidFill>
                          <a:latin typeface="Comic Sans MS" panose="030F0702030302020204" pitchFamily="66" charset="0"/>
                          <a:cs typeface="Amatic SC" panose="020B0604020202020204" charset="-79"/>
                        </a:rPr>
                        <a:t>faiths and beliefs and </a:t>
                      </a:r>
                    </a:p>
                    <a:p>
                      <a:pPr marL="0" marR="0" lvl="0" indent="0" algn="ctr" rtl="0" eaLnBrk="1" fontAlgn="auto" latinLnBrk="0" hangingPunct="1">
                        <a:lnSpc>
                          <a:spcPct val="100000"/>
                        </a:lnSpc>
                        <a:spcBef>
                          <a:spcPts val="0"/>
                        </a:spcBef>
                        <a:spcAft>
                          <a:spcPts val="0"/>
                        </a:spcAft>
                        <a:buClrTx/>
                        <a:buSzTx/>
                        <a:buFontTx/>
                        <a:buNone/>
                      </a:pPr>
                      <a:r>
                        <a:rPr lang="en-GB" sz="900" b="0" u="none" dirty="0">
                          <a:solidFill>
                            <a:schemeClr val="tx1"/>
                          </a:solidFill>
                          <a:latin typeface="Comic Sans MS" panose="030F0702030302020204" pitchFamily="66" charset="0"/>
                          <a:cs typeface="Amatic SC" panose="020B0604020202020204" charset="-79"/>
                        </a:rPr>
                        <a:t>for those without faith.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a:lnSpc>
                          <a:spcPct val="100000"/>
                        </a:lnSpc>
                        <a:spcBef>
                          <a:spcPts val="0"/>
                        </a:spcBef>
                        <a:spcAft>
                          <a:spcPts val="0"/>
                        </a:spcAft>
                        <a:buClrTx/>
                        <a:buSzTx/>
                        <a:buFontTx/>
                        <a:buNone/>
                        <a:tabLst/>
                        <a:defRPr/>
                      </a:pPr>
                      <a:r>
                        <a:rPr lang="en-GB" sz="900" b="1" dirty="0">
                          <a:solidFill>
                            <a:schemeClr val="tx1"/>
                          </a:solidFill>
                          <a:latin typeface="Comic Sans MS" panose="030F0702030302020204" pitchFamily="66" charset="0"/>
                          <a:cs typeface="Amatic SC"/>
                        </a:rPr>
                        <a:t>Rule of law </a:t>
                      </a:r>
                    </a:p>
                    <a:p>
                      <a:pPr marL="0" marR="0" lvl="0" indent="0" algn="ctr"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We all know that we </a:t>
                      </a:r>
                    </a:p>
                    <a:p>
                      <a:pPr marL="0" marR="0" lvl="0" indent="0" algn="ctr"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have rules at school </a:t>
                      </a:r>
                    </a:p>
                    <a:p>
                      <a:pPr marL="0" marR="0" lvl="0" indent="0" algn="ctr"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that we must follow.</a:t>
                      </a:r>
                    </a:p>
                    <a:p>
                      <a:pPr marL="0" marR="0" lvl="0" indent="0" algn="ctr"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We know who to talk to </a:t>
                      </a:r>
                    </a:p>
                    <a:p>
                      <a:pPr marL="0" marR="0" lvl="0" indent="0" algn="ctr"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if we do not feel safe.</a:t>
                      </a:r>
                    </a:p>
                    <a:p>
                      <a:pPr marL="0" marR="0" lvl="0" indent="0" algn="ctr"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We know right from </a:t>
                      </a:r>
                    </a:p>
                    <a:p>
                      <a:pPr marL="0" marR="0" lvl="0" indent="0" algn="ctr"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wrong.</a:t>
                      </a:r>
                    </a:p>
                    <a:p>
                      <a:pPr marL="0" marR="0" lvl="0" indent="0" algn="ctr"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We recognise that we </a:t>
                      </a:r>
                    </a:p>
                    <a:p>
                      <a:pPr marL="0" marR="0" lvl="0" indent="0" algn="ctr"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are accountable for our </a:t>
                      </a:r>
                    </a:p>
                    <a:p>
                      <a:pPr marL="0" marR="0" lvl="0" indent="0" algn="ctr"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actions.</a:t>
                      </a:r>
                    </a:p>
                    <a:p>
                      <a:pPr marL="0" marR="0" lvl="0" indent="0" algn="ctr"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We must work together </a:t>
                      </a:r>
                    </a:p>
                    <a:p>
                      <a:pPr marL="0" marR="0" lvl="0" indent="0" algn="ctr"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as a team when it is </a:t>
                      </a:r>
                    </a:p>
                    <a:p>
                      <a:pPr marL="0" marR="0" lvl="0" indent="0" algn="ctr" defTabSz="914400">
                        <a:lnSpc>
                          <a:spcPct val="100000"/>
                        </a:lnSpc>
                        <a:spcBef>
                          <a:spcPts val="0"/>
                        </a:spcBef>
                        <a:spcAft>
                          <a:spcPts val="0"/>
                        </a:spcAft>
                        <a:buClrTx/>
                        <a:buSzTx/>
                        <a:buFontTx/>
                        <a:buNone/>
                        <a:tabLst/>
                        <a:defRPr/>
                      </a:pPr>
                      <a:r>
                        <a:rPr lang="en-GB" sz="900" b="0" dirty="0">
                          <a:solidFill>
                            <a:schemeClr val="tx1"/>
                          </a:solidFill>
                          <a:latin typeface="Comic Sans MS" panose="030F0702030302020204" pitchFamily="66" charset="0"/>
                          <a:cs typeface="Amatic SC"/>
                        </a:rPr>
                        <a:t>necessary.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900" b="1" dirty="0">
                          <a:latin typeface="Comic Sans MS" panose="030F0702030302020204" pitchFamily="66" charset="0"/>
                        </a:rPr>
                        <a:t>Individual </a:t>
                      </a:r>
                    </a:p>
                    <a:p>
                      <a:pPr marL="0" marR="0" lvl="0" indent="0" algn="ctr" rtl="0" eaLnBrk="1" fontAlgn="auto" latinLnBrk="0" hangingPunct="1">
                        <a:lnSpc>
                          <a:spcPct val="100000"/>
                        </a:lnSpc>
                        <a:spcBef>
                          <a:spcPts val="0"/>
                        </a:spcBef>
                        <a:spcAft>
                          <a:spcPts val="0"/>
                        </a:spcAft>
                        <a:buClrTx/>
                        <a:buSzTx/>
                        <a:buFontTx/>
                        <a:buNone/>
                      </a:pPr>
                      <a:r>
                        <a:rPr lang="en-GB" sz="900" b="1" dirty="0">
                          <a:latin typeface="Comic Sans MS" panose="030F0702030302020204" pitchFamily="66" charset="0"/>
                        </a:rPr>
                        <a:t>liberty</a:t>
                      </a:r>
                    </a:p>
                    <a:p>
                      <a:pPr marL="0" marR="0" lvl="0" indent="0" algn="ctr"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We all have the right to </a:t>
                      </a:r>
                    </a:p>
                    <a:p>
                      <a:pPr marL="0" marR="0" lvl="0" indent="0" algn="ctr"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have our own views.</a:t>
                      </a:r>
                    </a:p>
                    <a:p>
                      <a:pPr marL="0" marR="0" lvl="0" indent="0" algn="ctr"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We are all respected as </a:t>
                      </a:r>
                    </a:p>
                    <a:p>
                      <a:pPr marL="0" marR="0" lvl="0" indent="0" algn="ctr"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individuals.</a:t>
                      </a:r>
                    </a:p>
                    <a:p>
                      <a:pPr marL="0" marR="0" lvl="0" indent="0" algn="ctr"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We feel safe to have a </a:t>
                      </a:r>
                    </a:p>
                    <a:p>
                      <a:pPr marL="0" marR="0" lvl="0" indent="0" algn="ctr"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go at new activities.</a:t>
                      </a:r>
                    </a:p>
                    <a:p>
                      <a:pPr marL="0" marR="0" lvl="0" indent="0" algn="ctr"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We understand and </a:t>
                      </a:r>
                    </a:p>
                    <a:p>
                      <a:pPr marL="0" marR="0" lvl="0" indent="0" algn="ctr"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celebrate the fact that </a:t>
                      </a:r>
                    </a:p>
                    <a:p>
                      <a:pPr marL="0" marR="0" lvl="0" indent="0" algn="ctr"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everyone is different.</a:t>
                      </a:r>
                      <a:endParaRPr lang="en-US" sz="9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900" b="1" dirty="0">
                          <a:solidFill>
                            <a:schemeClr val="tx1"/>
                          </a:solidFill>
                          <a:latin typeface="Comic Sans MS" panose="030F0702030302020204" pitchFamily="66" charset="0"/>
                          <a:cs typeface="Amatic SC"/>
                        </a:rPr>
                        <a:t>Democracy</a:t>
                      </a:r>
                    </a:p>
                    <a:p>
                      <a:pPr marL="0" marR="0" lvl="0" indent="0" algn="ctr" rtl="0" eaLnBrk="1" fontAlgn="auto" latinLnBrk="0" hangingPunct="1">
                        <a:lnSpc>
                          <a:spcPct val="100000"/>
                        </a:lnSpc>
                        <a:spcBef>
                          <a:spcPts val="0"/>
                        </a:spcBef>
                        <a:spcAft>
                          <a:spcPts val="0"/>
                        </a:spcAft>
                        <a:buClrTx/>
                        <a:buSzTx/>
                        <a:buFontTx/>
                        <a:buNone/>
                      </a:pPr>
                      <a:r>
                        <a:rPr lang="en-GB" sz="900" b="0" dirty="0">
                          <a:solidFill>
                            <a:schemeClr val="tx1"/>
                          </a:solidFill>
                          <a:latin typeface="Comic Sans MS" panose="030F0702030302020204" pitchFamily="66" charset="0"/>
                          <a:cs typeface="Amatic SC"/>
                        </a:rPr>
                        <a:t>We all have the right to </a:t>
                      </a:r>
                    </a:p>
                    <a:p>
                      <a:pPr marL="0" marR="0" lvl="0" indent="0" algn="ctr" rtl="0" eaLnBrk="1" fontAlgn="auto" latinLnBrk="0" hangingPunct="1">
                        <a:lnSpc>
                          <a:spcPct val="100000"/>
                        </a:lnSpc>
                        <a:spcBef>
                          <a:spcPts val="0"/>
                        </a:spcBef>
                        <a:spcAft>
                          <a:spcPts val="0"/>
                        </a:spcAft>
                        <a:buClrTx/>
                        <a:buSzTx/>
                        <a:buFontTx/>
                        <a:buNone/>
                      </a:pPr>
                      <a:r>
                        <a:rPr lang="en-GB" sz="900" b="0" dirty="0">
                          <a:solidFill>
                            <a:schemeClr val="tx1"/>
                          </a:solidFill>
                          <a:latin typeface="Comic Sans MS" panose="030F0702030302020204" pitchFamily="66" charset="0"/>
                          <a:cs typeface="Amatic SC"/>
                        </a:rPr>
                        <a:t>be listened to.</a:t>
                      </a:r>
                    </a:p>
                    <a:p>
                      <a:pPr marL="0" marR="0" lvl="0" indent="0" algn="ctr" rtl="0" eaLnBrk="1" fontAlgn="auto" latinLnBrk="0" hangingPunct="1">
                        <a:lnSpc>
                          <a:spcPct val="100000"/>
                        </a:lnSpc>
                        <a:spcBef>
                          <a:spcPts val="0"/>
                        </a:spcBef>
                        <a:spcAft>
                          <a:spcPts val="0"/>
                        </a:spcAft>
                        <a:buClrTx/>
                        <a:buSzTx/>
                        <a:buFontTx/>
                        <a:buNone/>
                      </a:pPr>
                      <a:r>
                        <a:rPr lang="en-GB" sz="900" b="0" dirty="0">
                          <a:solidFill>
                            <a:schemeClr val="tx1"/>
                          </a:solidFill>
                          <a:latin typeface="Comic Sans MS" panose="030F0702030302020204" pitchFamily="66" charset="0"/>
                          <a:cs typeface="Amatic SC"/>
                        </a:rPr>
                        <a:t>We respect everyone </a:t>
                      </a:r>
                    </a:p>
                    <a:p>
                      <a:pPr marL="0" marR="0" lvl="0" indent="0" algn="ctr" rtl="0" eaLnBrk="1" fontAlgn="auto" latinLnBrk="0" hangingPunct="1">
                        <a:lnSpc>
                          <a:spcPct val="100000"/>
                        </a:lnSpc>
                        <a:spcBef>
                          <a:spcPts val="0"/>
                        </a:spcBef>
                        <a:spcAft>
                          <a:spcPts val="0"/>
                        </a:spcAft>
                        <a:buClrTx/>
                        <a:buSzTx/>
                        <a:buFontTx/>
                        <a:buNone/>
                      </a:pPr>
                      <a:r>
                        <a:rPr lang="en-GB" sz="900" b="0" dirty="0">
                          <a:solidFill>
                            <a:schemeClr val="tx1"/>
                          </a:solidFill>
                          <a:latin typeface="Comic Sans MS" panose="030F0702030302020204" pitchFamily="66" charset="0"/>
                          <a:cs typeface="Amatic SC"/>
                        </a:rPr>
                        <a:t>and we value their </a:t>
                      </a:r>
                    </a:p>
                    <a:p>
                      <a:pPr marL="0" marR="0" lvl="0" indent="0" algn="ctr" rtl="0" eaLnBrk="1" fontAlgn="auto" latinLnBrk="0" hangingPunct="1">
                        <a:lnSpc>
                          <a:spcPct val="100000"/>
                        </a:lnSpc>
                        <a:spcBef>
                          <a:spcPts val="0"/>
                        </a:spcBef>
                        <a:spcAft>
                          <a:spcPts val="0"/>
                        </a:spcAft>
                        <a:buClrTx/>
                        <a:buSzTx/>
                        <a:buFontTx/>
                        <a:buNone/>
                      </a:pPr>
                      <a:r>
                        <a:rPr lang="en-GB" sz="900" b="0" dirty="0">
                          <a:solidFill>
                            <a:schemeClr val="tx1"/>
                          </a:solidFill>
                          <a:latin typeface="Comic Sans MS" panose="030F0702030302020204" pitchFamily="66" charset="0"/>
                          <a:cs typeface="Amatic SC"/>
                        </a:rPr>
                        <a:t>different ideas and </a:t>
                      </a:r>
                    </a:p>
                    <a:p>
                      <a:pPr marL="0" marR="0" lvl="0" indent="0" algn="ctr" rtl="0" eaLnBrk="1" fontAlgn="auto" latinLnBrk="0" hangingPunct="1">
                        <a:lnSpc>
                          <a:spcPct val="100000"/>
                        </a:lnSpc>
                        <a:spcBef>
                          <a:spcPts val="0"/>
                        </a:spcBef>
                        <a:spcAft>
                          <a:spcPts val="0"/>
                        </a:spcAft>
                        <a:buClrTx/>
                        <a:buSzTx/>
                        <a:buFontTx/>
                        <a:buNone/>
                      </a:pPr>
                      <a:r>
                        <a:rPr lang="en-GB" sz="900" b="0" dirty="0">
                          <a:solidFill>
                            <a:schemeClr val="tx1"/>
                          </a:solidFill>
                          <a:latin typeface="Comic Sans MS" panose="030F0702030302020204" pitchFamily="66" charset="0"/>
                          <a:cs typeface="Amatic SC"/>
                        </a:rPr>
                        <a:t>opinions.</a:t>
                      </a:r>
                    </a:p>
                    <a:p>
                      <a:pPr marL="0" marR="0" lvl="0" indent="0" algn="ctr" rtl="0" eaLnBrk="1" fontAlgn="auto" latinLnBrk="0" hangingPunct="1">
                        <a:lnSpc>
                          <a:spcPct val="100000"/>
                        </a:lnSpc>
                        <a:spcBef>
                          <a:spcPts val="0"/>
                        </a:spcBef>
                        <a:spcAft>
                          <a:spcPts val="0"/>
                        </a:spcAft>
                        <a:buClrTx/>
                        <a:buSzTx/>
                        <a:buFontTx/>
                        <a:buNone/>
                      </a:pPr>
                      <a:r>
                        <a:rPr lang="en-GB" sz="900" b="0" dirty="0">
                          <a:solidFill>
                            <a:schemeClr val="tx1"/>
                          </a:solidFill>
                          <a:latin typeface="Comic Sans MS" panose="030F0702030302020204" pitchFamily="66" charset="0"/>
                          <a:cs typeface="Amatic SC"/>
                        </a:rPr>
                        <a:t>We have the </a:t>
                      </a:r>
                    </a:p>
                    <a:p>
                      <a:pPr marL="0" marR="0" lvl="0" indent="0" algn="ctr" rtl="0" eaLnBrk="1" fontAlgn="auto" latinLnBrk="0" hangingPunct="1">
                        <a:lnSpc>
                          <a:spcPct val="100000"/>
                        </a:lnSpc>
                        <a:spcBef>
                          <a:spcPts val="0"/>
                        </a:spcBef>
                        <a:spcAft>
                          <a:spcPts val="0"/>
                        </a:spcAft>
                        <a:buClrTx/>
                        <a:buSzTx/>
                        <a:buFontTx/>
                        <a:buNone/>
                      </a:pPr>
                      <a:r>
                        <a:rPr lang="en-GB" sz="900" b="0" dirty="0">
                          <a:solidFill>
                            <a:schemeClr val="tx1"/>
                          </a:solidFill>
                          <a:latin typeface="Comic Sans MS" panose="030F0702030302020204" pitchFamily="66" charset="0"/>
                          <a:cs typeface="Amatic SC"/>
                        </a:rPr>
                        <a:t>opportunity to play </a:t>
                      </a:r>
                    </a:p>
                    <a:p>
                      <a:pPr marL="0" marR="0" lvl="0" indent="0" algn="ctr" rtl="0" eaLnBrk="1" fontAlgn="auto" latinLnBrk="0" hangingPunct="1">
                        <a:lnSpc>
                          <a:spcPct val="100000"/>
                        </a:lnSpc>
                        <a:spcBef>
                          <a:spcPts val="0"/>
                        </a:spcBef>
                        <a:spcAft>
                          <a:spcPts val="0"/>
                        </a:spcAft>
                        <a:buClrTx/>
                        <a:buSzTx/>
                        <a:buFontTx/>
                        <a:buNone/>
                      </a:pPr>
                      <a:r>
                        <a:rPr lang="en-GB" sz="900" b="0" dirty="0">
                          <a:solidFill>
                            <a:schemeClr val="tx1"/>
                          </a:solidFill>
                          <a:latin typeface="Comic Sans MS" panose="030F0702030302020204" pitchFamily="66" charset="0"/>
                          <a:cs typeface="Amatic SC"/>
                        </a:rPr>
                        <a:t>with who we want to </a:t>
                      </a:r>
                    </a:p>
                    <a:p>
                      <a:pPr marL="0" marR="0" lvl="0" indent="0" algn="ctr" rtl="0" eaLnBrk="1" fontAlgn="auto" latinLnBrk="0" hangingPunct="1">
                        <a:lnSpc>
                          <a:spcPct val="100000"/>
                        </a:lnSpc>
                        <a:spcBef>
                          <a:spcPts val="0"/>
                        </a:spcBef>
                        <a:spcAft>
                          <a:spcPts val="0"/>
                        </a:spcAft>
                        <a:buClrTx/>
                        <a:buSzTx/>
                        <a:buFontTx/>
                        <a:buNone/>
                      </a:pPr>
                      <a:r>
                        <a:rPr lang="en-GB" sz="900" b="0" dirty="0">
                          <a:solidFill>
                            <a:schemeClr val="tx1"/>
                          </a:solidFill>
                          <a:latin typeface="Comic Sans MS" panose="030F0702030302020204" pitchFamily="66" charset="0"/>
                          <a:cs typeface="Amatic SC"/>
                        </a:rPr>
                        <a:t>play with.</a:t>
                      </a:r>
                    </a:p>
                    <a:p>
                      <a:pPr marL="0" marR="0" lvl="0" indent="0" algn="ctr" rtl="0" eaLnBrk="1" fontAlgn="auto" latinLnBrk="0" hangingPunct="1">
                        <a:lnSpc>
                          <a:spcPct val="100000"/>
                        </a:lnSpc>
                        <a:spcBef>
                          <a:spcPts val="0"/>
                        </a:spcBef>
                        <a:spcAft>
                          <a:spcPts val="0"/>
                        </a:spcAft>
                        <a:buClrTx/>
                        <a:buSzTx/>
                        <a:buFontTx/>
                        <a:buNone/>
                      </a:pPr>
                      <a:r>
                        <a:rPr lang="en-GB" sz="900" b="0" dirty="0">
                          <a:solidFill>
                            <a:schemeClr val="tx1"/>
                          </a:solidFill>
                          <a:latin typeface="Comic Sans MS" panose="030F0702030302020204" pitchFamily="66" charset="0"/>
                          <a:cs typeface="Amatic SC"/>
                        </a:rPr>
                        <a:t>We listen with intrigue </a:t>
                      </a:r>
                    </a:p>
                    <a:p>
                      <a:pPr marL="0" marR="0" lvl="0" indent="0" algn="ctr" rtl="0" eaLnBrk="1" fontAlgn="auto" latinLnBrk="0" hangingPunct="1">
                        <a:lnSpc>
                          <a:spcPct val="100000"/>
                        </a:lnSpc>
                        <a:spcBef>
                          <a:spcPts val="0"/>
                        </a:spcBef>
                        <a:spcAft>
                          <a:spcPts val="0"/>
                        </a:spcAft>
                        <a:buClrTx/>
                        <a:buSzTx/>
                        <a:buFontTx/>
                        <a:buNone/>
                      </a:pPr>
                      <a:r>
                        <a:rPr lang="en-GB" sz="900" b="0" dirty="0">
                          <a:solidFill>
                            <a:schemeClr val="tx1"/>
                          </a:solidFill>
                          <a:latin typeface="Comic Sans MS" panose="030F0702030302020204" pitchFamily="66" charset="0"/>
                          <a:cs typeface="Amatic SC"/>
                        </a:rPr>
                        <a:t>and value and respect </a:t>
                      </a:r>
                    </a:p>
                    <a:p>
                      <a:pPr marL="0" marR="0" lvl="0" indent="0" algn="ctr" rtl="0" eaLnBrk="1" fontAlgn="auto" latinLnBrk="0" hangingPunct="1">
                        <a:lnSpc>
                          <a:spcPct val="100000"/>
                        </a:lnSpc>
                        <a:spcBef>
                          <a:spcPts val="0"/>
                        </a:spcBef>
                        <a:spcAft>
                          <a:spcPts val="0"/>
                        </a:spcAft>
                        <a:buClrTx/>
                        <a:buSzTx/>
                        <a:buFontTx/>
                        <a:buNone/>
                      </a:pPr>
                      <a:r>
                        <a:rPr lang="en-GB" sz="900" b="0" dirty="0">
                          <a:solidFill>
                            <a:schemeClr val="tx1"/>
                          </a:solidFill>
                          <a:latin typeface="Comic Sans MS" panose="030F0702030302020204" pitchFamily="66" charset="0"/>
                          <a:cs typeface="Amatic SC"/>
                        </a:rPr>
                        <a:t>the opinions of others.</a:t>
                      </a:r>
                      <a:endParaRPr lang="en-US" sz="900" b="0" dirty="0">
                        <a:solidFill>
                          <a:schemeClr val="tx1"/>
                        </a:solidFill>
                        <a:latin typeface="Comic Sans MS" panose="030F0702030302020204" pitchFamily="66"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900" b="1" dirty="0">
                          <a:latin typeface="Comic Sans MS" panose="030F0702030302020204" pitchFamily="66" charset="0"/>
                        </a:rPr>
                        <a:t>Recap all British Values </a:t>
                      </a:r>
                    </a:p>
                    <a:p>
                      <a:pPr marL="0" marR="0" lvl="0" indent="0" algn="l"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Fundamental British </a:t>
                      </a:r>
                    </a:p>
                    <a:p>
                      <a:pPr marL="0" marR="0" lvl="0" indent="0" algn="l"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Values underpin what it </a:t>
                      </a:r>
                    </a:p>
                    <a:p>
                      <a:pPr marL="0" marR="0" lvl="0" indent="0" algn="l"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is to be a citizen in a </a:t>
                      </a:r>
                    </a:p>
                    <a:p>
                      <a:pPr marL="0" marR="0" lvl="0" indent="0" algn="l"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modern and diverse </a:t>
                      </a:r>
                    </a:p>
                    <a:p>
                      <a:pPr marL="0" marR="0" lvl="0" indent="0" algn="l"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Great Britain valuing </a:t>
                      </a:r>
                    </a:p>
                    <a:p>
                      <a:pPr marL="0" marR="0" lvl="0" indent="0" algn="l"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our community and </a:t>
                      </a:r>
                    </a:p>
                    <a:p>
                      <a:pPr marL="0" marR="0" lvl="0" indent="0" algn="l"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celebrating diversity of </a:t>
                      </a:r>
                    </a:p>
                    <a:p>
                      <a:pPr marL="0" marR="0" lvl="0" indent="0" algn="l"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the UK.</a:t>
                      </a:r>
                    </a:p>
                    <a:p>
                      <a:pPr marL="0" marR="0" lvl="0" indent="0" algn="l"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Fundamental British </a:t>
                      </a:r>
                    </a:p>
                    <a:p>
                      <a:pPr marL="0" marR="0" lvl="0" indent="0" algn="l"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Values are not exclusive </a:t>
                      </a:r>
                    </a:p>
                    <a:p>
                      <a:pPr marL="0" marR="0" lvl="0" indent="0" algn="l"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to being British and are </a:t>
                      </a:r>
                    </a:p>
                    <a:p>
                      <a:pPr marL="0" marR="0" lvl="0" indent="0" algn="l"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shared by other </a:t>
                      </a:r>
                    </a:p>
                    <a:p>
                      <a:pPr marL="0" marR="0" lvl="0" indent="0" algn="l" rtl="0" eaLnBrk="1" fontAlgn="auto" latinLnBrk="0" hangingPunct="1">
                        <a:lnSpc>
                          <a:spcPct val="100000"/>
                        </a:lnSpc>
                        <a:spcBef>
                          <a:spcPts val="0"/>
                        </a:spcBef>
                        <a:spcAft>
                          <a:spcPts val="0"/>
                        </a:spcAft>
                        <a:buClrTx/>
                        <a:buSzTx/>
                        <a:buFontTx/>
                        <a:buNone/>
                      </a:pPr>
                      <a:r>
                        <a:rPr lang="en-GB" sz="900" dirty="0">
                          <a:latin typeface="Comic Sans MS" panose="030F0702030302020204" pitchFamily="66" charset="0"/>
                        </a:rPr>
                        <a:t>democratic countries.</a:t>
                      </a:r>
                      <a:endParaRPr lang="en-US" sz="9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63662612"/>
                  </a:ext>
                </a:extLst>
              </a:tr>
              <a:tr h="746983">
                <a:tc>
                  <a:txBody>
                    <a:bodyPr/>
                    <a:lstStyle/>
                    <a:p>
                      <a:pPr algn="ctr"/>
                      <a:r>
                        <a:rPr lang="en-US" sz="1000" b="1" dirty="0">
                          <a:latin typeface="Comic Sans MS" panose="030F0702030302020204" pitchFamily="66" charset="0"/>
                          <a:cs typeface="Amatic SC" panose="020B0604020202020204" charset="-79"/>
                        </a:rPr>
                        <a:t>Assessment opportunities </a:t>
                      </a:r>
                      <a:endParaRPr lang="en-GB" sz="1000" b="1"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l"/>
                      <a:r>
                        <a:rPr lang="en-US" sz="900" dirty="0">
                          <a:solidFill>
                            <a:schemeClr val="tx1"/>
                          </a:solidFill>
                          <a:latin typeface="Comic Sans MS" panose="030F0702030302020204" pitchFamily="66" charset="0"/>
                          <a:cs typeface="Amatic SC" panose="00000500000000000000" pitchFamily="2" charset="-79"/>
                        </a:rPr>
                        <a:t>In-house - Baseline data on entry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Amatic SC" panose="00000500000000000000" pitchFamily="2" charset="-79"/>
                        </a:rPr>
                        <a:t>National Baseline data by end of term</a:t>
                      </a:r>
                    </a:p>
                    <a:p>
                      <a:pPr marL="0" marR="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Amatic SC" panose="00000500000000000000" pitchFamily="2" charset="-79"/>
                        </a:rPr>
                        <a:t>Tapestry Observations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900" dirty="0">
                          <a:solidFill>
                            <a:schemeClr val="tx1"/>
                          </a:solidFill>
                          <a:latin typeface="Comic Sans MS" panose="030F0702030302020204" pitchFamily="66" charset="0"/>
                          <a:cs typeface="Amatic SC" panose="00000500000000000000" pitchFamily="2" charset="-79"/>
                        </a:rPr>
                        <a:t>Tapestry Observations</a:t>
                      </a:r>
                    </a:p>
                    <a:p>
                      <a:pPr algn="l"/>
                      <a:r>
                        <a:rPr lang="en-US" sz="900" dirty="0">
                          <a:solidFill>
                            <a:schemeClr val="tx1"/>
                          </a:solidFill>
                          <a:latin typeface="Comic Sans MS" panose="030F0702030302020204" pitchFamily="66" charset="0"/>
                          <a:cs typeface="Amatic SC" panose="00000500000000000000" pitchFamily="2" charset="-79"/>
                        </a:rPr>
                        <a:t>Pupil progress meetings</a:t>
                      </a:r>
                    </a:p>
                    <a:p>
                      <a:pPr algn="l"/>
                      <a:r>
                        <a:rPr lang="en-US" sz="900" dirty="0">
                          <a:solidFill>
                            <a:schemeClr val="tx1"/>
                          </a:solidFill>
                          <a:latin typeface="Comic Sans MS" panose="030F0702030302020204" pitchFamily="66" charset="0"/>
                          <a:cs typeface="Amatic SC" panose="00000500000000000000" pitchFamily="2" charset="-79"/>
                        </a:rPr>
                        <a:t>Parents evening info </a:t>
                      </a:r>
                    </a:p>
                    <a:p>
                      <a:pPr algn="l"/>
                      <a:r>
                        <a:rPr lang="en-US" sz="900" dirty="0">
                          <a:solidFill>
                            <a:schemeClr val="tx1"/>
                          </a:solidFill>
                          <a:latin typeface="Comic Sans MS" panose="030F0702030302020204" pitchFamily="66" charset="0"/>
                          <a:cs typeface="Amatic SC" panose="00000500000000000000" pitchFamily="2" charset="-79"/>
                        </a:rPr>
                        <a:t>End</a:t>
                      </a:r>
                      <a:r>
                        <a:rPr lang="en-US" sz="900" baseline="0" dirty="0">
                          <a:solidFill>
                            <a:schemeClr val="tx1"/>
                          </a:solidFill>
                          <a:latin typeface="Comic Sans MS" panose="030F0702030302020204" pitchFamily="66" charset="0"/>
                          <a:cs typeface="Amatic SC" panose="00000500000000000000" pitchFamily="2" charset="-79"/>
                        </a:rPr>
                        <a:t> of </a:t>
                      </a:r>
                      <a:r>
                        <a:rPr lang="en-US" sz="900" dirty="0">
                          <a:solidFill>
                            <a:schemeClr val="tx1"/>
                          </a:solidFill>
                          <a:latin typeface="Comic Sans MS" panose="030F0702030302020204" pitchFamily="66" charset="0"/>
                          <a:cs typeface="Amatic SC" panose="00000500000000000000" pitchFamily="2" charset="-79"/>
                        </a:rPr>
                        <a:t>term Assessments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900" dirty="0">
                          <a:solidFill>
                            <a:schemeClr val="tx1"/>
                          </a:solidFill>
                          <a:latin typeface="Comic Sans MS" panose="030F0702030302020204" pitchFamily="66" charset="0"/>
                          <a:cs typeface="Amatic SC" panose="00000500000000000000" pitchFamily="2" charset="-79"/>
                        </a:rPr>
                        <a:t>Tapestry Observations</a:t>
                      </a:r>
                    </a:p>
                    <a:p>
                      <a:pPr algn="l"/>
                      <a:r>
                        <a:rPr lang="en-GB" sz="900" dirty="0">
                          <a:solidFill>
                            <a:schemeClr val="tx1"/>
                          </a:solidFill>
                          <a:latin typeface="Comic Sans MS" panose="030F0702030302020204" pitchFamily="66" charset="0"/>
                          <a:cs typeface="Amatic SC" panose="00000500000000000000" pitchFamily="2" charset="-79"/>
                        </a:rPr>
                        <a:t>GLD Projections pupil progress meeting.</a:t>
                      </a:r>
                    </a:p>
                    <a:p>
                      <a:pPr algn="l"/>
                      <a:r>
                        <a:rPr lang="en-GB" sz="900" dirty="0">
                          <a:solidFill>
                            <a:schemeClr val="tx1"/>
                          </a:solidFill>
                          <a:latin typeface="Comic Sans MS" panose="030F0702030302020204" pitchFamily="66" charset="0"/>
                          <a:cs typeface="Amatic SC" panose="00000500000000000000" pitchFamily="2" charset="-79"/>
                        </a:rPr>
                        <a:t>Cluster moderation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Amatic SC" panose="00000500000000000000" pitchFamily="2" charset="-79"/>
                        </a:rPr>
                        <a:t> </a:t>
                      </a:r>
                      <a:endParaRPr lang="en-GB" sz="900" dirty="0">
                        <a:solidFill>
                          <a:schemeClr val="tx1"/>
                        </a:solidFill>
                        <a:latin typeface="Comic Sans MS" panose="030F0702030302020204" pitchFamily="66" charset="0"/>
                        <a:cs typeface="Amatic SC" panose="00000500000000000000" pitchFamily="2" charset="-79"/>
                      </a:endParaRPr>
                    </a:p>
                    <a:p>
                      <a:pPr algn="l"/>
                      <a:r>
                        <a:rPr lang="en-GB" sz="900" dirty="0">
                          <a:solidFill>
                            <a:schemeClr val="tx1"/>
                          </a:solidFill>
                          <a:latin typeface="Comic Sans MS" panose="030F0702030302020204" pitchFamily="66" charset="0"/>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900" dirty="0">
                          <a:solidFill>
                            <a:schemeClr val="tx1"/>
                          </a:solidFill>
                          <a:latin typeface="Comic Sans MS" panose="030F0702030302020204" pitchFamily="66" charset="0"/>
                          <a:cs typeface="Amatic SC" panose="00000500000000000000" pitchFamily="2" charset="-79"/>
                        </a:rPr>
                        <a:t>Tapestry Observations</a:t>
                      </a:r>
                    </a:p>
                    <a:p>
                      <a:pPr algn="l"/>
                      <a:r>
                        <a:rPr lang="en-US" sz="900" dirty="0">
                          <a:solidFill>
                            <a:schemeClr val="tx1"/>
                          </a:solidFill>
                          <a:latin typeface="Comic Sans MS" panose="030F0702030302020204" pitchFamily="66" charset="0"/>
                          <a:cs typeface="Amatic SC" panose="00000500000000000000" pitchFamily="2" charset="-79"/>
                        </a:rPr>
                        <a:t>Pupil progress meetings</a:t>
                      </a:r>
                    </a:p>
                    <a:p>
                      <a:pPr algn="l"/>
                      <a:r>
                        <a:rPr lang="en-US" sz="900" dirty="0">
                          <a:solidFill>
                            <a:schemeClr val="tx1"/>
                          </a:solidFill>
                          <a:latin typeface="Comic Sans MS" panose="030F0702030302020204" pitchFamily="66" charset="0"/>
                          <a:cs typeface="Amatic SC" panose="00000500000000000000" pitchFamily="2" charset="-79"/>
                        </a:rPr>
                        <a:t>Parents evening info </a:t>
                      </a:r>
                    </a:p>
                    <a:p>
                      <a:pPr algn="l"/>
                      <a:r>
                        <a:rPr lang="en-US" sz="900" dirty="0">
                          <a:solidFill>
                            <a:schemeClr val="tx1"/>
                          </a:solidFill>
                          <a:latin typeface="Comic Sans MS" panose="030F0702030302020204" pitchFamily="66" charset="0"/>
                          <a:cs typeface="Amatic SC" panose="00000500000000000000" pitchFamily="2" charset="-79"/>
                        </a:rPr>
                        <a:t>End</a:t>
                      </a:r>
                      <a:r>
                        <a:rPr lang="en-US" sz="900" baseline="0" dirty="0">
                          <a:solidFill>
                            <a:schemeClr val="tx1"/>
                          </a:solidFill>
                          <a:latin typeface="Comic Sans MS" panose="030F0702030302020204" pitchFamily="66" charset="0"/>
                          <a:cs typeface="Amatic SC" panose="00000500000000000000" pitchFamily="2" charset="-79"/>
                        </a:rPr>
                        <a:t> of </a:t>
                      </a:r>
                      <a:r>
                        <a:rPr lang="en-US" sz="900" dirty="0">
                          <a:solidFill>
                            <a:schemeClr val="tx1"/>
                          </a:solidFill>
                          <a:latin typeface="Comic Sans MS" panose="030F0702030302020204" pitchFamily="66" charset="0"/>
                          <a:cs typeface="Amatic SC" panose="00000500000000000000" pitchFamily="2" charset="-79"/>
                        </a:rPr>
                        <a:t>term</a:t>
                      </a:r>
                      <a:r>
                        <a:rPr lang="en-US" sz="900" baseline="0" dirty="0">
                          <a:solidFill>
                            <a:schemeClr val="tx1"/>
                          </a:solidFill>
                          <a:latin typeface="Comic Sans MS" panose="030F0702030302020204" pitchFamily="66" charset="0"/>
                          <a:cs typeface="Amatic SC" panose="00000500000000000000" pitchFamily="2" charset="-79"/>
                        </a:rPr>
                        <a:t> </a:t>
                      </a:r>
                      <a:r>
                        <a:rPr lang="en-US" sz="900" dirty="0">
                          <a:solidFill>
                            <a:schemeClr val="tx1"/>
                          </a:solidFill>
                          <a:latin typeface="Comic Sans MS" panose="030F0702030302020204" pitchFamily="66" charset="0"/>
                          <a:cs typeface="Amatic SC" panose="00000500000000000000" pitchFamily="2" charset="-79"/>
                        </a:rPr>
                        <a:t>Assessments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900" dirty="0">
                          <a:solidFill>
                            <a:schemeClr val="tx1"/>
                          </a:solidFill>
                          <a:latin typeface="Comic Sans MS" panose="030F0702030302020204" pitchFamily="66" charset="0"/>
                          <a:cs typeface="Amatic SC" panose="00000500000000000000" pitchFamily="2" charset="-79"/>
                        </a:rPr>
                        <a:t>Tapestry Observations</a:t>
                      </a:r>
                    </a:p>
                    <a:p>
                      <a:pPr algn="l"/>
                      <a:r>
                        <a:rPr lang="en-GB" sz="900" dirty="0">
                          <a:solidFill>
                            <a:schemeClr val="tx1"/>
                          </a:solidFill>
                          <a:latin typeface="Comic Sans MS" panose="030F0702030302020204" pitchFamily="66" charset="0"/>
                          <a:cs typeface="Amatic SC" panose="00000500000000000000" pitchFamily="2" charset="-79"/>
                        </a:rPr>
                        <a:t>Cluster moderation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900" dirty="0">
                          <a:solidFill>
                            <a:schemeClr val="tx1"/>
                          </a:solidFill>
                          <a:latin typeface="Comic Sans MS" panose="030F0702030302020204" pitchFamily="66" charset="0"/>
                          <a:cs typeface="Amatic SC" panose="00000500000000000000" pitchFamily="2" charset="-79"/>
                        </a:rPr>
                        <a:t>Tapestry Observations</a:t>
                      </a:r>
                    </a:p>
                    <a:p>
                      <a:pPr algn="l"/>
                      <a:r>
                        <a:rPr lang="en-US" sz="900" dirty="0">
                          <a:solidFill>
                            <a:schemeClr val="tx1"/>
                          </a:solidFill>
                          <a:latin typeface="Comic Sans MS" panose="030F0702030302020204" pitchFamily="66" charset="0"/>
                          <a:cs typeface="Amatic SC" panose="00000500000000000000" pitchFamily="2" charset="-79"/>
                        </a:rPr>
                        <a:t>Pupil progress meetings</a:t>
                      </a:r>
                    </a:p>
                    <a:p>
                      <a:pPr algn="l"/>
                      <a:r>
                        <a:rPr lang="en-US" sz="900" dirty="0">
                          <a:solidFill>
                            <a:schemeClr val="tx1"/>
                          </a:solidFill>
                          <a:latin typeface="Comic Sans MS" panose="030F0702030302020204" pitchFamily="66" charset="0"/>
                          <a:cs typeface="Amatic SC" panose="00000500000000000000" pitchFamily="2" charset="-79"/>
                        </a:rPr>
                        <a:t>Reports</a:t>
                      </a:r>
                      <a:r>
                        <a:rPr lang="en-US" sz="900" baseline="0" dirty="0">
                          <a:solidFill>
                            <a:schemeClr val="tx1"/>
                          </a:solidFill>
                          <a:latin typeface="Comic Sans MS" panose="030F0702030302020204" pitchFamily="66" charset="0"/>
                          <a:cs typeface="Amatic SC" panose="00000500000000000000" pitchFamily="2" charset="-79"/>
                        </a:rPr>
                        <a:t> </a:t>
                      </a:r>
                    </a:p>
                    <a:p>
                      <a:pPr algn="l"/>
                      <a:r>
                        <a:rPr lang="en-US" sz="900" dirty="0">
                          <a:solidFill>
                            <a:schemeClr val="tx1"/>
                          </a:solidFill>
                          <a:latin typeface="Comic Sans MS" panose="030F0702030302020204" pitchFamily="66" charset="0"/>
                          <a:cs typeface="Amatic SC" panose="00000500000000000000" pitchFamily="2" charset="-79"/>
                        </a:rPr>
                        <a:t>End of term Assessments </a:t>
                      </a:r>
                    </a:p>
                    <a:p>
                      <a:pPr algn="l"/>
                      <a:r>
                        <a:rPr lang="en-GB" sz="900" dirty="0">
                          <a:solidFill>
                            <a:schemeClr val="tx1"/>
                          </a:solidFill>
                          <a:latin typeface="Comic Sans MS" panose="030F0702030302020204" pitchFamily="66" charset="0"/>
                          <a:cs typeface="Amatic SC" panose="00000500000000000000" pitchFamily="2" charset="-79"/>
                        </a:rPr>
                        <a:t>EOY data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96330643"/>
                  </a:ext>
                </a:extLst>
              </a:tr>
              <a:tr h="896380">
                <a:tc>
                  <a:txBody>
                    <a:bodyPr/>
                    <a:lstStyle/>
                    <a:p>
                      <a:pPr algn="ctr"/>
                      <a:r>
                        <a:rPr lang="en-US" sz="1000" b="1" dirty="0">
                          <a:latin typeface="Comic Sans MS" panose="030F0702030302020204" pitchFamily="66" charset="0"/>
                          <a:cs typeface="Amatic SC" panose="020B0604020202020204" charset="-79"/>
                        </a:rPr>
                        <a:t>Parental </a:t>
                      </a:r>
                    </a:p>
                    <a:p>
                      <a:pPr algn="ctr"/>
                      <a:r>
                        <a:rPr lang="en-US" sz="1000" b="1" dirty="0">
                          <a:latin typeface="Comic Sans MS" panose="030F0702030302020204" pitchFamily="66" charset="0"/>
                          <a:cs typeface="Amatic SC" panose="020B0604020202020204" charset="-79"/>
                        </a:rPr>
                        <a:t>Involvement </a:t>
                      </a:r>
                      <a:endParaRPr lang="en-GB" sz="1000" b="1"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l"/>
                      <a:r>
                        <a:rPr lang="en-GB" sz="900" dirty="0">
                          <a:solidFill>
                            <a:schemeClr val="tx1"/>
                          </a:solidFill>
                          <a:latin typeface="Comic Sans MS" panose="030F0702030302020204" pitchFamily="66" charset="0"/>
                          <a:cs typeface="Amatic SC" panose="00000500000000000000" pitchFamily="2" charset="-79"/>
                        </a:rPr>
                        <a:t>Meet the teacher</a:t>
                      </a:r>
                      <a:endParaRPr lang="en-GB" sz="900" baseline="0" dirty="0">
                        <a:solidFill>
                          <a:schemeClr val="tx1"/>
                        </a:solidFill>
                        <a:latin typeface="Comic Sans MS" panose="030F0702030302020204" pitchFamily="66" charset="0"/>
                        <a:cs typeface="Amatic SC" panose="00000500000000000000" pitchFamily="2" charset="-79"/>
                      </a:endParaRPr>
                    </a:p>
                    <a:p>
                      <a:pPr algn="l"/>
                      <a:r>
                        <a:rPr lang="en-GB" sz="900" baseline="0" dirty="0">
                          <a:solidFill>
                            <a:schemeClr val="tx1"/>
                          </a:solidFill>
                          <a:latin typeface="Comic Sans MS" panose="030F0702030302020204" pitchFamily="66" charset="0"/>
                          <a:cs typeface="Amatic SC" panose="00000500000000000000" pitchFamily="2" charset="-79"/>
                        </a:rPr>
                        <a:t>Tapestry</a:t>
                      </a:r>
                    </a:p>
                    <a:p>
                      <a:pPr algn="l"/>
                      <a:r>
                        <a:rPr lang="en-GB" sz="900" baseline="0" dirty="0">
                          <a:solidFill>
                            <a:schemeClr val="tx1"/>
                          </a:solidFill>
                          <a:latin typeface="Comic Sans MS" panose="030F0702030302020204" pitchFamily="66" charset="0"/>
                          <a:cs typeface="Amatic SC" panose="00000500000000000000" pitchFamily="2" charset="-79"/>
                        </a:rPr>
                        <a:t>Stay and play visits</a:t>
                      </a:r>
                    </a:p>
                    <a:p>
                      <a:pPr algn="l"/>
                      <a:endParaRPr lang="en-GB" sz="90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Amatic SC" panose="00000500000000000000" pitchFamily="2" charset="-79"/>
                        </a:rPr>
                        <a:t>Nativity </a:t>
                      </a:r>
                    </a:p>
                    <a:p>
                      <a:pPr marL="0" marR="0" lvl="0" indent="0" algn="l">
                        <a:lnSpc>
                          <a:spcPct val="100000"/>
                        </a:lnSpc>
                        <a:spcBef>
                          <a:spcPts val="0"/>
                        </a:spcBef>
                        <a:spcAft>
                          <a:spcPts val="0"/>
                        </a:spcAft>
                        <a:buClrTx/>
                        <a:buSzTx/>
                        <a:buFontTx/>
                        <a:buNone/>
                      </a:pPr>
                      <a:r>
                        <a:rPr lang="en-GB" sz="900" dirty="0">
                          <a:solidFill>
                            <a:schemeClr val="tx1"/>
                          </a:solidFill>
                          <a:latin typeface="Comic Sans MS" panose="030F0702030302020204" pitchFamily="66" charset="0"/>
                          <a:cs typeface="Amatic SC"/>
                        </a:rPr>
                        <a:t>Parents evening</a:t>
                      </a:r>
                    </a:p>
                    <a:p>
                      <a:pPr marL="0" marR="0" lvl="0" indent="0" algn="l">
                        <a:lnSpc>
                          <a:spcPct val="100000"/>
                        </a:lnSpc>
                        <a:spcBef>
                          <a:spcPts val="0"/>
                        </a:spcBef>
                        <a:spcAft>
                          <a:spcPts val="0"/>
                        </a:spcAft>
                        <a:buClrTx/>
                        <a:buSzTx/>
                        <a:buFontTx/>
                        <a:buNone/>
                      </a:pPr>
                      <a:r>
                        <a:rPr lang="en-GB" sz="900" dirty="0">
                          <a:solidFill>
                            <a:schemeClr val="tx1"/>
                          </a:solidFill>
                          <a:latin typeface="Comic Sans MS" panose="030F0702030302020204" pitchFamily="66" charset="0"/>
                          <a:cs typeface="Amatic SC"/>
                        </a:rPr>
                        <a:t>Tapestry</a:t>
                      </a:r>
                      <a:endParaRPr lang="en-GB" sz="90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omic Sans MS" panose="030F0702030302020204" pitchFamily="66" charset="0"/>
                          <a:cs typeface="Amatic SC"/>
                        </a:rPr>
                        <a:t>Tapestry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900" dirty="0">
                          <a:solidFill>
                            <a:schemeClr val="tx1"/>
                          </a:solidFill>
                          <a:latin typeface="Comic Sans MS" panose="030F0702030302020204" pitchFamily="66" charset="0"/>
                          <a:cs typeface="Amatic SC"/>
                        </a:rPr>
                        <a:t>World book day-Grandparents come and read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omic Sans MS" panose="030F0702030302020204" pitchFamily="66" charset="0"/>
                          <a:cs typeface="Amatic SC" panose="00000500000000000000" pitchFamily="2" charset="-79"/>
                        </a:rPr>
                        <a:t>Parents Evening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omic Sans MS" panose="030F0702030302020204" pitchFamily="66" charset="0"/>
                          <a:cs typeface="Amatic SC" panose="00000500000000000000" pitchFamily="2" charset="-79"/>
                        </a:rPr>
                        <a:t>Den building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omic Sans MS" panose="030F0702030302020204" pitchFamily="66" charset="0"/>
                          <a:cs typeface="Amatic SC" panose="00000500000000000000" pitchFamily="2" charset="-79"/>
                        </a:rPr>
                        <a:t>Tapestry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ClrTx/>
                        <a:buSzTx/>
                        <a:buFontTx/>
                        <a:buNone/>
                      </a:pPr>
                      <a:r>
                        <a:rPr lang="en-GB" sz="900" dirty="0">
                          <a:solidFill>
                            <a:schemeClr val="tx1"/>
                          </a:solidFill>
                          <a:latin typeface="Comic Sans MS" panose="030F0702030302020204" pitchFamily="66" charset="0"/>
                          <a:cs typeface="Amatic SC"/>
                        </a:rPr>
                        <a:t>Tapestry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omic Sans MS" panose="030F0702030302020204" pitchFamily="66" charset="0"/>
                          <a:cs typeface="Amatic SC" panose="00000500000000000000" pitchFamily="2" charset="-79"/>
                        </a:rPr>
                        <a:t>School</a:t>
                      </a:r>
                      <a:r>
                        <a:rPr lang="en-GB" sz="900" baseline="0" dirty="0">
                          <a:solidFill>
                            <a:schemeClr val="tx1"/>
                          </a:solidFill>
                          <a:latin typeface="Comic Sans MS" panose="030F0702030302020204" pitchFamily="66" charset="0"/>
                          <a:cs typeface="Amatic SC" panose="00000500000000000000" pitchFamily="2" charset="-79"/>
                        </a:rPr>
                        <a:t> trip.</a:t>
                      </a:r>
                      <a:endParaRPr lang="en-GB" sz="900" dirty="0">
                        <a:solidFill>
                          <a:schemeClr val="tx1"/>
                        </a:solidFill>
                        <a:latin typeface="Comic Sans MS" panose="030F0702030302020204" pitchFamily="66" charset="0"/>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omic Sans MS" panose="030F0702030302020204" pitchFamily="66" charset="0"/>
                          <a:cs typeface="Amatic SC" panose="00000500000000000000" pitchFamily="2" charset="-79"/>
                        </a:rPr>
                        <a:t>Reports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latin typeface="Comic Sans MS" panose="030F0702030302020204" pitchFamily="66" charset="0"/>
                          <a:cs typeface="Amatic SC" panose="00000500000000000000" pitchFamily="2" charset="-79"/>
                        </a:rPr>
                        <a:t>Sports day</a:t>
                      </a:r>
                      <a:endParaRPr lang="en-GB" sz="900" baseline="0" dirty="0">
                        <a:solidFill>
                          <a:schemeClr val="tx1"/>
                        </a:solidFill>
                        <a:latin typeface="Comic Sans MS" panose="030F0702030302020204" pitchFamily="66" charset="0"/>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baseline="0" dirty="0">
                          <a:solidFill>
                            <a:schemeClr val="tx1"/>
                          </a:solidFill>
                          <a:latin typeface="Comic Sans MS" panose="030F0702030302020204" pitchFamily="66" charset="0"/>
                          <a:cs typeface="Amatic SC" panose="00000500000000000000" pitchFamily="2" charset="-79"/>
                        </a:rPr>
                        <a:t>Tapestry</a:t>
                      </a:r>
                      <a:endParaRPr lang="en-GB" sz="900" dirty="0">
                        <a:solidFill>
                          <a:schemeClr val="tx1"/>
                        </a:solidFill>
                        <a:latin typeface="Comic Sans MS" panose="030F0702030302020204" pitchFamily="66" charset="0"/>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900" dirty="0">
                        <a:solidFill>
                          <a:schemeClr val="tx1"/>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84788128"/>
                  </a:ext>
                </a:extLst>
              </a:tr>
            </a:tbl>
          </a:graphicData>
        </a:graphic>
      </p:graphicFrame>
      <p:pic>
        <p:nvPicPr>
          <p:cNvPr id="5" name="Picture 4">
            <a:extLst>
              <a:ext uri="{FF2B5EF4-FFF2-40B4-BE49-F238E27FC236}">
                <a16:creationId xmlns:a16="http://schemas.microsoft.com/office/drawing/2014/main" id="{D121F045-A779-44CE-9D90-BF7A16294321}"/>
              </a:ext>
            </a:extLst>
          </p:cNvPr>
          <p:cNvPicPr>
            <a:picLocks noChangeAspect="1"/>
          </p:cNvPicPr>
          <p:nvPr/>
        </p:nvPicPr>
        <p:blipFill>
          <a:blip r:embed="rId2"/>
          <a:stretch>
            <a:fillRect/>
          </a:stretch>
        </p:blipFill>
        <p:spPr>
          <a:xfrm>
            <a:off x="662961" y="253682"/>
            <a:ext cx="608467" cy="608467"/>
          </a:xfrm>
          <a:prstGeom prst="rect">
            <a:avLst/>
          </a:prstGeom>
        </p:spPr>
      </p:pic>
    </p:spTree>
    <p:extLst>
      <p:ext uri="{BB962C8B-B14F-4D97-AF65-F5344CB8AC3E}">
        <p14:creationId xmlns:p14="http://schemas.microsoft.com/office/powerpoint/2010/main" val="4479867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989915235"/>
              </p:ext>
            </p:extLst>
          </p:nvPr>
        </p:nvGraphicFramePr>
        <p:xfrm>
          <a:off x="233406" y="595727"/>
          <a:ext cx="11801839" cy="5448420"/>
        </p:xfrm>
        <a:graphic>
          <a:graphicData uri="http://schemas.openxmlformats.org/drawingml/2006/table">
            <a:tbl>
              <a:tblPr firstRow="1" bandRow="1">
                <a:tableStyleId>{5C22544A-7EE6-4342-B048-85BDC9FD1C3A}</a:tableStyleId>
              </a:tblPr>
              <a:tblGrid>
                <a:gridCol w="1685977">
                  <a:extLst>
                    <a:ext uri="{9D8B030D-6E8A-4147-A177-3AD203B41FA5}">
                      <a16:colId xmlns:a16="http://schemas.microsoft.com/office/drawing/2014/main" val="385991600"/>
                    </a:ext>
                  </a:extLst>
                </a:gridCol>
                <a:gridCol w="1685977">
                  <a:extLst>
                    <a:ext uri="{9D8B030D-6E8A-4147-A177-3AD203B41FA5}">
                      <a16:colId xmlns:a16="http://schemas.microsoft.com/office/drawing/2014/main" val="2865123548"/>
                    </a:ext>
                  </a:extLst>
                </a:gridCol>
                <a:gridCol w="1685977">
                  <a:extLst>
                    <a:ext uri="{9D8B030D-6E8A-4147-A177-3AD203B41FA5}">
                      <a16:colId xmlns:a16="http://schemas.microsoft.com/office/drawing/2014/main" val="872926247"/>
                    </a:ext>
                  </a:extLst>
                </a:gridCol>
                <a:gridCol w="1685977">
                  <a:extLst>
                    <a:ext uri="{9D8B030D-6E8A-4147-A177-3AD203B41FA5}">
                      <a16:colId xmlns:a16="http://schemas.microsoft.com/office/drawing/2014/main" val="1315738151"/>
                    </a:ext>
                  </a:extLst>
                </a:gridCol>
                <a:gridCol w="1685977">
                  <a:extLst>
                    <a:ext uri="{9D8B030D-6E8A-4147-A177-3AD203B41FA5}">
                      <a16:colId xmlns:a16="http://schemas.microsoft.com/office/drawing/2014/main" val="2709165749"/>
                    </a:ext>
                  </a:extLst>
                </a:gridCol>
                <a:gridCol w="1685977">
                  <a:extLst>
                    <a:ext uri="{9D8B030D-6E8A-4147-A177-3AD203B41FA5}">
                      <a16:colId xmlns:a16="http://schemas.microsoft.com/office/drawing/2014/main" val="2335150482"/>
                    </a:ext>
                  </a:extLst>
                </a:gridCol>
                <a:gridCol w="1685977">
                  <a:extLst>
                    <a:ext uri="{9D8B030D-6E8A-4147-A177-3AD203B41FA5}">
                      <a16:colId xmlns:a16="http://schemas.microsoft.com/office/drawing/2014/main" val="4046203905"/>
                    </a:ext>
                  </a:extLst>
                </a:gridCol>
              </a:tblGrid>
              <a:tr h="261779">
                <a:tc>
                  <a:txBody>
                    <a:bodyPr/>
                    <a:lstStyle/>
                    <a:p>
                      <a:pPr algn="ctr"/>
                      <a:endParaRPr lang="en-GB" sz="1000" b="0" dirty="0">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Autumn 1</a:t>
                      </a:r>
                      <a:endParaRPr lang="en-GB"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Comic Sans MS" panose="030F0702030302020204" pitchFamily="66" charset="0"/>
                          <a:cs typeface="Amatic SC" panose="020B0604020202020204" charset="-79"/>
                        </a:rPr>
                        <a:t>Autumn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300609">
                <a:tc>
                  <a:txBody>
                    <a:bodyPr/>
                    <a:lstStyle/>
                    <a:p>
                      <a:pPr algn="ctr"/>
                      <a:r>
                        <a:rPr lang="en-US" sz="1000" b="1" dirty="0">
                          <a:latin typeface="Comic Sans MS" panose="030F0702030302020204" pitchFamily="66" charset="0"/>
                          <a:cs typeface="Amatic SC" panose="020B0604020202020204" charset="-79"/>
                        </a:rPr>
                        <a:t>General Themes </a:t>
                      </a:r>
                      <a:endParaRPr lang="en-GB" sz="1000" b="1"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All about</a:t>
                      </a:r>
                      <a:r>
                        <a:rPr lang="en-US" sz="1000" b="1" baseline="0" dirty="0">
                          <a:solidFill>
                            <a:schemeClr val="tx1"/>
                          </a:solidFill>
                          <a:latin typeface="Comic Sans MS" panose="030F0702030302020204" pitchFamily="66" charset="0"/>
                          <a:cs typeface="Amatic SC" panose="020B0604020202020204" charset="-79"/>
                        </a:rPr>
                        <a:t> me!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Comic Sans MS" panose="030F0702030302020204" pitchFamily="66" charset="0"/>
                          <a:cs typeface="Amatic SC" panose="020B0604020202020204" charset="-79"/>
                        </a:rPr>
                        <a:t>Sparkle and shine!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dirty="0" smtClean="0">
                          <a:solidFill>
                            <a:schemeClr val="tx1"/>
                          </a:solidFill>
                          <a:latin typeface="Comic Sans MS" panose="030F0702030302020204" pitchFamily="66" charset="0"/>
                          <a:cs typeface="Amatic SC" panose="020B0604020202020204" charset="-79"/>
                        </a:rPr>
                        <a:t>Terrific tales</a:t>
                      </a:r>
                      <a:r>
                        <a:rPr lang="en-US" sz="1000" b="1" baseline="0" dirty="0" smtClean="0">
                          <a:solidFill>
                            <a:schemeClr val="tx1"/>
                          </a:solidFill>
                          <a:latin typeface="Comic Sans MS" panose="030F0702030302020204" pitchFamily="66" charset="0"/>
                          <a:cs typeface="Amatic SC" panose="020B0604020202020204" charset="-79"/>
                        </a:rPr>
                        <a:t>!</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accent6">
                              <a:lumMod val="50000"/>
                            </a:schemeClr>
                          </a:solidFill>
                          <a:latin typeface="Comic Sans MS" panose="030F0702030302020204" pitchFamily="66"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Comic Sans MS" panose="030F0702030302020204" pitchFamily="66" charset="0"/>
                          <a:cs typeface="Amatic SC" panose="020B0604020202020204" charset="-79"/>
                        </a:rPr>
                        <a:t>Fun</a:t>
                      </a:r>
                      <a:r>
                        <a:rPr lang="en-US" sz="1000" b="1" baseline="0" dirty="0">
                          <a:solidFill>
                            <a:schemeClr val="tx1"/>
                          </a:solidFill>
                          <a:latin typeface="Comic Sans MS" panose="030F0702030302020204" pitchFamily="66" charset="0"/>
                          <a:cs typeface="Amatic SC" panose="020B0604020202020204" charset="-79"/>
                        </a:rPr>
                        <a:t> at the seaside!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1424498">
                <a:tc>
                  <a:txBody>
                    <a:bodyPr/>
                    <a:lstStyle/>
                    <a:p>
                      <a:pPr algn="ctr"/>
                      <a:r>
                        <a:rPr lang="en-GB" sz="900" b="1" baseline="0" dirty="0">
                          <a:latin typeface="Comic Sans MS" panose="030F0702030302020204" pitchFamily="66" charset="0"/>
                          <a:cs typeface="Amatic SC" panose="020B0604020202020204" charset="-79"/>
                        </a:rPr>
                        <a:t>Communication and Language </a:t>
                      </a:r>
                    </a:p>
                    <a:p>
                      <a:pPr algn="ctr"/>
                      <a:r>
                        <a:rPr lang="en-GB" sz="900" b="0" baseline="0" dirty="0">
                          <a:latin typeface="Comic Sans MS" panose="030F0702030302020204" pitchFamily="66" charset="0"/>
                          <a:cs typeface="Amatic SC" panose="020B0604020202020204" charset="-79"/>
                        </a:rPr>
                        <a:t>Talk to parents about </a:t>
                      </a:r>
                    </a:p>
                    <a:p>
                      <a:pPr algn="ctr"/>
                      <a:r>
                        <a:rPr lang="en-GB" sz="900" b="0" baseline="0" dirty="0">
                          <a:latin typeface="Comic Sans MS" panose="030F0702030302020204" pitchFamily="66" charset="0"/>
                          <a:cs typeface="Amatic SC" panose="020B0604020202020204" charset="-79"/>
                        </a:rPr>
                        <a:t>what language they </a:t>
                      </a:r>
                    </a:p>
                    <a:p>
                      <a:pPr algn="ctr"/>
                      <a:r>
                        <a:rPr lang="en-GB" sz="900" b="0" baseline="0" dirty="0">
                          <a:latin typeface="Comic Sans MS" panose="030F0702030302020204" pitchFamily="66" charset="0"/>
                          <a:cs typeface="Amatic SC" panose="020B0604020202020204" charset="-79"/>
                        </a:rPr>
                        <a:t>speak at home, try </a:t>
                      </a:r>
                    </a:p>
                    <a:p>
                      <a:pPr algn="ctr"/>
                      <a:r>
                        <a:rPr lang="en-GB" sz="900" b="0" baseline="0" dirty="0">
                          <a:latin typeface="Comic Sans MS" panose="030F0702030302020204" pitchFamily="66" charset="0"/>
                          <a:cs typeface="Amatic SC" panose="020B0604020202020204" charset="-79"/>
                        </a:rPr>
                        <a:t>and learn a few key </a:t>
                      </a:r>
                    </a:p>
                    <a:p>
                      <a:pPr algn="ctr"/>
                      <a:r>
                        <a:rPr lang="en-GB" sz="900" b="0" baseline="0" dirty="0">
                          <a:latin typeface="Comic Sans MS" panose="030F0702030302020204" pitchFamily="66" charset="0"/>
                          <a:cs typeface="Amatic SC" panose="020B0604020202020204" charset="-79"/>
                        </a:rPr>
                        <a:t>words and celebrate </a:t>
                      </a:r>
                    </a:p>
                    <a:p>
                      <a:pPr algn="ctr"/>
                      <a:r>
                        <a:rPr lang="en-GB" sz="900" b="0" baseline="0" dirty="0">
                          <a:latin typeface="Comic Sans MS" panose="030F0702030302020204" pitchFamily="66" charset="0"/>
                          <a:cs typeface="Amatic SC" panose="020B0604020202020204" charset="-79"/>
                        </a:rPr>
                        <a:t>multilingualism in school.</a:t>
                      </a:r>
                    </a:p>
                    <a:p>
                      <a:pPr algn="ctr"/>
                      <a:endParaRPr lang="en-US" sz="900" b="0" baseline="0"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Amatic SC" panose="00000500000000000000" pitchFamily="2" charset="-79"/>
                        </a:rPr>
                        <a:t>The development of children’s spoken language underpins all seven areas of learning and development. Children’s back-and-forth interactions from an early age form the foundations for language and cognitive development. The number and quality of the conversations they have with adults and peers throughout the day in a language-rich environment is crucial. By commenting on what children are interested in or doing, and echoing back what they say with new vocabulary added, practitioners will build children's language effectively. Reading frequently to children, and engaging them actively in stories, non-fiction, rhymes and poems, and then providing them with extensive opportunities to use and embed new words in a range of contexts, will give children the opportunity to thrive. Through conversation, story-telling and role play, where children share their ideas with support and modelling from their teacher, and sensitive questioning that invites them to elaborate, children become comfortable using a rich range of vocabulary and language structures.</a:t>
                      </a:r>
                    </a:p>
                    <a:p>
                      <a:endParaRPr lang="en-GB" sz="900" b="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27661565"/>
                  </a:ext>
                </a:extLst>
              </a:tr>
              <a:tr h="1922742">
                <a:tc rowSpan="2">
                  <a:txBody>
                    <a:bodyPr/>
                    <a:lstStyle/>
                    <a:p>
                      <a:r>
                        <a:rPr lang="en-GB" sz="900" dirty="0">
                          <a:latin typeface="Comic Sans MS" panose="030F0702030302020204" pitchFamily="66" charset="0"/>
                        </a:rPr>
                        <a:t>Focus </a:t>
                      </a:r>
                    </a:p>
                    <a:p>
                      <a:r>
                        <a:rPr lang="en-GB" sz="900" dirty="0">
                          <a:latin typeface="Comic Sans MS" panose="030F0702030302020204" pitchFamily="66" charset="0"/>
                        </a:rPr>
                        <a:t>– C&amp;L is developed </a:t>
                      </a:r>
                    </a:p>
                    <a:p>
                      <a:r>
                        <a:rPr lang="en-GB" sz="900" dirty="0">
                          <a:latin typeface="Comic Sans MS" panose="030F0702030302020204" pitchFamily="66" charset="0"/>
                        </a:rPr>
                        <a:t>throughout the </a:t>
                      </a:r>
                    </a:p>
                    <a:p>
                      <a:r>
                        <a:rPr lang="en-GB" sz="900" dirty="0">
                          <a:latin typeface="Comic Sans MS" panose="030F0702030302020204" pitchFamily="66" charset="0"/>
                        </a:rPr>
                        <a:t>year through high </a:t>
                      </a:r>
                    </a:p>
                    <a:p>
                      <a:r>
                        <a:rPr lang="en-GB" sz="900" dirty="0">
                          <a:latin typeface="Comic Sans MS" panose="030F0702030302020204" pitchFamily="66" charset="0"/>
                        </a:rPr>
                        <a:t>quality </a:t>
                      </a:r>
                    </a:p>
                    <a:p>
                      <a:r>
                        <a:rPr lang="en-GB" sz="900" dirty="0">
                          <a:latin typeface="Comic Sans MS" panose="030F0702030302020204" pitchFamily="66" charset="0"/>
                        </a:rPr>
                        <a:t>interactions, daily </a:t>
                      </a:r>
                    </a:p>
                    <a:p>
                      <a:r>
                        <a:rPr lang="en-GB" sz="900" dirty="0">
                          <a:latin typeface="Comic Sans MS" panose="030F0702030302020204" pitchFamily="66" charset="0"/>
                        </a:rPr>
                        <a:t>group discussions, </a:t>
                      </a:r>
                    </a:p>
                    <a:p>
                      <a:r>
                        <a:rPr lang="en-GB" sz="900" dirty="0">
                          <a:latin typeface="Comic Sans MS" panose="030F0702030302020204" pitchFamily="66" charset="0"/>
                        </a:rPr>
                        <a:t>sharing circles, </a:t>
                      </a:r>
                    </a:p>
                    <a:p>
                      <a:r>
                        <a:rPr lang="en-GB" sz="900" dirty="0">
                          <a:latin typeface="Comic Sans MS" panose="030F0702030302020204" pitchFamily="66" charset="0"/>
                        </a:rPr>
                        <a:t>PSHE times, </a:t>
                      </a:r>
                    </a:p>
                    <a:p>
                      <a:r>
                        <a:rPr lang="en-GB" sz="900" dirty="0">
                          <a:latin typeface="Comic Sans MS" panose="030F0702030302020204" pitchFamily="66" charset="0"/>
                        </a:rPr>
                        <a:t>stories, singing, </a:t>
                      </a:r>
                    </a:p>
                    <a:p>
                      <a:r>
                        <a:rPr lang="en-GB" sz="900" dirty="0">
                          <a:latin typeface="Comic Sans MS" panose="030F0702030302020204" pitchFamily="66" charset="0"/>
                        </a:rPr>
                        <a:t>speech and </a:t>
                      </a:r>
                    </a:p>
                    <a:p>
                      <a:r>
                        <a:rPr lang="en-GB" sz="900" dirty="0">
                          <a:latin typeface="Comic Sans MS" panose="030F0702030302020204" pitchFamily="66" charset="0"/>
                        </a:rPr>
                        <a:t>language </a:t>
                      </a:r>
                    </a:p>
                    <a:p>
                      <a:r>
                        <a:rPr lang="en-GB" sz="900" dirty="0">
                          <a:latin typeface="Comic Sans MS" panose="030F0702030302020204" pitchFamily="66" charset="0"/>
                        </a:rPr>
                        <a:t>interventions, EYFS </a:t>
                      </a:r>
                    </a:p>
                    <a:p>
                      <a:r>
                        <a:rPr lang="en-GB" sz="900" dirty="0">
                          <a:latin typeface="Comic Sans MS" panose="030F0702030302020204" pitchFamily="66" charset="0"/>
                        </a:rPr>
                        <a:t>productions, </a:t>
                      </a:r>
                    </a:p>
                    <a:p>
                      <a:r>
                        <a:rPr lang="en-GB" sz="900" dirty="0">
                          <a:latin typeface="Comic Sans MS" panose="030F0702030302020204" pitchFamily="66" charset="0"/>
                        </a:rPr>
                        <a:t>assemblies and </a:t>
                      </a:r>
                    </a:p>
                    <a:p>
                      <a:r>
                        <a:rPr lang="en-GB" sz="900" dirty="0">
                          <a:latin typeface="Comic Sans MS" panose="030F0702030302020204" pitchFamily="66" charset="0"/>
                        </a:rPr>
                        <a:t>weekly </a:t>
                      </a:r>
                    </a:p>
                    <a:p>
                      <a:r>
                        <a:rPr lang="en-GB" sz="900" dirty="0">
                          <a:latin typeface="Comic Sans MS" panose="030F0702030302020204" pitchFamily="66" charset="0"/>
                        </a:rPr>
                        <a:t>interventions.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1" dirty="0">
                          <a:latin typeface="Comic Sans MS" panose="030F0702030302020204" pitchFamily="66" charset="0"/>
                        </a:rPr>
                        <a:t>Welcome to EYFS</a:t>
                      </a:r>
                      <a:r>
                        <a:rPr lang="en-GB" sz="900" dirty="0">
                          <a:latin typeface="Comic Sans MS" panose="030F0702030302020204" pitchFamily="66" charset="0"/>
                        </a:rPr>
                        <a:t> Settling in activities Making friends Children talking about experiences that are familiar to them through the use of news from home books. Rhyming and alliteration Shared stories Model talk routines through the day. For example, arriving in school: “Good morning, how are you?”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dirty="0">
                          <a:latin typeface="Comic Sans MS" panose="030F0702030302020204" pitchFamily="66" charset="0"/>
                        </a:rPr>
                        <a:t>Tell me a story! </a:t>
                      </a:r>
                    </a:p>
                    <a:p>
                      <a:r>
                        <a:rPr lang="en-GB" sz="900" dirty="0">
                          <a:latin typeface="Comic Sans MS" panose="030F0702030302020204" pitchFamily="66" charset="0"/>
                        </a:rPr>
                        <a:t>Settling in activities Develop vocabulary Discovering Passions Tell me a story - retelling stories Story language Word hunts Listening and responding to stories Following instructions Takes part in discussion Understands how to listen carefully and why listening is important – introducing talking partners. Use new vocabulary through the day. Carefully chosen stories to develop the children’s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dirty="0">
                          <a:latin typeface="Comic Sans MS" panose="030F0702030302020204" pitchFamily="66" charset="0"/>
                        </a:rPr>
                        <a:t>Tell me why!</a:t>
                      </a:r>
                    </a:p>
                    <a:p>
                      <a:r>
                        <a:rPr lang="en-GB" sz="900" dirty="0">
                          <a:latin typeface="Comic Sans MS" panose="030F0702030302020204" pitchFamily="66" charset="0"/>
                        </a:rPr>
                        <a:t>Using language well.</a:t>
                      </a:r>
                    </a:p>
                    <a:p>
                      <a:r>
                        <a:rPr lang="en-GB" sz="900" dirty="0">
                          <a:latin typeface="Comic Sans MS" panose="030F0702030302020204" pitchFamily="66" charset="0"/>
                        </a:rPr>
                        <a:t>Encourage and model </a:t>
                      </a:r>
                    </a:p>
                    <a:p>
                      <a:r>
                        <a:rPr lang="en-GB" sz="900" dirty="0">
                          <a:latin typeface="Comic Sans MS" panose="030F0702030302020204" pitchFamily="66" charset="0"/>
                        </a:rPr>
                        <a:t>the use of how and why </a:t>
                      </a:r>
                    </a:p>
                    <a:p>
                      <a:r>
                        <a:rPr lang="en-GB" sz="900" dirty="0">
                          <a:latin typeface="Comic Sans MS" panose="030F0702030302020204" pitchFamily="66" charset="0"/>
                        </a:rPr>
                        <a:t>questions during new </a:t>
                      </a:r>
                    </a:p>
                    <a:p>
                      <a:r>
                        <a:rPr lang="en-GB" sz="900" dirty="0">
                          <a:latin typeface="Comic Sans MS" panose="030F0702030302020204" pitchFamily="66" charset="0"/>
                        </a:rPr>
                        <a:t>time.</a:t>
                      </a:r>
                    </a:p>
                    <a:p>
                      <a:r>
                        <a:rPr lang="en-GB" sz="900" dirty="0">
                          <a:latin typeface="Comic Sans MS" panose="030F0702030302020204" pitchFamily="66" charset="0"/>
                        </a:rPr>
                        <a:t>Discovering Passions</a:t>
                      </a:r>
                    </a:p>
                    <a:p>
                      <a:r>
                        <a:rPr lang="en-GB" sz="900" dirty="0">
                          <a:latin typeface="Comic Sans MS" panose="030F0702030302020204" pitchFamily="66" charset="0"/>
                        </a:rPr>
                        <a:t>Retelling a story with </a:t>
                      </a:r>
                    </a:p>
                    <a:p>
                      <a:r>
                        <a:rPr lang="en-GB" sz="900" dirty="0">
                          <a:latin typeface="Comic Sans MS" panose="030F0702030302020204" pitchFamily="66" charset="0"/>
                        </a:rPr>
                        <a:t>story language –</a:t>
                      </a:r>
                    </a:p>
                    <a:p>
                      <a:r>
                        <a:rPr lang="en-GB" sz="900" dirty="0">
                          <a:latin typeface="Comic Sans MS" panose="030F0702030302020204" pitchFamily="66" charset="0"/>
                        </a:rPr>
                        <a:t>provide puppets and </a:t>
                      </a:r>
                    </a:p>
                    <a:p>
                      <a:r>
                        <a:rPr lang="en-GB" sz="900" dirty="0">
                          <a:latin typeface="Comic Sans MS" panose="030F0702030302020204" pitchFamily="66" charset="0"/>
                        </a:rPr>
                        <a:t>props in CP.</a:t>
                      </a:r>
                    </a:p>
                    <a:p>
                      <a:r>
                        <a:rPr lang="en-GB" sz="900" dirty="0">
                          <a:latin typeface="Comic Sans MS" panose="030F0702030302020204" pitchFamily="66" charset="0"/>
                        </a:rPr>
                        <a:t>Encourage and model </a:t>
                      </a:r>
                    </a:p>
                    <a:p>
                      <a:r>
                        <a:rPr lang="en-GB" sz="900" dirty="0">
                          <a:latin typeface="Comic Sans MS" panose="030F0702030302020204" pitchFamily="66" charset="0"/>
                        </a:rPr>
                        <a:t>describing events in </a:t>
                      </a:r>
                    </a:p>
                    <a:p>
                      <a:r>
                        <a:rPr lang="en-GB" sz="900" dirty="0">
                          <a:latin typeface="Comic Sans MS" panose="030F0702030302020204" pitchFamily="66" charset="0"/>
                        </a:rPr>
                        <a:t>some detail during new </a:t>
                      </a:r>
                    </a:p>
                    <a:p>
                      <a:r>
                        <a:rPr lang="en-GB" sz="900" dirty="0">
                          <a:latin typeface="Comic Sans MS" panose="030F0702030302020204" pitchFamily="66" charset="0"/>
                        </a:rPr>
                        <a:t>time and in the puppet </a:t>
                      </a:r>
                    </a:p>
                    <a:p>
                      <a:r>
                        <a:rPr lang="en-GB" sz="900" dirty="0">
                          <a:latin typeface="Comic Sans MS" panose="030F0702030302020204" pitchFamily="66" charset="0"/>
                        </a:rPr>
                        <a:t>area.</a:t>
                      </a:r>
                      <a:r>
                        <a:rPr lang="en-GB" sz="900" baseline="0" dirty="0">
                          <a:latin typeface="Comic Sans MS" panose="030F0702030302020204" pitchFamily="66" charset="0"/>
                        </a:rPr>
                        <a:t> </a:t>
                      </a:r>
                      <a:r>
                        <a:rPr lang="en-GB" sz="900" dirty="0">
                          <a:latin typeface="Comic Sans MS" panose="030F0702030302020204" pitchFamily="66" charset="0"/>
                        </a:rPr>
                        <a:t>Listen to and talk about stories to build </a:t>
                      </a:r>
                    </a:p>
                    <a:p>
                      <a:r>
                        <a:rPr lang="en-GB" sz="900" dirty="0">
                          <a:latin typeface="Comic Sans MS" panose="030F0702030302020204" pitchFamily="66" charset="0"/>
                        </a:rPr>
                        <a:t>familiarity and </a:t>
                      </a:r>
                    </a:p>
                    <a:p>
                      <a:r>
                        <a:rPr lang="en-GB" sz="900" dirty="0">
                          <a:latin typeface="Comic Sans MS" panose="030F0702030302020204" pitchFamily="66" charset="0"/>
                        </a:rPr>
                        <a:t>understanding.</a:t>
                      </a:r>
                    </a:p>
                    <a:p>
                      <a:r>
                        <a:rPr lang="en-GB" sz="900" dirty="0">
                          <a:latin typeface="Comic Sans MS" panose="030F0702030302020204" pitchFamily="66" charset="0"/>
                        </a:rPr>
                        <a:t>Learn rhymes, poems </a:t>
                      </a:r>
                    </a:p>
                    <a:p>
                      <a:r>
                        <a:rPr lang="en-GB" sz="900" dirty="0">
                          <a:latin typeface="Comic Sans MS" panose="030F0702030302020204" pitchFamily="66" charset="0"/>
                        </a:rPr>
                        <a:t>and songs.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dirty="0">
                          <a:latin typeface="Comic Sans MS" panose="030F0702030302020204" pitchFamily="66" charset="0"/>
                        </a:rPr>
                        <a:t>Talk it through!</a:t>
                      </a:r>
                    </a:p>
                    <a:p>
                      <a:r>
                        <a:rPr lang="en-GB" sz="900" dirty="0">
                          <a:latin typeface="Comic Sans MS" panose="030F0702030302020204" pitchFamily="66" charset="0"/>
                        </a:rPr>
                        <a:t>Encourage and model </a:t>
                      </a:r>
                    </a:p>
                    <a:p>
                      <a:r>
                        <a:rPr lang="en-GB" sz="900" dirty="0">
                          <a:latin typeface="Comic Sans MS" panose="030F0702030302020204" pitchFamily="66" charset="0"/>
                        </a:rPr>
                        <a:t>the use of time </a:t>
                      </a:r>
                    </a:p>
                    <a:p>
                      <a:r>
                        <a:rPr lang="en-GB" sz="900" dirty="0">
                          <a:latin typeface="Comic Sans MS" panose="030F0702030302020204" pitchFamily="66" charset="0"/>
                        </a:rPr>
                        <a:t>connectives when </a:t>
                      </a:r>
                    </a:p>
                    <a:p>
                      <a:r>
                        <a:rPr lang="en-GB" sz="900" dirty="0">
                          <a:latin typeface="Comic Sans MS" panose="030F0702030302020204" pitchFamily="66" charset="0"/>
                        </a:rPr>
                        <a:t>children are telling their </a:t>
                      </a:r>
                    </a:p>
                    <a:p>
                      <a:r>
                        <a:rPr lang="en-GB" sz="900" dirty="0">
                          <a:latin typeface="Comic Sans MS" panose="030F0702030302020204" pitchFamily="66" charset="0"/>
                        </a:rPr>
                        <a:t>news from home or </a:t>
                      </a:r>
                    </a:p>
                    <a:p>
                      <a:r>
                        <a:rPr lang="en-GB" sz="900" dirty="0">
                          <a:latin typeface="Comic Sans MS" panose="030F0702030302020204" pitchFamily="66" charset="0"/>
                        </a:rPr>
                        <a:t>retelling stories.</a:t>
                      </a:r>
                    </a:p>
                    <a:p>
                      <a:r>
                        <a:rPr lang="en-GB" sz="900" dirty="0">
                          <a:latin typeface="Comic Sans MS" panose="030F0702030302020204" pitchFamily="66" charset="0"/>
                        </a:rPr>
                        <a:t>Understand how to </a:t>
                      </a:r>
                    </a:p>
                    <a:p>
                      <a:r>
                        <a:rPr lang="en-GB" sz="900" dirty="0">
                          <a:latin typeface="Comic Sans MS" panose="030F0702030302020204" pitchFamily="66" charset="0"/>
                        </a:rPr>
                        <a:t>listen carefully and why </a:t>
                      </a:r>
                    </a:p>
                    <a:p>
                      <a:r>
                        <a:rPr lang="en-GB" sz="900" dirty="0">
                          <a:latin typeface="Comic Sans MS" panose="030F0702030302020204" pitchFamily="66" charset="0"/>
                        </a:rPr>
                        <a:t>listening is important –</a:t>
                      </a:r>
                    </a:p>
                    <a:p>
                      <a:r>
                        <a:rPr lang="en-GB" sz="900" dirty="0">
                          <a:latin typeface="Comic Sans MS" panose="030F0702030302020204" pitchFamily="66" charset="0"/>
                        </a:rPr>
                        <a:t>children to listen </a:t>
                      </a:r>
                    </a:p>
                    <a:p>
                      <a:r>
                        <a:rPr lang="en-GB" sz="900" dirty="0">
                          <a:latin typeface="Comic Sans MS" panose="030F0702030302020204" pitchFamily="66" charset="0"/>
                        </a:rPr>
                        <a:t>carefully and ask good </a:t>
                      </a:r>
                    </a:p>
                    <a:p>
                      <a:r>
                        <a:rPr lang="en-GB" sz="900" dirty="0">
                          <a:latin typeface="Comic Sans MS" panose="030F0702030302020204" pitchFamily="66" charset="0"/>
                        </a:rPr>
                        <a:t>Questions. Sustained focus when listening to a story.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dirty="0">
                          <a:latin typeface="Comic Sans MS" panose="030F0702030302020204" pitchFamily="66" charset="0"/>
                        </a:rPr>
                        <a:t>What happened?</a:t>
                      </a:r>
                    </a:p>
                    <a:p>
                      <a:r>
                        <a:rPr lang="en-GB" sz="900" dirty="0">
                          <a:latin typeface="Comic Sans MS" panose="030F0702030302020204" pitchFamily="66" charset="0"/>
                        </a:rPr>
                        <a:t>Re-read some favourite </a:t>
                      </a:r>
                    </a:p>
                    <a:p>
                      <a:r>
                        <a:rPr lang="en-GB" sz="900" dirty="0">
                          <a:latin typeface="Comic Sans MS" panose="030F0702030302020204" pitchFamily="66" charset="0"/>
                        </a:rPr>
                        <a:t>stories/ stories we have </a:t>
                      </a:r>
                    </a:p>
                    <a:p>
                      <a:r>
                        <a:rPr lang="en-GB" sz="900" dirty="0">
                          <a:latin typeface="Comic Sans MS" panose="030F0702030302020204" pitchFamily="66" charset="0"/>
                        </a:rPr>
                        <a:t>uses in our learning to </a:t>
                      </a:r>
                    </a:p>
                    <a:p>
                      <a:r>
                        <a:rPr lang="en-GB" sz="900" dirty="0">
                          <a:latin typeface="Comic Sans MS" panose="030F0702030302020204" pitchFamily="66" charset="0"/>
                        </a:rPr>
                        <a:t>revisit and consolidate </a:t>
                      </a:r>
                    </a:p>
                    <a:p>
                      <a:r>
                        <a:rPr lang="en-GB" sz="900" dirty="0">
                          <a:latin typeface="Comic Sans MS" panose="030F0702030302020204" pitchFamily="66" charset="0"/>
                        </a:rPr>
                        <a:t>vocabulary and events –</a:t>
                      </a:r>
                    </a:p>
                    <a:p>
                      <a:r>
                        <a:rPr lang="en-GB" sz="900" dirty="0">
                          <a:latin typeface="Comic Sans MS" panose="030F0702030302020204" pitchFamily="66" charset="0"/>
                        </a:rPr>
                        <a:t>making our learning </a:t>
                      </a:r>
                    </a:p>
                    <a:p>
                      <a:r>
                        <a:rPr lang="en-GB" sz="900" dirty="0">
                          <a:latin typeface="Comic Sans MS" panose="030F0702030302020204" pitchFamily="66" charset="0"/>
                        </a:rPr>
                        <a:t>sticky!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dirty="0">
                          <a:latin typeface="Comic Sans MS" panose="030F0702030302020204" pitchFamily="66" charset="0"/>
                        </a:rPr>
                        <a:t>Time to share!</a:t>
                      </a:r>
                    </a:p>
                    <a:p>
                      <a:r>
                        <a:rPr lang="en-GB" sz="900" dirty="0">
                          <a:latin typeface="Comic Sans MS" panose="030F0702030302020204" pitchFamily="66" charset="0"/>
                        </a:rPr>
                        <a:t>Show and tell during</a:t>
                      </a:r>
                      <a:r>
                        <a:rPr lang="en-GB" sz="900" baseline="0" dirty="0">
                          <a:latin typeface="Comic Sans MS" panose="030F0702030302020204" pitchFamily="66" charset="0"/>
                        </a:rPr>
                        <a:t> celebration worship.</a:t>
                      </a:r>
                      <a:endParaRPr lang="en-GB" sz="900" dirty="0">
                        <a:latin typeface="Comic Sans MS" panose="030F0702030302020204" pitchFamily="66" charset="0"/>
                      </a:endParaRPr>
                    </a:p>
                    <a:p>
                      <a:r>
                        <a:rPr lang="en-GB" sz="900" dirty="0">
                          <a:latin typeface="Comic Sans MS" panose="030F0702030302020204" pitchFamily="66" charset="0"/>
                        </a:rPr>
                        <a:t>Read aloud books to </a:t>
                      </a:r>
                    </a:p>
                    <a:p>
                      <a:r>
                        <a:rPr lang="en-GB" sz="900" dirty="0">
                          <a:latin typeface="Comic Sans MS" panose="030F0702030302020204" pitchFamily="66" charset="0"/>
                        </a:rPr>
                        <a:t>children that will extend </a:t>
                      </a:r>
                    </a:p>
                    <a:p>
                      <a:r>
                        <a:rPr lang="en-GB" sz="900" dirty="0">
                          <a:latin typeface="Comic Sans MS" panose="030F0702030302020204" pitchFamily="66" charset="0"/>
                        </a:rPr>
                        <a:t>their knowledge of the </a:t>
                      </a:r>
                    </a:p>
                    <a:p>
                      <a:r>
                        <a:rPr lang="en-GB" sz="900" dirty="0">
                          <a:latin typeface="Comic Sans MS" panose="030F0702030302020204" pitchFamily="66" charset="0"/>
                        </a:rPr>
                        <a:t>world and illustrate a </a:t>
                      </a:r>
                    </a:p>
                    <a:p>
                      <a:r>
                        <a:rPr lang="en-GB" sz="900" dirty="0">
                          <a:latin typeface="Comic Sans MS" panose="030F0702030302020204" pitchFamily="66" charset="0"/>
                        </a:rPr>
                        <a:t>current topic.</a:t>
                      </a:r>
                    </a:p>
                    <a:p>
                      <a:r>
                        <a:rPr lang="en-GB" sz="900" dirty="0">
                          <a:latin typeface="Comic Sans MS" panose="030F0702030302020204" pitchFamily="66" charset="0"/>
                        </a:rPr>
                        <a:t>Select books containing </a:t>
                      </a:r>
                    </a:p>
                    <a:p>
                      <a:r>
                        <a:rPr lang="en-GB" sz="900" dirty="0">
                          <a:latin typeface="Comic Sans MS" panose="030F0702030302020204" pitchFamily="66" charset="0"/>
                        </a:rPr>
                        <a:t>photographs and </a:t>
                      </a:r>
                    </a:p>
                    <a:p>
                      <a:r>
                        <a:rPr lang="en-GB" sz="900" dirty="0">
                          <a:latin typeface="Comic Sans MS" panose="030F0702030302020204" pitchFamily="66" charset="0"/>
                        </a:rPr>
                        <a:t>pictures, for example, </a:t>
                      </a:r>
                    </a:p>
                    <a:p>
                      <a:r>
                        <a:rPr lang="en-GB" sz="900" dirty="0">
                          <a:latin typeface="Comic Sans MS" panose="030F0702030302020204" pitchFamily="66" charset="0"/>
                        </a:rPr>
                        <a:t>places with different </a:t>
                      </a:r>
                    </a:p>
                    <a:p>
                      <a:r>
                        <a:rPr lang="en-GB" sz="900" dirty="0">
                          <a:latin typeface="Comic Sans MS" panose="030F0702030302020204" pitchFamily="66" charset="0"/>
                        </a:rPr>
                        <a:t>weather types, </a:t>
                      </a:r>
                    </a:p>
                    <a:p>
                      <a:r>
                        <a:rPr lang="en-GB" sz="900" dirty="0">
                          <a:latin typeface="Comic Sans MS" panose="030F0702030302020204" pitchFamily="66" charset="0"/>
                        </a:rPr>
                        <a:t>dinosaurs and seaside </a:t>
                      </a:r>
                    </a:p>
                    <a:p>
                      <a:r>
                        <a:rPr lang="en-GB" sz="900" dirty="0">
                          <a:latin typeface="Comic Sans MS" panose="030F0702030302020204" pitchFamily="66" charset="0"/>
                        </a:rPr>
                        <a:t>destinations. Model </a:t>
                      </a:r>
                    </a:p>
                    <a:p>
                      <a:r>
                        <a:rPr lang="en-GB" sz="900" dirty="0">
                          <a:latin typeface="Comic Sans MS" panose="030F0702030302020204" pitchFamily="66" charset="0"/>
                        </a:rPr>
                        <a:t>using the features of non-fiction books.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5024000"/>
                  </a:ext>
                </a:extLst>
              </a:tr>
              <a:tr h="477193">
                <a:tc vMerge="1">
                  <a:txBody>
                    <a:bodyPr/>
                    <a:lstStyle/>
                    <a:p>
                      <a:pPr algn="ctr"/>
                      <a:r>
                        <a:rPr lang="en-US" sz="2400" b="0" dirty="0">
                          <a:latin typeface="Amatic SC" panose="00000500000000000000" pitchFamily="2" charset="-79"/>
                          <a:cs typeface="Amatic SC" panose="00000500000000000000" pitchFamily="2" charset="-79"/>
                        </a:rPr>
                        <a:t>Core Principles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1" dirty="0">
                          <a:solidFill>
                            <a:schemeClr val="tx1"/>
                          </a:solidFill>
                          <a:latin typeface="Comic Sans MS" panose="030F0702030302020204" pitchFamily="66" charset="0"/>
                          <a:cs typeface="Amatic SC" panose="020B0604020202020204" charset="-79"/>
                        </a:rPr>
                        <a:t>Curriculum goal: </a:t>
                      </a:r>
                      <a:r>
                        <a:rPr lang="en-GB" sz="900" b="0" dirty="0">
                          <a:solidFill>
                            <a:schemeClr val="tx1"/>
                          </a:solidFill>
                          <a:latin typeface="Comic Sans MS" panose="030F0702030302020204" pitchFamily="66" charset="0"/>
                          <a:cs typeface="Amatic SC" panose="020B0604020202020204" charset="-79"/>
                        </a:rPr>
                        <a:t>To become a </a:t>
                      </a:r>
                      <a:r>
                        <a:rPr lang="en-GB" sz="900" b="1" dirty="0">
                          <a:solidFill>
                            <a:schemeClr val="tx1"/>
                          </a:solidFill>
                          <a:latin typeface="Comic Sans MS" panose="030F0702030302020204" pitchFamily="66" charset="0"/>
                          <a:cs typeface="Amatic SC" panose="020B0604020202020204" charset="-79"/>
                        </a:rPr>
                        <a:t>Confident Communicator </a:t>
                      </a:r>
                      <a:r>
                        <a:rPr lang="en-GB" sz="900" b="0" dirty="0">
                          <a:solidFill>
                            <a:schemeClr val="tx1"/>
                          </a:solidFill>
                          <a:latin typeface="Comic Sans MS" panose="030F0702030302020204" pitchFamily="66" charset="0"/>
                          <a:cs typeface="Amatic SC" panose="020B0604020202020204" charset="-79"/>
                        </a:rPr>
                        <a:t>who can listen carefully in different situations, hold a conversation with friends and adults, ask relevant questions and use new vocabulary to explain ideas and feelings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4059294"/>
                  </a:ext>
                </a:extLst>
              </a:tr>
            </a:tbl>
          </a:graphicData>
        </a:graphic>
      </p:graphicFrame>
      <p:pic>
        <p:nvPicPr>
          <p:cNvPr id="6" name="Picture 5">
            <a:extLst>
              <a:ext uri="{FF2B5EF4-FFF2-40B4-BE49-F238E27FC236}">
                <a16:creationId xmlns:a16="http://schemas.microsoft.com/office/drawing/2014/main" id="{6E582DBF-1A0E-4FBB-9D66-B61D7AD340E6}"/>
              </a:ext>
            </a:extLst>
          </p:cNvPr>
          <p:cNvPicPr>
            <a:picLocks noChangeAspect="1"/>
          </p:cNvPicPr>
          <p:nvPr/>
        </p:nvPicPr>
        <p:blipFill>
          <a:blip r:embed="rId3"/>
          <a:stretch>
            <a:fillRect/>
          </a:stretch>
        </p:blipFill>
        <p:spPr>
          <a:xfrm>
            <a:off x="737202" y="153635"/>
            <a:ext cx="748927" cy="664971"/>
          </a:xfrm>
          <a:prstGeom prst="rect">
            <a:avLst/>
          </a:prstGeom>
        </p:spPr>
      </p:pic>
    </p:spTree>
    <p:extLst>
      <p:ext uri="{BB962C8B-B14F-4D97-AF65-F5344CB8AC3E}">
        <p14:creationId xmlns:p14="http://schemas.microsoft.com/office/powerpoint/2010/main" val="23834911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258904955"/>
              </p:ext>
            </p:extLst>
          </p:nvPr>
        </p:nvGraphicFramePr>
        <p:xfrm>
          <a:off x="233406" y="595727"/>
          <a:ext cx="11801840" cy="5913930"/>
        </p:xfrm>
        <a:graphic>
          <a:graphicData uri="http://schemas.openxmlformats.org/drawingml/2006/table">
            <a:tbl>
              <a:tblPr firstRow="1" bandRow="1">
                <a:tableStyleId>{5C22544A-7EE6-4342-B048-85BDC9FD1C3A}</a:tableStyleId>
              </a:tblPr>
              <a:tblGrid>
                <a:gridCol w="1475230">
                  <a:extLst>
                    <a:ext uri="{9D8B030D-6E8A-4147-A177-3AD203B41FA5}">
                      <a16:colId xmlns:a16="http://schemas.microsoft.com/office/drawing/2014/main" val="385991600"/>
                    </a:ext>
                  </a:extLst>
                </a:gridCol>
                <a:gridCol w="1475230">
                  <a:extLst>
                    <a:ext uri="{9D8B030D-6E8A-4147-A177-3AD203B41FA5}">
                      <a16:colId xmlns:a16="http://schemas.microsoft.com/office/drawing/2014/main" val="2865123548"/>
                    </a:ext>
                  </a:extLst>
                </a:gridCol>
                <a:gridCol w="1475230">
                  <a:extLst>
                    <a:ext uri="{9D8B030D-6E8A-4147-A177-3AD203B41FA5}">
                      <a16:colId xmlns:a16="http://schemas.microsoft.com/office/drawing/2014/main" val="872926247"/>
                    </a:ext>
                  </a:extLst>
                </a:gridCol>
                <a:gridCol w="1475230">
                  <a:extLst>
                    <a:ext uri="{9D8B030D-6E8A-4147-A177-3AD203B41FA5}">
                      <a16:colId xmlns:a16="http://schemas.microsoft.com/office/drawing/2014/main" val="1315738151"/>
                    </a:ext>
                  </a:extLst>
                </a:gridCol>
                <a:gridCol w="1475230">
                  <a:extLst>
                    <a:ext uri="{9D8B030D-6E8A-4147-A177-3AD203B41FA5}">
                      <a16:colId xmlns:a16="http://schemas.microsoft.com/office/drawing/2014/main" val="2709165749"/>
                    </a:ext>
                  </a:extLst>
                </a:gridCol>
                <a:gridCol w="1475230">
                  <a:extLst>
                    <a:ext uri="{9D8B030D-6E8A-4147-A177-3AD203B41FA5}">
                      <a16:colId xmlns:a16="http://schemas.microsoft.com/office/drawing/2014/main" val="2335150482"/>
                    </a:ext>
                  </a:extLst>
                </a:gridCol>
                <a:gridCol w="2950460">
                  <a:extLst>
                    <a:ext uri="{9D8B030D-6E8A-4147-A177-3AD203B41FA5}">
                      <a16:colId xmlns:a16="http://schemas.microsoft.com/office/drawing/2014/main" val="4046203905"/>
                    </a:ext>
                  </a:extLst>
                </a:gridCol>
              </a:tblGrid>
              <a:tr h="261779">
                <a:tc>
                  <a:txBody>
                    <a:bodyPr/>
                    <a:lstStyle/>
                    <a:p>
                      <a:pPr algn="ctr"/>
                      <a:endParaRPr lang="en-GB" sz="1000" b="0" dirty="0">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Autumn 1</a:t>
                      </a:r>
                      <a:endParaRPr lang="en-GB"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Comic Sans MS" panose="030F0702030302020204" pitchFamily="66" charset="0"/>
                          <a:cs typeface="Amatic SC" panose="020B0604020202020204" charset="-79"/>
                        </a:rPr>
                        <a:t>Autumn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300609">
                <a:tc>
                  <a:txBody>
                    <a:bodyPr/>
                    <a:lstStyle/>
                    <a:p>
                      <a:pPr algn="ctr"/>
                      <a:r>
                        <a:rPr lang="en-US" sz="1000" b="1" dirty="0">
                          <a:latin typeface="Comic Sans MS" panose="030F0702030302020204" pitchFamily="66" charset="0"/>
                          <a:cs typeface="Amatic SC" panose="020B0604020202020204" charset="-79"/>
                        </a:rPr>
                        <a:t>General Themes </a:t>
                      </a:r>
                      <a:endParaRPr lang="en-GB" sz="1000" b="1"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All about</a:t>
                      </a:r>
                      <a:r>
                        <a:rPr lang="en-US" sz="1000" b="1" baseline="0" dirty="0">
                          <a:solidFill>
                            <a:schemeClr val="tx1"/>
                          </a:solidFill>
                          <a:latin typeface="Comic Sans MS" panose="030F0702030302020204" pitchFamily="66" charset="0"/>
                          <a:cs typeface="Amatic SC" panose="020B0604020202020204" charset="-79"/>
                        </a:rPr>
                        <a:t> me!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Comic Sans MS" panose="030F0702030302020204" pitchFamily="66" charset="0"/>
                          <a:cs typeface="Amatic SC" panose="020B0604020202020204" charset="-79"/>
                        </a:rPr>
                        <a:t>Sparkle and shine!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dirty="0" smtClean="0">
                          <a:solidFill>
                            <a:schemeClr val="tx1"/>
                          </a:solidFill>
                          <a:latin typeface="Comic Sans MS" panose="030F0702030302020204" pitchFamily="66" charset="0"/>
                          <a:cs typeface="Amatic SC" panose="020B0604020202020204" charset="-79"/>
                        </a:rPr>
                        <a:t>Terrific tales</a:t>
                      </a:r>
                      <a:r>
                        <a:rPr lang="en-US" sz="1000" b="1" baseline="0" dirty="0" smtClean="0">
                          <a:solidFill>
                            <a:schemeClr val="tx1"/>
                          </a:solidFill>
                          <a:latin typeface="Comic Sans MS" panose="030F0702030302020204" pitchFamily="66" charset="0"/>
                          <a:cs typeface="Amatic SC" panose="020B0604020202020204" charset="-79"/>
                        </a:rPr>
                        <a:t>!</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accent6">
                              <a:lumMod val="50000"/>
                            </a:schemeClr>
                          </a:solidFill>
                          <a:latin typeface="Comic Sans MS" panose="030F0702030302020204" pitchFamily="66"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Comic Sans MS" panose="030F0702030302020204" pitchFamily="66" charset="0"/>
                          <a:cs typeface="Amatic SC" panose="020B0604020202020204" charset="-79"/>
                        </a:rPr>
                        <a:t>Fun</a:t>
                      </a:r>
                      <a:r>
                        <a:rPr lang="en-US" sz="1000" b="1" baseline="0" dirty="0">
                          <a:solidFill>
                            <a:schemeClr val="tx1"/>
                          </a:solidFill>
                          <a:latin typeface="Comic Sans MS" panose="030F0702030302020204" pitchFamily="66" charset="0"/>
                          <a:cs typeface="Amatic SC" panose="020B0604020202020204" charset="-79"/>
                        </a:rPr>
                        <a:t> at the seaside!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1102281">
                <a:tc>
                  <a:txBody>
                    <a:bodyPr/>
                    <a:lstStyle/>
                    <a:p>
                      <a:pPr algn="l"/>
                      <a:r>
                        <a:rPr lang="en-GB" sz="1000" b="1" dirty="0">
                          <a:latin typeface="Comic Sans MS" panose="030F0702030302020204" pitchFamily="66" charset="0"/>
                        </a:rPr>
                        <a:t>Personal social</a:t>
                      </a:r>
                      <a:r>
                        <a:rPr lang="en-GB" sz="1000" b="1" baseline="0" dirty="0">
                          <a:latin typeface="Comic Sans MS" panose="030F0702030302020204" pitchFamily="66" charset="0"/>
                        </a:rPr>
                        <a:t> and emotional development.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r>
                        <a:rPr lang="en-GB" sz="900" b="0" dirty="0">
                          <a:latin typeface="Comic Sans MS" panose="030F0702030302020204" pitchFamily="66" charset="0"/>
                        </a:rPr>
                        <a:t>Children’s personal, social and emotional development (PSED) is crucial for children to lead healthy and happy lives, and is fundamental to their cognitive development. Underpinning their personal development are the important attachments that shape their social world. Strong, warm and supportive  relationships with adults enable children to learn how to understand their own feelings and those of others. Children should be supported to manage emotions, develop a positive sense of self, set themselves simple goals, have confidence in their own abilities, to persist and wait for what they want and direct attention as necessary. Through adult modelling and guidance, they will learn how to look after their bodies, including healthy eating, and manage personal needs independently. Through supported interaction with other children, they learn how to make good friendships, co-operate and resolve conflicts peaceably. These attributes will provide a secure platform from which children can achieve at school and in later life.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27661565"/>
                  </a:ext>
                </a:extLst>
              </a:tr>
              <a:tr h="1922742">
                <a:tc rowSpan="2">
                  <a:txBody>
                    <a:bodyPr/>
                    <a:lstStyle/>
                    <a:p>
                      <a:r>
                        <a:rPr lang="en-GB" sz="1000" dirty="0">
                          <a:latin typeface="Comic Sans MS" panose="030F0702030302020204" pitchFamily="66" charset="0"/>
                        </a:rPr>
                        <a:t>Managing</a:t>
                      </a:r>
                      <a:r>
                        <a:rPr lang="en-GB" sz="1000" baseline="0" dirty="0">
                          <a:latin typeface="Comic Sans MS" panose="030F0702030302020204" pitchFamily="66" charset="0"/>
                        </a:rPr>
                        <a:t> self</a:t>
                      </a:r>
                    </a:p>
                    <a:p>
                      <a:r>
                        <a:rPr lang="en-GB" sz="1000" baseline="0" dirty="0">
                          <a:latin typeface="Comic Sans MS" panose="030F0702030302020204" pitchFamily="66" charset="0"/>
                        </a:rPr>
                        <a:t>Building relationships</a:t>
                      </a:r>
                    </a:p>
                    <a:p>
                      <a:endParaRPr lang="en-GB" sz="1000" baseline="0" dirty="0">
                        <a:latin typeface="Comic Sans MS" panose="030F0702030302020204" pitchFamily="66" charset="0"/>
                      </a:endParaRPr>
                    </a:p>
                    <a:p>
                      <a:endParaRPr lang="en-GB" sz="1000" baseline="0" dirty="0">
                        <a:latin typeface="Comic Sans MS" panose="030F0702030302020204" pitchFamily="66" charset="0"/>
                      </a:endParaRPr>
                    </a:p>
                    <a:p>
                      <a:endParaRPr lang="en-GB" sz="1000" baseline="0" dirty="0">
                        <a:latin typeface="Comic Sans MS" panose="030F0702030302020204" pitchFamily="66" charset="0"/>
                      </a:endParaRPr>
                    </a:p>
                    <a:p>
                      <a:endParaRPr lang="en-GB" sz="900" u="sng" baseline="0" dirty="0">
                        <a:latin typeface="Comic Sans MS" panose="030F0702030302020204" pitchFamily="66" charset="0"/>
                      </a:endParaRPr>
                    </a:p>
                    <a:p>
                      <a:r>
                        <a:rPr lang="en-GB" sz="900" u="sng" baseline="0" dirty="0">
                          <a:latin typeface="Comic Sans MS" panose="030F0702030302020204" pitchFamily="66" charset="0"/>
                        </a:rPr>
                        <a:t>Self regulation</a:t>
                      </a:r>
                    </a:p>
                    <a:p>
                      <a:r>
                        <a:rPr lang="en-GB" sz="900" dirty="0">
                          <a:latin typeface="Comic Sans MS" panose="030F0702030302020204" pitchFamily="66" charset="0"/>
                        </a:rPr>
                        <a:t>Controlling own feelings and behaviours</a:t>
                      </a:r>
                    </a:p>
                    <a:p>
                      <a:r>
                        <a:rPr lang="en-GB" sz="900" dirty="0">
                          <a:latin typeface="Comic Sans MS" panose="030F0702030302020204" pitchFamily="66" charset="0"/>
                        </a:rPr>
                        <a:t>-Applying personalised strategies to return to a state of calm</a:t>
                      </a:r>
                    </a:p>
                    <a:p>
                      <a:r>
                        <a:rPr lang="en-GB" sz="900" dirty="0">
                          <a:latin typeface="Comic Sans MS" panose="030F0702030302020204" pitchFamily="66" charset="0"/>
                        </a:rPr>
                        <a:t>-Being able to curb impulsive behaviours</a:t>
                      </a:r>
                    </a:p>
                    <a:p>
                      <a:r>
                        <a:rPr lang="en-GB" sz="900" dirty="0">
                          <a:latin typeface="Comic Sans MS" panose="030F0702030302020204" pitchFamily="66" charset="0"/>
                        </a:rPr>
                        <a:t>-Being able to concentrate on a task</a:t>
                      </a:r>
                    </a:p>
                    <a:p>
                      <a:r>
                        <a:rPr lang="en-GB" sz="900" dirty="0">
                          <a:latin typeface="Comic Sans MS" panose="030F0702030302020204" pitchFamily="66" charset="0"/>
                        </a:rPr>
                        <a:t>-Being able to ignore distractions</a:t>
                      </a:r>
                    </a:p>
                    <a:p>
                      <a:r>
                        <a:rPr lang="en-GB" sz="900" dirty="0">
                          <a:latin typeface="Comic Sans MS" panose="030F0702030302020204" pitchFamily="66" charset="0"/>
                        </a:rPr>
                        <a:t>-Behaving in ways that are pro-social</a:t>
                      </a:r>
                    </a:p>
                    <a:p>
                      <a:r>
                        <a:rPr lang="en-GB" sz="900" dirty="0">
                          <a:latin typeface="Comic Sans MS" panose="030F0702030302020204" pitchFamily="66" charset="0"/>
                        </a:rPr>
                        <a:t>-Planning</a:t>
                      </a:r>
                    </a:p>
                    <a:p>
                      <a:r>
                        <a:rPr lang="en-GB" sz="900" dirty="0">
                          <a:latin typeface="Comic Sans MS" panose="030F0702030302020204" pitchFamily="66" charset="0"/>
                        </a:rPr>
                        <a:t>-Thinking before acting</a:t>
                      </a:r>
                    </a:p>
                    <a:p>
                      <a:r>
                        <a:rPr lang="en-GB" sz="900" dirty="0">
                          <a:latin typeface="Comic Sans MS" panose="030F0702030302020204" pitchFamily="66" charset="0"/>
                        </a:rPr>
                        <a:t>-Delaying gratification</a:t>
                      </a:r>
                    </a:p>
                    <a:p>
                      <a:r>
                        <a:rPr lang="en-GB" sz="900" dirty="0">
                          <a:latin typeface="Comic Sans MS" panose="030F0702030302020204" pitchFamily="66" charset="0"/>
                        </a:rPr>
                        <a:t>-Persisting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900" b="1" dirty="0">
                          <a:latin typeface="Comic Sans MS" panose="030F0702030302020204" pitchFamily="66" charset="0"/>
                        </a:rPr>
                        <a:t>Being Me In My World </a:t>
                      </a:r>
                    </a:p>
                    <a:p>
                      <a:r>
                        <a:rPr lang="en-GB" sz="900" dirty="0">
                          <a:latin typeface="Comic Sans MS" panose="030F0702030302020204" pitchFamily="66" charset="0"/>
                        </a:rPr>
                        <a:t>• I can help others to feel welcome. </a:t>
                      </a:r>
                    </a:p>
                    <a:p>
                      <a:r>
                        <a:rPr lang="en-GB" sz="900" dirty="0">
                          <a:latin typeface="Comic Sans MS" panose="030F0702030302020204" pitchFamily="66" charset="0"/>
                        </a:rPr>
                        <a:t>• I can begin to recognise and manage my own feelings</a:t>
                      </a:r>
                    </a:p>
                    <a:p>
                      <a:r>
                        <a:rPr lang="en-GB" sz="900" dirty="0">
                          <a:latin typeface="Comic Sans MS" panose="030F0702030302020204" pitchFamily="66" charset="0"/>
                        </a:rPr>
                        <a:t>• I understand why it is good to have kind and gentle hands</a:t>
                      </a:r>
                    </a:p>
                    <a:p>
                      <a:r>
                        <a:rPr lang="en-GB" sz="900" dirty="0">
                          <a:latin typeface="Comic Sans MS" panose="030F0702030302020204" pitchFamily="66" charset="0"/>
                        </a:rPr>
                        <a:t>• I am beginning to </a:t>
                      </a:r>
                    </a:p>
                    <a:p>
                      <a:r>
                        <a:rPr lang="en-GB" sz="900" dirty="0">
                          <a:latin typeface="Comic Sans MS" panose="030F0702030302020204" pitchFamily="66" charset="0"/>
                        </a:rPr>
                        <a:t>Understand</a:t>
                      </a:r>
                      <a:r>
                        <a:rPr lang="en-GB" sz="900" baseline="0" dirty="0">
                          <a:latin typeface="Comic Sans MS" panose="030F0702030302020204" pitchFamily="66" charset="0"/>
                        </a:rPr>
                        <a:t> what </a:t>
                      </a:r>
                      <a:r>
                        <a:rPr lang="en-GB" sz="900" dirty="0">
                          <a:latin typeface="Comic Sans MS" panose="030F0702030302020204" pitchFamily="66" charset="0"/>
                        </a:rPr>
                        <a:t>responsible means.</a:t>
                      </a:r>
                    </a:p>
                    <a:p>
                      <a:endParaRPr lang="en-GB" sz="900" dirty="0">
                        <a:latin typeface="Comic Sans MS" panose="030F0702030302020204" pitchFamily="66" charset="0"/>
                      </a:endParaRPr>
                    </a:p>
                    <a:p>
                      <a:r>
                        <a:rPr lang="en-GB" sz="900" u="sng" dirty="0">
                          <a:latin typeface="Comic Sans MS" panose="030F0702030302020204" pitchFamily="66" charset="0"/>
                        </a:rPr>
                        <a:t>Linked stories:</a:t>
                      </a:r>
                    </a:p>
                    <a:p>
                      <a:r>
                        <a:rPr lang="en-GB" sz="900" u="none" dirty="0">
                          <a:latin typeface="Comic Sans MS" panose="030F0702030302020204" pitchFamily="66" charset="0"/>
                        </a:rPr>
                        <a:t>Dogger</a:t>
                      </a:r>
                      <a:r>
                        <a:rPr lang="en-GB" sz="900" u="none" baseline="0" dirty="0">
                          <a:latin typeface="Comic Sans MS" panose="030F0702030302020204" pitchFamily="66" charset="0"/>
                        </a:rPr>
                        <a:t> hands are not for hitting.</a:t>
                      </a:r>
                      <a:endParaRPr lang="en-GB" sz="900" u="none"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b="1" dirty="0">
                          <a:latin typeface="Comic Sans MS" panose="030F0702030302020204" pitchFamily="66" charset="0"/>
                        </a:rPr>
                        <a:t>Celebrating Difference </a:t>
                      </a:r>
                      <a:endParaRPr lang="en-GB" sz="900" dirty="0">
                        <a:latin typeface="Comic Sans MS" panose="030F0702030302020204" pitchFamily="66" charset="0"/>
                      </a:endParaRPr>
                    </a:p>
                    <a:p>
                      <a:r>
                        <a:rPr lang="en-GB" sz="900" dirty="0">
                          <a:latin typeface="Comic Sans MS" panose="030F0702030302020204" pitchFamily="66" charset="0"/>
                        </a:rPr>
                        <a:t>• I can talk about what I am good at.</a:t>
                      </a:r>
                    </a:p>
                    <a:p>
                      <a:r>
                        <a:rPr lang="en-GB" sz="900" dirty="0">
                          <a:latin typeface="Comic Sans MS" panose="030F0702030302020204" pitchFamily="66" charset="0"/>
                        </a:rPr>
                        <a:t>• I understanding that being different makes us all special</a:t>
                      </a:r>
                    </a:p>
                    <a:p>
                      <a:r>
                        <a:rPr lang="en-GB" sz="900" dirty="0">
                          <a:latin typeface="Comic Sans MS" panose="030F0702030302020204" pitchFamily="66" charset="0"/>
                        </a:rPr>
                        <a:t>• I know ways that we are different and the same</a:t>
                      </a:r>
                    </a:p>
                    <a:p>
                      <a:r>
                        <a:rPr lang="en-GB" sz="900" dirty="0">
                          <a:latin typeface="Comic Sans MS" panose="030F0702030302020204" pitchFamily="66" charset="0"/>
                        </a:rPr>
                        <a:t>• I can tell you how to be a kind friend</a:t>
                      </a:r>
                    </a:p>
                    <a:p>
                      <a:r>
                        <a:rPr lang="en-GB" sz="900" dirty="0">
                          <a:latin typeface="Comic Sans MS" panose="030F0702030302020204" pitchFamily="66" charset="0"/>
                        </a:rPr>
                        <a:t>• I can tell you why my home is special to me</a:t>
                      </a:r>
                    </a:p>
                    <a:p>
                      <a:r>
                        <a:rPr lang="en-GB" sz="900" dirty="0">
                          <a:latin typeface="Comic Sans MS" panose="030F0702030302020204" pitchFamily="66" charset="0"/>
                        </a:rPr>
                        <a:t>• I know ways to stand up for myself.</a:t>
                      </a:r>
                    </a:p>
                    <a:p>
                      <a:endParaRPr lang="en-GB" sz="900" dirty="0">
                        <a:latin typeface="Comic Sans MS" panose="030F0702030302020204" pitchFamily="66" charset="0"/>
                      </a:endParaRPr>
                    </a:p>
                    <a:p>
                      <a:r>
                        <a:rPr lang="en-GB" sz="900" u="sng" dirty="0">
                          <a:latin typeface="Comic Sans MS" panose="030F0702030302020204" pitchFamily="66" charset="0"/>
                        </a:rPr>
                        <a:t>Linked</a:t>
                      </a:r>
                      <a:r>
                        <a:rPr lang="en-GB" sz="900" u="sng" baseline="0" dirty="0">
                          <a:latin typeface="Comic Sans MS" panose="030F0702030302020204" pitchFamily="66" charset="0"/>
                        </a:rPr>
                        <a:t> stories:</a:t>
                      </a:r>
                      <a:r>
                        <a:rPr lang="en-GB" sz="900" u="sng" dirty="0">
                          <a:latin typeface="Comic Sans MS" panose="030F0702030302020204" pitchFamily="66" charset="0"/>
                        </a:rPr>
                        <a:t> </a:t>
                      </a:r>
                    </a:p>
                    <a:p>
                      <a:r>
                        <a:rPr lang="en-GB" sz="900" u="none" dirty="0">
                          <a:latin typeface="Comic Sans MS" panose="030F0702030302020204" pitchFamily="66" charset="0"/>
                        </a:rPr>
                        <a:t>Elmer</a:t>
                      </a:r>
                    </a:p>
                    <a:p>
                      <a:r>
                        <a:rPr lang="en-GB" sz="900" u="none" dirty="0">
                          <a:latin typeface="Comic Sans MS" panose="030F0702030302020204" pitchFamily="66" charset="0"/>
                        </a:rPr>
                        <a:t>Barry the Fish with Fingers</a:t>
                      </a:r>
                    </a:p>
                    <a:p>
                      <a:r>
                        <a:rPr lang="en-GB" sz="900" u="none" dirty="0">
                          <a:latin typeface="Comic Sans MS" panose="030F0702030302020204" pitchFamily="66" charset="0"/>
                        </a:rPr>
                        <a:t>The Family Book</a:t>
                      </a:r>
                    </a:p>
                    <a:p>
                      <a:r>
                        <a:rPr lang="en-GB" sz="900" u="none" dirty="0">
                          <a:latin typeface="Comic Sans MS" panose="030F0702030302020204" pitchFamily="66" charset="0"/>
                        </a:rPr>
                        <a:t>The Dog and the Dolphin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dirty="0">
                          <a:latin typeface="Comic Sans MS" panose="030F0702030302020204" pitchFamily="66" charset="0"/>
                        </a:rPr>
                        <a:t>Dreams and Goals </a:t>
                      </a:r>
                      <a:endParaRPr lang="en-GB" sz="900" dirty="0">
                        <a:latin typeface="Comic Sans MS" panose="030F0702030302020204" pitchFamily="66" charset="0"/>
                      </a:endParaRPr>
                    </a:p>
                    <a:p>
                      <a:r>
                        <a:rPr lang="en-GB" sz="900" dirty="0">
                          <a:latin typeface="Comic Sans MS" panose="030F0702030302020204" pitchFamily="66" charset="0"/>
                        </a:rPr>
                        <a:t>• I understand that if I persevere I can tackle challenges</a:t>
                      </a:r>
                    </a:p>
                    <a:p>
                      <a:r>
                        <a:rPr lang="en-GB" sz="900" dirty="0">
                          <a:latin typeface="Comic Sans MS" panose="030F0702030302020204" pitchFamily="66" charset="0"/>
                        </a:rPr>
                        <a:t>• I can tell you a time that I didn’t give up</a:t>
                      </a:r>
                    </a:p>
                    <a:p>
                      <a:r>
                        <a:rPr lang="en-GB" sz="900" dirty="0">
                          <a:latin typeface="Comic Sans MS" panose="030F0702030302020204" pitchFamily="66" charset="0"/>
                        </a:rPr>
                        <a:t>• I can set a goal and work towards it</a:t>
                      </a:r>
                    </a:p>
                    <a:p>
                      <a:r>
                        <a:rPr lang="en-GB" sz="900" dirty="0">
                          <a:latin typeface="Comic Sans MS" panose="030F0702030302020204" pitchFamily="66" charset="0"/>
                        </a:rPr>
                        <a:t>• I can use kind words to encourage people</a:t>
                      </a:r>
                    </a:p>
                    <a:p>
                      <a:r>
                        <a:rPr lang="en-GB" sz="900" dirty="0">
                          <a:latin typeface="Comic Sans MS" panose="030F0702030302020204" pitchFamily="66" charset="0"/>
                        </a:rPr>
                        <a:t>• I know what it means to feel proud</a:t>
                      </a:r>
                      <a:r>
                        <a:rPr lang="en-GB" sz="900" baseline="0" dirty="0">
                          <a:latin typeface="Comic Sans MS" panose="030F0702030302020204" pitchFamily="66" charset="0"/>
                        </a:rPr>
                        <a:t> of myself.</a:t>
                      </a:r>
                    </a:p>
                    <a:p>
                      <a:endParaRPr lang="en-GB" sz="900" baseline="0" dirty="0">
                        <a:latin typeface="Comic Sans MS" panose="030F0702030302020204" pitchFamily="66" charset="0"/>
                      </a:endParaRPr>
                    </a:p>
                    <a:p>
                      <a:r>
                        <a:rPr lang="en-GB" sz="900" u="sng" dirty="0">
                          <a:latin typeface="Comic Sans MS" panose="030F0702030302020204" pitchFamily="66" charset="0"/>
                        </a:rPr>
                        <a:t>Linked stories:</a:t>
                      </a:r>
                    </a:p>
                    <a:p>
                      <a:r>
                        <a:rPr lang="en-GB" sz="900" u="none" dirty="0">
                          <a:latin typeface="Comic Sans MS" panose="030F0702030302020204" pitchFamily="66" charset="0"/>
                        </a:rPr>
                        <a:t>Love Monster</a:t>
                      </a:r>
                    </a:p>
                    <a:p>
                      <a:r>
                        <a:rPr lang="en-GB" sz="900" u="none" dirty="0">
                          <a:latin typeface="Comic Sans MS" panose="030F0702030302020204" pitchFamily="66" charset="0"/>
                        </a:rPr>
                        <a:t>Don’t Worry </a:t>
                      </a:r>
                      <a:r>
                        <a:rPr lang="en-GB" sz="900" u="none" dirty="0" err="1">
                          <a:latin typeface="Comic Sans MS" panose="030F0702030302020204" pitchFamily="66" charset="0"/>
                        </a:rPr>
                        <a:t>Hugless</a:t>
                      </a:r>
                      <a:r>
                        <a:rPr lang="en-GB" sz="900" u="none" baseline="0" dirty="0">
                          <a:latin typeface="Comic Sans MS" panose="030F0702030302020204" pitchFamily="66" charset="0"/>
                        </a:rPr>
                        <a:t> Douglas.</a:t>
                      </a:r>
                      <a:endParaRPr lang="en-GB" sz="900" u="none"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b="1" dirty="0">
                          <a:latin typeface="Comic Sans MS" panose="030F0702030302020204" pitchFamily="66" charset="0"/>
                        </a:rPr>
                        <a:t>Healthy Me </a:t>
                      </a:r>
                      <a:endParaRPr lang="en-GB" sz="1000" dirty="0">
                        <a:latin typeface="Comic Sans MS" panose="030F0702030302020204" pitchFamily="66" charset="0"/>
                      </a:endParaRPr>
                    </a:p>
                    <a:p>
                      <a:r>
                        <a:rPr lang="en-GB" sz="1000" dirty="0">
                          <a:latin typeface="Comic Sans MS" panose="030F0702030302020204" pitchFamily="66" charset="0"/>
                        </a:rPr>
                        <a:t>• I understand that I need to exercise to keep my body healthy</a:t>
                      </a:r>
                    </a:p>
                    <a:p>
                      <a:r>
                        <a:rPr lang="en-GB" sz="1000" dirty="0">
                          <a:latin typeface="Comic Sans MS" panose="030F0702030302020204" pitchFamily="66" charset="0"/>
                        </a:rPr>
                        <a:t>• I </a:t>
                      </a:r>
                      <a:r>
                        <a:rPr lang="en-GB" sz="900" dirty="0">
                          <a:latin typeface="Comic Sans MS" panose="030F0702030302020204" pitchFamily="66" charset="0"/>
                        </a:rPr>
                        <a:t>understand that moving and resting are good for </a:t>
                      </a:r>
                    </a:p>
                    <a:p>
                      <a:r>
                        <a:rPr lang="en-GB" sz="900" dirty="0">
                          <a:latin typeface="Comic Sans MS" panose="030F0702030302020204" pitchFamily="66" charset="0"/>
                        </a:rPr>
                        <a:t>my body</a:t>
                      </a:r>
                    </a:p>
                    <a:p>
                      <a:r>
                        <a:rPr lang="en-GB" sz="900" dirty="0">
                          <a:latin typeface="Comic Sans MS" panose="030F0702030302020204" pitchFamily="66" charset="0"/>
                        </a:rPr>
                        <a:t>• I know which foods are healthy and not healthy</a:t>
                      </a:r>
                    </a:p>
                    <a:p>
                      <a:r>
                        <a:rPr lang="en-GB" sz="900" dirty="0">
                          <a:latin typeface="Comic Sans MS" panose="030F0702030302020204" pitchFamily="66" charset="0"/>
                        </a:rPr>
                        <a:t>• I know how to help </a:t>
                      </a:r>
                    </a:p>
                    <a:p>
                      <a:r>
                        <a:rPr lang="en-GB" sz="900" dirty="0">
                          <a:latin typeface="Comic Sans MS" panose="030F0702030302020204" pitchFamily="66" charset="0"/>
                        </a:rPr>
                        <a:t>myself go to sleep and why it is good for me</a:t>
                      </a:r>
                    </a:p>
                    <a:p>
                      <a:r>
                        <a:rPr lang="en-GB" sz="900" dirty="0">
                          <a:latin typeface="Comic Sans MS" panose="030F0702030302020204" pitchFamily="66" charset="0"/>
                        </a:rPr>
                        <a:t>• I can wash my hands thoroughly and I know why it is important to </a:t>
                      </a:r>
                    </a:p>
                    <a:p>
                      <a:r>
                        <a:rPr lang="en-GB" sz="900" dirty="0">
                          <a:latin typeface="Comic Sans MS" panose="030F0702030302020204" pitchFamily="66" charset="0"/>
                        </a:rPr>
                        <a:t>stay healthy</a:t>
                      </a:r>
                    </a:p>
                    <a:p>
                      <a:r>
                        <a:rPr lang="en-GB" sz="900" dirty="0">
                          <a:latin typeface="Comic Sans MS" panose="030F0702030302020204" pitchFamily="66" charset="0"/>
                        </a:rPr>
                        <a:t>• I know what a stranger is and how to keep safe if </a:t>
                      </a:r>
                    </a:p>
                    <a:p>
                      <a:r>
                        <a:rPr lang="en-GB" sz="900" dirty="0">
                          <a:latin typeface="Comic Sans MS" panose="030F0702030302020204" pitchFamily="66" charset="0"/>
                        </a:rPr>
                        <a:t>a stranger approaches </a:t>
                      </a:r>
                    </a:p>
                    <a:p>
                      <a:r>
                        <a:rPr lang="en-GB" sz="900" dirty="0">
                          <a:latin typeface="Comic Sans MS" panose="030F0702030302020204" pitchFamily="66" charset="0"/>
                        </a:rPr>
                        <a:t>me.</a:t>
                      </a:r>
                    </a:p>
                    <a:p>
                      <a:r>
                        <a:rPr lang="en-GB" sz="900" u="sng" dirty="0">
                          <a:latin typeface="Comic Sans MS" panose="030F0702030302020204" pitchFamily="66" charset="0"/>
                        </a:rPr>
                        <a:t>Linked stories:</a:t>
                      </a:r>
                    </a:p>
                    <a:p>
                      <a:r>
                        <a:rPr lang="en-GB" sz="900" u="none" dirty="0">
                          <a:latin typeface="Comic Sans MS" panose="030F0702030302020204" pitchFamily="66" charset="0"/>
                        </a:rPr>
                        <a:t>Never talk to strangers not everyone is nice.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dirty="0">
                          <a:latin typeface="Comic Sans MS" panose="030F0702030302020204" pitchFamily="66" charset="0"/>
                        </a:rPr>
                        <a:t>Relationships </a:t>
                      </a:r>
                      <a:endParaRPr lang="en-GB" sz="900" dirty="0">
                        <a:latin typeface="Comic Sans MS" panose="030F0702030302020204" pitchFamily="66" charset="0"/>
                      </a:endParaRPr>
                    </a:p>
                    <a:p>
                      <a:r>
                        <a:rPr lang="en-GB" sz="900" dirty="0">
                          <a:latin typeface="Comic Sans MS" panose="030F0702030302020204" pitchFamily="66" charset="0"/>
                        </a:rPr>
                        <a:t>• I can identify some of the jobs I do in my family and how I feel like I belong</a:t>
                      </a:r>
                    </a:p>
                    <a:p>
                      <a:r>
                        <a:rPr lang="en-GB" sz="900" dirty="0">
                          <a:latin typeface="Comic Sans MS" panose="030F0702030302020204" pitchFamily="66" charset="0"/>
                        </a:rPr>
                        <a:t>• I know how to make </a:t>
                      </a:r>
                    </a:p>
                    <a:p>
                      <a:r>
                        <a:rPr lang="en-GB" sz="900" dirty="0">
                          <a:latin typeface="Comic Sans MS" panose="030F0702030302020204" pitchFamily="66" charset="0"/>
                        </a:rPr>
                        <a:t>friends to stop myself from feeling lonely</a:t>
                      </a:r>
                    </a:p>
                    <a:p>
                      <a:r>
                        <a:rPr lang="en-GB" sz="900" dirty="0">
                          <a:latin typeface="Comic Sans MS" panose="030F0702030302020204" pitchFamily="66" charset="0"/>
                        </a:rPr>
                        <a:t>• I can think of ways to solve problems and stay friends</a:t>
                      </a:r>
                    </a:p>
                    <a:p>
                      <a:r>
                        <a:rPr lang="en-GB" sz="900" dirty="0">
                          <a:latin typeface="Comic Sans MS" panose="030F0702030302020204" pitchFamily="66" charset="0"/>
                        </a:rPr>
                        <a:t>• I am starting to </a:t>
                      </a:r>
                    </a:p>
                    <a:p>
                      <a:r>
                        <a:rPr lang="en-GB" sz="900" dirty="0">
                          <a:latin typeface="Comic Sans MS" panose="030F0702030302020204" pitchFamily="66" charset="0"/>
                        </a:rPr>
                        <a:t>understand the impact of unkind words</a:t>
                      </a:r>
                    </a:p>
                    <a:p>
                      <a:r>
                        <a:rPr lang="en-GB" sz="900" dirty="0">
                          <a:latin typeface="Comic Sans MS" panose="030F0702030302020204" pitchFamily="66" charset="0"/>
                        </a:rPr>
                        <a:t>• I can use Calm Me time to manage my feelings</a:t>
                      </a:r>
                    </a:p>
                    <a:p>
                      <a:r>
                        <a:rPr lang="en-GB" sz="900" dirty="0">
                          <a:latin typeface="Comic Sans MS" panose="030F0702030302020204" pitchFamily="66" charset="0"/>
                        </a:rPr>
                        <a:t>• I know how to be a good friend.</a:t>
                      </a:r>
                    </a:p>
                    <a:p>
                      <a:r>
                        <a:rPr lang="en-GB" sz="900" u="sng" dirty="0">
                          <a:latin typeface="Comic Sans MS" panose="030F0702030302020204" pitchFamily="66" charset="0"/>
                        </a:rPr>
                        <a:t>Linked stories:</a:t>
                      </a:r>
                    </a:p>
                    <a:p>
                      <a:r>
                        <a:rPr lang="en-GB" sz="900" u="none" dirty="0">
                          <a:latin typeface="Comic Sans MS" panose="030F0702030302020204" pitchFamily="66" charset="0"/>
                        </a:rPr>
                        <a:t>Mable and Me</a:t>
                      </a:r>
                    </a:p>
                    <a:p>
                      <a:r>
                        <a:rPr lang="en-GB" sz="900" u="none" dirty="0">
                          <a:latin typeface="Comic Sans MS" panose="030F0702030302020204" pitchFamily="66" charset="0"/>
                        </a:rPr>
                        <a:t>George and Martha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dirty="0">
                          <a:latin typeface="Comic Sans MS" panose="030F0702030302020204" pitchFamily="66" charset="0"/>
                        </a:rPr>
                        <a:t>Changing Me </a:t>
                      </a:r>
                    </a:p>
                    <a:p>
                      <a:r>
                        <a:rPr lang="en-GB" sz="900" dirty="0">
                          <a:latin typeface="Comic Sans MS" panose="030F0702030302020204" pitchFamily="66" charset="0"/>
                        </a:rPr>
                        <a:t> </a:t>
                      </a:r>
                    </a:p>
                    <a:p>
                      <a:r>
                        <a:rPr lang="en-GB" sz="900" dirty="0">
                          <a:latin typeface="Comic Sans MS" panose="030F0702030302020204" pitchFamily="66" charset="0"/>
                        </a:rPr>
                        <a:t>• I can name parts of the </a:t>
                      </a:r>
                    </a:p>
                    <a:p>
                      <a:r>
                        <a:rPr lang="en-GB" sz="900" dirty="0">
                          <a:latin typeface="Comic Sans MS" panose="030F0702030302020204" pitchFamily="66" charset="0"/>
                        </a:rPr>
                        <a:t>body</a:t>
                      </a:r>
                    </a:p>
                    <a:p>
                      <a:r>
                        <a:rPr lang="en-GB" sz="900" dirty="0">
                          <a:latin typeface="Comic Sans MS" panose="030F0702030302020204" pitchFamily="66" charset="0"/>
                        </a:rPr>
                        <a:t>• I can tell you some </a:t>
                      </a:r>
                    </a:p>
                    <a:p>
                      <a:r>
                        <a:rPr lang="en-GB" sz="900" dirty="0">
                          <a:latin typeface="Comic Sans MS" panose="030F0702030302020204" pitchFamily="66" charset="0"/>
                        </a:rPr>
                        <a:t>things I can do and foods </a:t>
                      </a:r>
                    </a:p>
                    <a:p>
                      <a:r>
                        <a:rPr lang="en-GB" sz="900" dirty="0">
                          <a:latin typeface="Comic Sans MS" panose="030F0702030302020204" pitchFamily="66" charset="0"/>
                        </a:rPr>
                        <a:t>I can eat to be healthy</a:t>
                      </a:r>
                    </a:p>
                    <a:p>
                      <a:r>
                        <a:rPr lang="en-GB" sz="900" dirty="0">
                          <a:latin typeface="Comic Sans MS" panose="030F0702030302020204" pitchFamily="66" charset="0"/>
                        </a:rPr>
                        <a:t>• I understand that we all </a:t>
                      </a:r>
                    </a:p>
                    <a:p>
                      <a:r>
                        <a:rPr lang="en-GB" sz="900" dirty="0">
                          <a:latin typeface="Comic Sans MS" panose="030F0702030302020204" pitchFamily="66" charset="0"/>
                        </a:rPr>
                        <a:t>grow from babies to </a:t>
                      </a:r>
                    </a:p>
                    <a:p>
                      <a:r>
                        <a:rPr lang="en-GB" sz="900" dirty="0">
                          <a:latin typeface="Comic Sans MS" panose="030F0702030302020204" pitchFamily="66" charset="0"/>
                        </a:rPr>
                        <a:t>adults</a:t>
                      </a:r>
                    </a:p>
                    <a:p>
                      <a:r>
                        <a:rPr lang="en-GB" sz="900" dirty="0">
                          <a:latin typeface="Comic Sans MS" panose="030F0702030302020204" pitchFamily="66" charset="0"/>
                        </a:rPr>
                        <a:t>• I can express how I feel </a:t>
                      </a:r>
                    </a:p>
                    <a:p>
                      <a:r>
                        <a:rPr lang="en-GB" sz="900" dirty="0">
                          <a:latin typeface="Comic Sans MS" panose="030F0702030302020204" pitchFamily="66" charset="0"/>
                        </a:rPr>
                        <a:t>about moving to Year 1</a:t>
                      </a:r>
                    </a:p>
                    <a:p>
                      <a:r>
                        <a:rPr lang="en-GB" sz="900" dirty="0">
                          <a:latin typeface="Comic Sans MS" panose="030F0702030302020204" pitchFamily="66" charset="0"/>
                        </a:rPr>
                        <a:t>• I can talk about my </a:t>
                      </a:r>
                    </a:p>
                    <a:p>
                      <a:r>
                        <a:rPr lang="en-GB" sz="900" dirty="0">
                          <a:latin typeface="Comic Sans MS" panose="030F0702030302020204" pitchFamily="66" charset="0"/>
                        </a:rPr>
                        <a:t>worries and/or the </a:t>
                      </a:r>
                    </a:p>
                    <a:p>
                      <a:r>
                        <a:rPr lang="en-GB" sz="900" dirty="0">
                          <a:latin typeface="Comic Sans MS" panose="030F0702030302020204" pitchFamily="66" charset="0"/>
                        </a:rPr>
                        <a:t>things I am looking </a:t>
                      </a:r>
                    </a:p>
                    <a:p>
                      <a:r>
                        <a:rPr lang="en-GB" sz="900" dirty="0">
                          <a:latin typeface="Comic Sans MS" panose="030F0702030302020204" pitchFamily="66" charset="0"/>
                        </a:rPr>
                        <a:t>forward to about being </a:t>
                      </a:r>
                    </a:p>
                    <a:p>
                      <a:r>
                        <a:rPr lang="en-GB" sz="900" dirty="0">
                          <a:latin typeface="Comic Sans MS" panose="030F0702030302020204" pitchFamily="66" charset="0"/>
                        </a:rPr>
                        <a:t>in Year 1</a:t>
                      </a:r>
                    </a:p>
                    <a:p>
                      <a:r>
                        <a:rPr lang="en-GB" sz="900" dirty="0">
                          <a:latin typeface="Comic Sans MS" panose="030F0702030302020204" pitchFamily="66" charset="0"/>
                        </a:rPr>
                        <a:t>• I can share my memories </a:t>
                      </a:r>
                    </a:p>
                    <a:p>
                      <a:r>
                        <a:rPr lang="en-GB" sz="900" dirty="0">
                          <a:latin typeface="Comic Sans MS" panose="030F0702030302020204" pitchFamily="66" charset="0"/>
                        </a:rPr>
                        <a:t>of the best bits </a:t>
                      </a:r>
                    </a:p>
                    <a:p>
                      <a:r>
                        <a:rPr lang="en-GB" sz="900" u="sng" dirty="0">
                          <a:latin typeface="Comic Sans MS" panose="030F0702030302020204" pitchFamily="66" charset="0"/>
                        </a:rPr>
                        <a:t>Linked stories</a:t>
                      </a:r>
                    </a:p>
                    <a:p>
                      <a:r>
                        <a:rPr lang="en-GB" sz="900" dirty="0">
                          <a:latin typeface="Comic Sans MS" panose="030F0702030302020204" pitchFamily="66" charset="0"/>
                        </a:rPr>
                        <a:t>I wonder why kangaroos </a:t>
                      </a:r>
                    </a:p>
                    <a:p>
                      <a:r>
                        <a:rPr lang="en-GB" sz="900" dirty="0">
                          <a:latin typeface="Comic Sans MS" panose="030F0702030302020204" pitchFamily="66" charset="0"/>
                        </a:rPr>
                        <a:t>have pouches</a:t>
                      </a:r>
                    </a:p>
                    <a:p>
                      <a:r>
                        <a:rPr lang="en-GB" sz="900" dirty="0">
                          <a:latin typeface="Comic Sans MS" panose="030F0702030302020204" pitchFamily="66" charset="0"/>
                        </a:rPr>
                        <a:t>Huge Bag of Worries</a:t>
                      </a:r>
                    </a:p>
                    <a:p>
                      <a:r>
                        <a:rPr lang="en-GB" sz="900" dirty="0">
                          <a:latin typeface="Comic Sans MS" panose="030F0702030302020204" pitchFamily="66" charset="0"/>
                        </a:rPr>
                        <a:t>Look inside your body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5024000"/>
                  </a:ext>
                </a:extLst>
              </a:tr>
              <a:tr h="477193">
                <a:tc vMerge="1">
                  <a:txBody>
                    <a:bodyPr/>
                    <a:lstStyle/>
                    <a:p>
                      <a:pPr algn="ctr"/>
                      <a:r>
                        <a:rPr lang="en-US" sz="2400" b="0" dirty="0">
                          <a:latin typeface="Amatic SC" panose="00000500000000000000" pitchFamily="2" charset="-79"/>
                          <a:cs typeface="Amatic SC" panose="00000500000000000000" pitchFamily="2" charset="-79"/>
                        </a:rPr>
                        <a:t>Core Principles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GB" sz="900" b="1" dirty="0">
                          <a:solidFill>
                            <a:schemeClr val="tx1"/>
                          </a:solidFill>
                          <a:latin typeface="Comic Sans MS" panose="030F0702030302020204" pitchFamily="66" charset="0"/>
                          <a:cs typeface="Amatic SC" panose="020B0604020202020204" charset="-79"/>
                        </a:rPr>
                        <a:t>Curriculum Goal:</a:t>
                      </a:r>
                      <a:r>
                        <a:rPr lang="en-GB" sz="900" b="1" baseline="0" dirty="0">
                          <a:solidFill>
                            <a:schemeClr val="tx1"/>
                          </a:solidFill>
                          <a:latin typeface="Comic Sans MS" panose="030F0702030302020204" pitchFamily="66" charset="0"/>
                          <a:cs typeface="Amatic SC" panose="020B0604020202020204" charset="-79"/>
                        </a:rPr>
                        <a:t> </a:t>
                      </a:r>
                      <a:r>
                        <a:rPr lang="en-GB" sz="900" b="0" dirty="0">
                          <a:solidFill>
                            <a:schemeClr val="tx1"/>
                          </a:solidFill>
                          <a:latin typeface="Comic Sans MS" panose="030F0702030302020204" pitchFamily="66" charset="0"/>
                          <a:cs typeface="Amatic SC" panose="00000500000000000000" pitchFamily="2" charset="-79"/>
                        </a:rPr>
                        <a:t>To become an </a:t>
                      </a:r>
                      <a:r>
                        <a:rPr lang="en-GB" sz="900" b="1" dirty="0">
                          <a:solidFill>
                            <a:schemeClr val="tx1"/>
                          </a:solidFill>
                          <a:latin typeface="Comic Sans MS" panose="030F0702030302020204" pitchFamily="66" charset="0"/>
                          <a:cs typeface="Amatic SC" panose="00000500000000000000" pitchFamily="2" charset="-79"/>
                        </a:rPr>
                        <a:t>Independent Individual </a:t>
                      </a:r>
                      <a:r>
                        <a:rPr lang="en-GB" sz="900" b="0" dirty="0">
                          <a:solidFill>
                            <a:schemeClr val="tx1"/>
                          </a:solidFill>
                          <a:latin typeface="Comic Sans MS" panose="030F0702030302020204" pitchFamily="66" charset="0"/>
                          <a:cs typeface="Amatic SC" panose="00000500000000000000" pitchFamily="2" charset="-79"/>
                        </a:rPr>
                        <a:t>who can follow the Golden Rules, set simple goals and persevere to achieve them, select resources, manage their own personal needs and know how to stay fit and healthy.</a:t>
                      </a:r>
                      <a:r>
                        <a:rPr lang="en-GB" sz="900" b="0" baseline="0" dirty="0">
                          <a:solidFill>
                            <a:schemeClr val="tx1"/>
                          </a:solidFill>
                          <a:latin typeface="Comic Sans MS" panose="030F0702030302020204" pitchFamily="66" charset="0"/>
                          <a:cs typeface="Amatic SC" panose="00000500000000000000" pitchFamily="2" charset="-79"/>
                        </a:rPr>
                        <a:t> </a:t>
                      </a:r>
                      <a:r>
                        <a:rPr lang="en-GB" sz="900" b="0" dirty="0">
                          <a:solidFill>
                            <a:schemeClr val="tx1"/>
                          </a:solidFill>
                          <a:latin typeface="Comic Sans MS" panose="030F0702030302020204" pitchFamily="66" charset="0"/>
                          <a:cs typeface="Amatic SC" panose="00000500000000000000" pitchFamily="2" charset="-79"/>
                        </a:rPr>
                        <a:t>To become a </a:t>
                      </a:r>
                      <a:r>
                        <a:rPr lang="en-GB" sz="900" b="1" dirty="0">
                          <a:solidFill>
                            <a:schemeClr val="tx1"/>
                          </a:solidFill>
                          <a:latin typeface="Comic Sans MS" panose="030F0702030302020204" pitchFamily="66" charset="0"/>
                          <a:cs typeface="Amatic SC" panose="00000500000000000000" pitchFamily="2" charset="-79"/>
                        </a:rPr>
                        <a:t>Fantastic Friend </a:t>
                      </a:r>
                      <a:r>
                        <a:rPr lang="en-GB" sz="900" b="0" dirty="0">
                          <a:solidFill>
                            <a:schemeClr val="tx1"/>
                          </a:solidFill>
                          <a:latin typeface="Comic Sans MS" panose="030F0702030302020204" pitchFamily="66" charset="0"/>
                          <a:cs typeface="Amatic SC" panose="00000500000000000000" pitchFamily="2" charset="-79"/>
                        </a:rPr>
                        <a:t>who can be kind, caring and helpful, show empathy and respect to others, work and play co-operatively whilst considering others’ ideas and feelings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l"/>
                      <a:endParaRPr lang="en-GB" sz="1050" b="0" dirty="0">
                        <a:solidFill>
                          <a:srgbClr val="0070C0"/>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l"/>
                      <a:endParaRPr lang="en-GB" sz="900" b="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l">
                        <a:lnSpc>
                          <a:spcPct val="115000"/>
                        </a:lnSpc>
                        <a:spcAft>
                          <a:spcPts val="0"/>
                        </a:spcAft>
                      </a:pPr>
                      <a:endParaRPr lang="en-GB" sz="900" dirty="0">
                        <a:effectLst/>
                        <a:latin typeface="Amatic SC" panose="00000500000000000000" pitchFamily="2" charset="-79"/>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900" b="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4059294"/>
                  </a:ext>
                </a:extLst>
              </a:tr>
            </a:tbl>
          </a:graphicData>
        </a:graphic>
      </p:graphicFrame>
      <p:pic>
        <p:nvPicPr>
          <p:cNvPr id="6" name="Picture 5">
            <a:extLst>
              <a:ext uri="{FF2B5EF4-FFF2-40B4-BE49-F238E27FC236}">
                <a16:creationId xmlns:a16="http://schemas.microsoft.com/office/drawing/2014/main" id="{6E582DBF-1A0E-4FBB-9D66-B61D7AD340E6}"/>
              </a:ext>
            </a:extLst>
          </p:cNvPr>
          <p:cNvPicPr>
            <a:picLocks noChangeAspect="1"/>
          </p:cNvPicPr>
          <p:nvPr/>
        </p:nvPicPr>
        <p:blipFill>
          <a:blip r:embed="rId3"/>
          <a:stretch>
            <a:fillRect/>
          </a:stretch>
        </p:blipFill>
        <p:spPr>
          <a:xfrm>
            <a:off x="737202" y="153635"/>
            <a:ext cx="748927" cy="664971"/>
          </a:xfrm>
          <a:prstGeom prst="rect">
            <a:avLst/>
          </a:prstGeom>
        </p:spPr>
      </p:pic>
    </p:spTree>
    <p:extLst>
      <p:ext uri="{BB962C8B-B14F-4D97-AF65-F5344CB8AC3E}">
        <p14:creationId xmlns:p14="http://schemas.microsoft.com/office/powerpoint/2010/main" val="9500381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16413913"/>
              </p:ext>
            </p:extLst>
          </p:nvPr>
        </p:nvGraphicFramePr>
        <p:xfrm>
          <a:off x="182882" y="595730"/>
          <a:ext cx="11904613" cy="6007706"/>
        </p:xfrm>
        <a:graphic>
          <a:graphicData uri="http://schemas.openxmlformats.org/drawingml/2006/table">
            <a:tbl>
              <a:tblPr firstRow="1" bandRow="1">
                <a:tableStyleId>{5C22544A-7EE6-4342-B048-85BDC9FD1C3A}</a:tableStyleId>
              </a:tblPr>
              <a:tblGrid>
                <a:gridCol w="1700659">
                  <a:extLst>
                    <a:ext uri="{9D8B030D-6E8A-4147-A177-3AD203B41FA5}">
                      <a16:colId xmlns:a16="http://schemas.microsoft.com/office/drawing/2014/main" val="385991600"/>
                    </a:ext>
                  </a:extLst>
                </a:gridCol>
                <a:gridCol w="1700659">
                  <a:extLst>
                    <a:ext uri="{9D8B030D-6E8A-4147-A177-3AD203B41FA5}">
                      <a16:colId xmlns:a16="http://schemas.microsoft.com/office/drawing/2014/main" val="2865123548"/>
                    </a:ext>
                  </a:extLst>
                </a:gridCol>
                <a:gridCol w="1700659">
                  <a:extLst>
                    <a:ext uri="{9D8B030D-6E8A-4147-A177-3AD203B41FA5}">
                      <a16:colId xmlns:a16="http://schemas.microsoft.com/office/drawing/2014/main" val="872926247"/>
                    </a:ext>
                  </a:extLst>
                </a:gridCol>
                <a:gridCol w="1700659">
                  <a:extLst>
                    <a:ext uri="{9D8B030D-6E8A-4147-A177-3AD203B41FA5}">
                      <a16:colId xmlns:a16="http://schemas.microsoft.com/office/drawing/2014/main" val="1315738151"/>
                    </a:ext>
                  </a:extLst>
                </a:gridCol>
                <a:gridCol w="1700659">
                  <a:extLst>
                    <a:ext uri="{9D8B030D-6E8A-4147-A177-3AD203B41FA5}">
                      <a16:colId xmlns:a16="http://schemas.microsoft.com/office/drawing/2014/main" val="2709165749"/>
                    </a:ext>
                  </a:extLst>
                </a:gridCol>
                <a:gridCol w="1700659">
                  <a:extLst>
                    <a:ext uri="{9D8B030D-6E8A-4147-A177-3AD203B41FA5}">
                      <a16:colId xmlns:a16="http://schemas.microsoft.com/office/drawing/2014/main" val="2335150482"/>
                    </a:ext>
                  </a:extLst>
                </a:gridCol>
                <a:gridCol w="1700659">
                  <a:extLst>
                    <a:ext uri="{9D8B030D-6E8A-4147-A177-3AD203B41FA5}">
                      <a16:colId xmlns:a16="http://schemas.microsoft.com/office/drawing/2014/main" val="4046203905"/>
                    </a:ext>
                  </a:extLst>
                </a:gridCol>
              </a:tblGrid>
              <a:tr h="255019">
                <a:tc>
                  <a:txBody>
                    <a:bodyPr/>
                    <a:lstStyle/>
                    <a:p>
                      <a:pPr algn="ctr"/>
                      <a:endParaRPr lang="en-GB" sz="1000" b="0" dirty="0">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Autumn 1</a:t>
                      </a:r>
                      <a:endParaRPr lang="en-GB"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Comic Sans MS" panose="030F0702030302020204" pitchFamily="66" charset="0"/>
                          <a:cs typeface="Amatic SC" panose="020B0604020202020204" charset="-79"/>
                        </a:rPr>
                        <a:t>Autumn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226683">
                <a:tc>
                  <a:txBody>
                    <a:bodyPr/>
                    <a:lstStyle/>
                    <a:p>
                      <a:pPr algn="ctr"/>
                      <a:r>
                        <a:rPr lang="en-US" sz="1000" b="1" dirty="0">
                          <a:latin typeface="Comic Sans MS" panose="030F0702030302020204" pitchFamily="66" charset="0"/>
                          <a:cs typeface="Amatic SC" panose="020B0604020202020204" charset="-79"/>
                        </a:rPr>
                        <a:t>General Themes </a:t>
                      </a:r>
                      <a:endParaRPr lang="en-GB" sz="1000" b="1"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All about</a:t>
                      </a:r>
                      <a:r>
                        <a:rPr lang="en-US" sz="1000" b="1" baseline="0" dirty="0">
                          <a:solidFill>
                            <a:schemeClr val="tx1"/>
                          </a:solidFill>
                          <a:latin typeface="Comic Sans MS" panose="030F0702030302020204" pitchFamily="66" charset="0"/>
                          <a:cs typeface="Amatic SC" panose="020B0604020202020204" charset="-79"/>
                        </a:rPr>
                        <a:t> me!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Comic Sans MS" panose="030F0702030302020204" pitchFamily="66" charset="0"/>
                          <a:cs typeface="Amatic SC" panose="020B0604020202020204" charset="-79"/>
                        </a:rPr>
                        <a:t>Sparkle and shine!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dirty="0" smtClean="0">
                          <a:solidFill>
                            <a:schemeClr val="tx1"/>
                          </a:solidFill>
                          <a:latin typeface="Comic Sans MS" panose="030F0702030302020204" pitchFamily="66" charset="0"/>
                          <a:cs typeface="Amatic SC" panose="020B0604020202020204" charset="-79"/>
                        </a:rPr>
                        <a:t>Terrific</a:t>
                      </a:r>
                      <a:r>
                        <a:rPr lang="en-US" sz="1000" b="1" baseline="0" dirty="0" smtClean="0">
                          <a:solidFill>
                            <a:schemeClr val="tx1"/>
                          </a:solidFill>
                          <a:latin typeface="Comic Sans MS" panose="030F0702030302020204" pitchFamily="66" charset="0"/>
                          <a:cs typeface="Amatic SC" panose="020B0604020202020204" charset="-79"/>
                        </a:rPr>
                        <a:t> tales!</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accent6">
                              <a:lumMod val="50000"/>
                            </a:schemeClr>
                          </a:solidFill>
                          <a:latin typeface="Comic Sans MS" panose="030F0702030302020204" pitchFamily="66"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Comic Sans MS" panose="030F0702030302020204" pitchFamily="66" charset="0"/>
                          <a:cs typeface="Amatic SC" panose="020B0604020202020204" charset="-79"/>
                        </a:rPr>
                        <a:t>Fun</a:t>
                      </a:r>
                      <a:r>
                        <a:rPr lang="en-US" sz="1000" b="1" baseline="0" dirty="0">
                          <a:solidFill>
                            <a:schemeClr val="tx1"/>
                          </a:solidFill>
                          <a:latin typeface="Comic Sans MS" panose="030F0702030302020204" pitchFamily="66" charset="0"/>
                          <a:cs typeface="Amatic SC" panose="020B0604020202020204" charset="-79"/>
                        </a:rPr>
                        <a:t> at the seaside!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977572">
                <a:tc>
                  <a:txBody>
                    <a:bodyPr/>
                    <a:lstStyle/>
                    <a:p>
                      <a:pPr algn="ctr"/>
                      <a:r>
                        <a:rPr lang="en-US" sz="1000" b="1" baseline="0" dirty="0">
                          <a:latin typeface="Comic Sans MS" panose="030F0702030302020204" pitchFamily="66" charset="0"/>
                          <a:cs typeface="Amatic SC" panose="020B0604020202020204" charset="-79"/>
                        </a:rPr>
                        <a:t>Physical development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r>
                        <a:rPr lang="en-GB" sz="850" b="0" dirty="0">
                          <a:latin typeface="Comic Sans MS" panose="030F0702030302020204" pitchFamily="66" charset="0"/>
                        </a:rPr>
                        <a:t>Physical activity is vital in children’s all-round development, enabling them to pursue happy, healthy and active lives. Gross and fine motor experiences </a:t>
                      </a:r>
                    </a:p>
                    <a:p>
                      <a:r>
                        <a:rPr lang="en-GB" sz="850" b="0" dirty="0">
                          <a:latin typeface="Comic Sans MS" panose="030F0702030302020204" pitchFamily="66" charset="0"/>
                        </a:rPr>
                        <a:t>develop incrementally throughout early childhood, starting with sensory explorations and the development of a child’s strength, co-ordination and </a:t>
                      </a:r>
                    </a:p>
                    <a:p>
                      <a:r>
                        <a:rPr lang="en-GB" sz="850" b="0" dirty="0">
                          <a:latin typeface="Comic Sans MS" panose="030F0702030302020204" pitchFamily="66" charset="0"/>
                        </a:rPr>
                        <a:t>positional awareness through tummy time, crawling and play movement with both objects and adults. By creating games and providing opportunities </a:t>
                      </a:r>
                    </a:p>
                    <a:p>
                      <a:r>
                        <a:rPr lang="en-GB" sz="850" b="0" dirty="0">
                          <a:latin typeface="Comic Sans MS" panose="030F0702030302020204" pitchFamily="66" charset="0"/>
                        </a:rPr>
                        <a:t>for play both indoors and outdoors, adults can support children to develop their core strength, stability, balance, spatial awareness, co-ordination and </a:t>
                      </a:r>
                    </a:p>
                    <a:p>
                      <a:r>
                        <a:rPr lang="en-GB" sz="850" b="0" dirty="0">
                          <a:latin typeface="Comic Sans MS" panose="030F0702030302020204" pitchFamily="66" charset="0"/>
                        </a:rPr>
                        <a:t>agility. Gross motor skills provide the foundation for developing healthy bodies and social and emotional well-being. Fine motor control and precision </a:t>
                      </a:r>
                    </a:p>
                    <a:p>
                      <a:r>
                        <a:rPr lang="en-GB" sz="850" b="0" dirty="0">
                          <a:latin typeface="Comic Sans MS" panose="030F0702030302020204" pitchFamily="66" charset="0"/>
                        </a:rPr>
                        <a:t>helps with hand-eye co-ordination, which is later linked to early literacy. Repeated and varied opportunities to explore and play with small world </a:t>
                      </a:r>
                    </a:p>
                    <a:p>
                      <a:r>
                        <a:rPr lang="en-GB" sz="850" b="0" dirty="0">
                          <a:latin typeface="Comic Sans MS" panose="030F0702030302020204" pitchFamily="66" charset="0"/>
                        </a:rPr>
                        <a:t>activities, puzzles, arts and crafts and the practice of using small tools, with feedback and support from adults, allow children to develop proficiency, control and confidence.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27661565"/>
                  </a:ext>
                </a:extLst>
              </a:tr>
              <a:tr h="1805659">
                <a:tc>
                  <a:txBody>
                    <a:bodyPr/>
                    <a:lstStyle/>
                    <a:p>
                      <a:r>
                        <a:rPr lang="en-GB" sz="900" b="1" dirty="0">
                          <a:latin typeface="Comic Sans MS" panose="030F0702030302020204" pitchFamily="66" charset="0"/>
                        </a:rPr>
                        <a:t>Fine Motor:</a:t>
                      </a:r>
                    </a:p>
                    <a:p>
                      <a:r>
                        <a:rPr lang="en-GB" sz="900" dirty="0">
                          <a:latin typeface="Comic Sans MS" panose="030F0702030302020204" pitchFamily="66" charset="0"/>
                        </a:rPr>
                        <a:t>Daily opportunities for </a:t>
                      </a:r>
                    </a:p>
                    <a:p>
                      <a:r>
                        <a:rPr lang="en-GB" sz="900" dirty="0">
                          <a:latin typeface="Comic Sans MS" panose="030F0702030302020204" pitchFamily="66" charset="0"/>
                        </a:rPr>
                        <a:t>Fine Motor Activities</a:t>
                      </a:r>
                    </a:p>
                    <a:p>
                      <a:r>
                        <a:rPr lang="en-GB" sz="900" dirty="0">
                          <a:latin typeface="Comic Sans MS" panose="030F0702030302020204" pitchFamily="66" charset="0"/>
                        </a:rPr>
                        <a:t>Continuously check the </a:t>
                      </a:r>
                    </a:p>
                    <a:p>
                      <a:r>
                        <a:rPr lang="en-GB" sz="900" dirty="0">
                          <a:latin typeface="Comic Sans MS" panose="030F0702030302020204" pitchFamily="66" charset="0"/>
                        </a:rPr>
                        <a:t>process of children’s </a:t>
                      </a:r>
                    </a:p>
                    <a:p>
                      <a:r>
                        <a:rPr lang="en-GB" sz="900" dirty="0">
                          <a:latin typeface="Comic Sans MS" panose="030F0702030302020204" pitchFamily="66" charset="0"/>
                        </a:rPr>
                        <a:t>handwriting (pencil grip </a:t>
                      </a:r>
                    </a:p>
                    <a:p>
                      <a:r>
                        <a:rPr lang="en-GB" sz="900" dirty="0">
                          <a:latin typeface="Comic Sans MS" panose="030F0702030302020204" pitchFamily="66" charset="0"/>
                        </a:rPr>
                        <a:t>and letter formation, </a:t>
                      </a:r>
                    </a:p>
                    <a:p>
                      <a:r>
                        <a:rPr lang="en-GB" sz="900" dirty="0">
                          <a:latin typeface="Comic Sans MS" panose="030F0702030302020204" pitchFamily="66" charset="0"/>
                        </a:rPr>
                        <a:t>including directionality). </a:t>
                      </a:r>
                    </a:p>
                    <a:p>
                      <a:r>
                        <a:rPr lang="en-GB" sz="900" dirty="0">
                          <a:latin typeface="Comic Sans MS" panose="030F0702030302020204" pitchFamily="66" charset="0"/>
                        </a:rPr>
                        <a:t>Provide extra help and </a:t>
                      </a:r>
                    </a:p>
                    <a:p>
                      <a:r>
                        <a:rPr lang="en-GB" sz="900" dirty="0">
                          <a:latin typeface="Comic Sans MS" panose="030F0702030302020204" pitchFamily="66" charset="0"/>
                        </a:rPr>
                        <a:t>guidance when needed. ‘Funky fingers’ as children arrive.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850" dirty="0">
                          <a:latin typeface="Comic Sans MS" panose="030F0702030302020204" pitchFamily="66" charset="0"/>
                        </a:rPr>
                        <a:t>Threading, cutting, weaving, playdough, Fine Motor activities.</a:t>
                      </a:r>
                      <a:r>
                        <a:rPr lang="en-GB" sz="850" baseline="0" dirty="0">
                          <a:latin typeface="Comic Sans MS" panose="030F0702030302020204" pitchFamily="66" charset="0"/>
                        </a:rPr>
                        <a:t> </a:t>
                      </a:r>
                      <a:r>
                        <a:rPr lang="en-GB" sz="850" dirty="0">
                          <a:latin typeface="Comic Sans MS" panose="030F0702030302020204" pitchFamily="66" charset="0"/>
                        </a:rPr>
                        <a:t>Manipulate objects with good fine motor skills</a:t>
                      </a:r>
                    </a:p>
                    <a:p>
                      <a:r>
                        <a:rPr lang="en-GB" sz="850" dirty="0">
                          <a:latin typeface="Comic Sans MS" panose="030F0702030302020204" pitchFamily="66" charset="0"/>
                        </a:rPr>
                        <a:t>Draw lines and circles using gross motor movements</a:t>
                      </a:r>
                    </a:p>
                    <a:p>
                      <a:r>
                        <a:rPr lang="en-GB" sz="850" dirty="0">
                          <a:latin typeface="Comic Sans MS" panose="030F0702030302020204" pitchFamily="66" charset="0"/>
                        </a:rPr>
                        <a:t>Hold pencil/paint brush </a:t>
                      </a:r>
                    </a:p>
                    <a:p>
                      <a:r>
                        <a:rPr lang="en-GB" sz="850" dirty="0">
                          <a:latin typeface="Comic Sans MS" panose="030F0702030302020204" pitchFamily="66" charset="0"/>
                        </a:rPr>
                        <a:t>beyond whole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50" dirty="0">
                          <a:latin typeface="Comic Sans MS" panose="030F0702030302020204" pitchFamily="66" charset="0"/>
                        </a:rPr>
                        <a:t>Threading, cutting, weaving, playdough, Fine Motor activities.</a:t>
                      </a:r>
                      <a:r>
                        <a:rPr lang="en-GB" sz="850" baseline="0" dirty="0">
                          <a:latin typeface="Comic Sans MS" panose="030F0702030302020204" pitchFamily="66" charset="0"/>
                        </a:rPr>
                        <a:t> </a:t>
                      </a:r>
                      <a:r>
                        <a:rPr lang="en-GB" sz="850" dirty="0">
                          <a:latin typeface="Comic Sans MS" panose="030F0702030302020204" pitchFamily="66" charset="0"/>
                        </a:rPr>
                        <a:t>Develop muscle tone to put pencil pressure on paper Use tools to effect changes to materials Show preference for dominant hand.</a:t>
                      </a:r>
                      <a:r>
                        <a:rPr lang="en-GB" sz="850" baseline="0" dirty="0">
                          <a:latin typeface="Comic Sans MS" panose="030F0702030302020204" pitchFamily="66" charset="0"/>
                        </a:rPr>
                        <a:t> </a:t>
                      </a:r>
                      <a:r>
                        <a:rPr lang="en-GB" sz="850" dirty="0">
                          <a:latin typeface="Comic Sans MS" panose="030F0702030302020204" pitchFamily="66" charset="0"/>
                        </a:rPr>
                        <a:t>Engage children in structured activities: guide them in what to draw, write or copy. Teach and model</a:t>
                      </a:r>
                      <a:r>
                        <a:rPr lang="en-GB" sz="850" baseline="0" dirty="0">
                          <a:latin typeface="Comic Sans MS" panose="030F0702030302020204" pitchFamily="66" charset="0"/>
                        </a:rPr>
                        <a:t> correct letter formation using letter join.</a:t>
                      </a:r>
                      <a:endParaRPr lang="en-GB" sz="85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50" dirty="0">
                          <a:latin typeface="Comic Sans MS" panose="030F0702030302020204" pitchFamily="66" charset="0"/>
                        </a:rPr>
                        <a:t>Threading, cutting, weaving, playdough, Fine Motor activities.</a:t>
                      </a:r>
                    </a:p>
                    <a:p>
                      <a:r>
                        <a:rPr lang="en-GB" sz="850" dirty="0">
                          <a:latin typeface="Comic Sans MS" panose="030F0702030302020204" pitchFamily="66" charset="0"/>
                        </a:rPr>
                        <a:t>Begin to form letters correctly.</a:t>
                      </a:r>
                      <a:r>
                        <a:rPr lang="en-GB" sz="850" baseline="0" dirty="0">
                          <a:latin typeface="Comic Sans MS" panose="030F0702030302020204" pitchFamily="66" charset="0"/>
                        </a:rPr>
                        <a:t> </a:t>
                      </a:r>
                      <a:r>
                        <a:rPr lang="en-GB" sz="850" dirty="0">
                          <a:latin typeface="Comic Sans MS" panose="030F0702030302020204" pitchFamily="66" charset="0"/>
                        </a:rPr>
                        <a:t>Handle tools, objects, construction and malleable </a:t>
                      </a:r>
                    </a:p>
                    <a:p>
                      <a:r>
                        <a:rPr lang="en-GB" sz="850" dirty="0">
                          <a:latin typeface="Comic Sans MS" panose="030F0702030302020204" pitchFamily="66" charset="0"/>
                        </a:rPr>
                        <a:t>materials with increasing </a:t>
                      </a:r>
                    </a:p>
                    <a:p>
                      <a:r>
                        <a:rPr lang="en-GB" sz="850" dirty="0">
                          <a:latin typeface="Comic Sans MS" panose="030F0702030302020204" pitchFamily="66" charset="0"/>
                        </a:rPr>
                        <a:t>Control. Encourage children to draw </a:t>
                      </a:r>
                    </a:p>
                    <a:p>
                      <a:r>
                        <a:rPr lang="en-GB" sz="850" dirty="0">
                          <a:latin typeface="Comic Sans MS" panose="030F0702030302020204" pitchFamily="66" charset="0"/>
                        </a:rPr>
                        <a:t>freely.</a:t>
                      </a:r>
                      <a:r>
                        <a:rPr lang="en-GB" sz="850" baseline="0" dirty="0">
                          <a:latin typeface="Comic Sans MS" panose="030F0702030302020204" pitchFamily="66" charset="0"/>
                        </a:rPr>
                        <a:t> </a:t>
                      </a:r>
                      <a:r>
                        <a:rPr lang="en-GB" sz="850" dirty="0">
                          <a:latin typeface="Comic Sans MS" panose="030F0702030302020204" pitchFamily="66" charset="0"/>
                        </a:rPr>
                        <a:t>Holding Small Items /Button Clothing /</a:t>
                      </a:r>
                    </a:p>
                    <a:p>
                      <a:r>
                        <a:rPr lang="en-GB" sz="850" dirty="0">
                          <a:latin typeface="Comic Sans MS" panose="030F0702030302020204" pitchFamily="66" charset="0"/>
                        </a:rPr>
                        <a:t>Cutting with Scissors.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50" dirty="0">
                          <a:latin typeface="Comic Sans MS" panose="030F0702030302020204" pitchFamily="66" charset="0"/>
                        </a:rPr>
                        <a:t>Threading, cutting, weaving, </a:t>
                      </a:r>
                    </a:p>
                    <a:p>
                      <a:r>
                        <a:rPr lang="en-GB" sz="850" dirty="0">
                          <a:latin typeface="Comic Sans MS" panose="030F0702030302020204" pitchFamily="66" charset="0"/>
                        </a:rPr>
                        <a:t>playdough, Fine Motor </a:t>
                      </a:r>
                    </a:p>
                    <a:p>
                      <a:r>
                        <a:rPr lang="en-GB" sz="850" dirty="0">
                          <a:latin typeface="Comic Sans MS" panose="030F0702030302020204" pitchFamily="66" charset="0"/>
                        </a:rPr>
                        <a:t>activities.</a:t>
                      </a:r>
                    </a:p>
                    <a:p>
                      <a:r>
                        <a:rPr lang="en-GB" sz="850" dirty="0">
                          <a:latin typeface="Comic Sans MS" panose="030F0702030302020204" pitchFamily="66" charset="0"/>
                        </a:rPr>
                        <a:t>Hold pencil effectively with comfortable grip Forms recognisable letters most </a:t>
                      </a:r>
                    </a:p>
                    <a:p>
                      <a:r>
                        <a:rPr lang="en-GB" sz="850" dirty="0">
                          <a:latin typeface="Comic Sans MS" panose="030F0702030302020204" pitchFamily="66" charset="0"/>
                        </a:rPr>
                        <a:t>correctly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850" dirty="0">
                          <a:latin typeface="Comic Sans MS" panose="030F0702030302020204" pitchFamily="66" charset="0"/>
                        </a:rPr>
                        <a:t>Threading, cutting, weaving, </a:t>
                      </a:r>
                    </a:p>
                    <a:p>
                      <a:pPr algn="l"/>
                      <a:r>
                        <a:rPr lang="en-GB" sz="850" dirty="0">
                          <a:latin typeface="Comic Sans MS" panose="030F0702030302020204" pitchFamily="66" charset="0"/>
                        </a:rPr>
                        <a:t>playdough, Fine Motor </a:t>
                      </a:r>
                    </a:p>
                    <a:p>
                      <a:pPr algn="l"/>
                      <a:r>
                        <a:rPr lang="en-GB" sz="850" dirty="0">
                          <a:latin typeface="Comic Sans MS" panose="030F0702030302020204" pitchFamily="66" charset="0"/>
                        </a:rPr>
                        <a:t>activities.</a:t>
                      </a:r>
                    </a:p>
                    <a:p>
                      <a:pPr algn="l"/>
                      <a:r>
                        <a:rPr lang="en-GB" sz="850" dirty="0">
                          <a:latin typeface="Comic Sans MS" panose="030F0702030302020204" pitchFamily="66" charset="0"/>
                        </a:rPr>
                        <a:t>Develop pencil grip and letter formation continually.</a:t>
                      </a:r>
                    </a:p>
                    <a:p>
                      <a:pPr algn="l"/>
                      <a:r>
                        <a:rPr lang="en-GB" sz="850" dirty="0">
                          <a:latin typeface="Comic Sans MS" panose="030F0702030302020204" pitchFamily="66" charset="0"/>
                        </a:rPr>
                        <a:t>Use one hand consistently for </a:t>
                      </a:r>
                    </a:p>
                    <a:p>
                      <a:pPr algn="l"/>
                      <a:r>
                        <a:rPr lang="en-GB" sz="850" dirty="0">
                          <a:latin typeface="Comic Sans MS" panose="030F0702030302020204" pitchFamily="66" charset="0"/>
                        </a:rPr>
                        <a:t>fine motor </a:t>
                      </a:r>
                      <a:r>
                        <a:rPr lang="en-GB" sz="850" dirty="0" err="1">
                          <a:latin typeface="Comic Sans MS" panose="030F0702030302020204" pitchFamily="66" charset="0"/>
                        </a:rPr>
                        <a:t>tasks.Cut</a:t>
                      </a:r>
                      <a:r>
                        <a:rPr lang="en-GB" sz="850" dirty="0">
                          <a:latin typeface="Comic Sans MS" panose="030F0702030302020204" pitchFamily="66" charset="0"/>
                        </a:rPr>
                        <a:t> along a straight line with scissors /</a:t>
                      </a:r>
                    </a:p>
                    <a:p>
                      <a:pPr algn="l"/>
                      <a:r>
                        <a:rPr lang="en-GB" sz="850" dirty="0">
                          <a:latin typeface="Comic Sans MS" panose="030F0702030302020204" pitchFamily="66" charset="0"/>
                        </a:rPr>
                        <a:t>Start to cut along a curved line, like a circle / Draw a cross.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50" dirty="0">
                          <a:latin typeface="Comic Sans MS" panose="030F0702030302020204" pitchFamily="66" charset="0"/>
                        </a:rPr>
                        <a:t>Threading, cutting, weaving, playdough, Fine Motor activities.</a:t>
                      </a:r>
                    </a:p>
                    <a:p>
                      <a:r>
                        <a:rPr lang="en-GB" sz="850" dirty="0">
                          <a:latin typeface="Comic Sans MS" panose="030F0702030302020204" pitchFamily="66" charset="0"/>
                        </a:rPr>
                        <a:t>Form letters correctly</a:t>
                      </a:r>
                    </a:p>
                    <a:p>
                      <a:r>
                        <a:rPr lang="en-GB" sz="850" dirty="0">
                          <a:latin typeface="Comic Sans MS" panose="030F0702030302020204" pitchFamily="66" charset="0"/>
                        </a:rPr>
                        <a:t>Copy a square.</a:t>
                      </a:r>
                      <a:r>
                        <a:rPr lang="en-GB" sz="850" baseline="0" dirty="0">
                          <a:latin typeface="Comic Sans MS" panose="030F0702030302020204" pitchFamily="66" charset="0"/>
                        </a:rPr>
                        <a:t> </a:t>
                      </a:r>
                      <a:r>
                        <a:rPr lang="en-GB" sz="850" dirty="0">
                          <a:latin typeface="Comic Sans MS" panose="030F0702030302020204" pitchFamily="66" charset="0"/>
                        </a:rPr>
                        <a:t>Begin to draw diagonal lines, </a:t>
                      </a:r>
                    </a:p>
                    <a:p>
                      <a:r>
                        <a:rPr lang="en-GB" sz="850" dirty="0">
                          <a:latin typeface="Comic Sans MS" panose="030F0702030302020204" pitchFamily="66" charset="0"/>
                        </a:rPr>
                        <a:t>like in a triangle / Start to colour inside the lines of a picture.</a:t>
                      </a:r>
                      <a:r>
                        <a:rPr lang="en-GB" sz="850" baseline="0" dirty="0">
                          <a:latin typeface="Comic Sans MS" panose="030F0702030302020204" pitchFamily="66" charset="0"/>
                        </a:rPr>
                        <a:t> </a:t>
                      </a:r>
                      <a:r>
                        <a:rPr lang="en-GB" sz="850" dirty="0">
                          <a:latin typeface="Comic Sans MS" panose="030F0702030302020204" pitchFamily="66" charset="0"/>
                        </a:rPr>
                        <a:t>Start to draw pictures that are </a:t>
                      </a:r>
                    </a:p>
                    <a:p>
                      <a:r>
                        <a:rPr lang="en-GB" sz="850" dirty="0">
                          <a:latin typeface="Comic Sans MS" panose="030F0702030302020204" pitchFamily="66" charset="0"/>
                        </a:rPr>
                        <a:t>Recognisable/Build things with smaller </a:t>
                      </a:r>
                    </a:p>
                    <a:p>
                      <a:r>
                        <a:rPr lang="en-GB" sz="850" dirty="0">
                          <a:latin typeface="Comic Sans MS" panose="030F0702030302020204" pitchFamily="66" charset="0"/>
                        </a:rPr>
                        <a:t>linking blocks,</a:t>
                      </a:r>
                    </a:p>
                    <a:p>
                      <a:endParaRPr lang="en-GB" sz="85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5024000"/>
                  </a:ext>
                </a:extLst>
              </a:tr>
              <a:tr h="1717646">
                <a:tc>
                  <a:txBody>
                    <a:bodyPr/>
                    <a:lstStyle/>
                    <a:p>
                      <a:pPr algn="l"/>
                      <a:r>
                        <a:rPr lang="en-GB" sz="900" b="1" dirty="0">
                          <a:latin typeface="Comic Sans MS" panose="030F0702030302020204" pitchFamily="66" charset="0"/>
                        </a:rPr>
                        <a:t>Gross motor</a:t>
                      </a:r>
                    </a:p>
                    <a:p>
                      <a:pPr algn="l"/>
                      <a:r>
                        <a:rPr lang="en-GB" sz="900" dirty="0">
                          <a:latin typeface="Comic Sans MS" panose="030F0702030302020204" pitchFamily="66" charset="0"/>
                        </a:rPr>
                        <a:t>Daily opportunities for Gross Motor Development</a:t>
                      </a:r>
                      <a:endParaRPr lang="en-GB" sz="900" b="0" dirty="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Cooperation games including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parachute games.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Climbing using the outdoor equipment</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Different ways of moving to be explored with children.</a:t>
                      </a:r>
                      <a:r>
                        <a:rPr lang="en-GB" sz="850" b="0" baseline="0" dirty="0">
                          <a:solidFill>
                            <a:schemeClr val="tx1"/>
                          </a:solidFill>
                          <a:latin typeface="Comic Sans MS" panose="030F0702030302020204" pitchFamily="66" charset="0"/>
                          <a:cs typeface="Amatic SC" panose="020B0604020202020204" charset="-79"/>
                        </a:rPr>
                        <a:t> </a:t>
                      </a:r>
                      <a:r>
                        <a:rPr lang="en-GB" sz="850" b="0" dirty="0">
                          <a:solidFill>
                            <a:schemeClr val="tx1"/>
                          </a:solidFill>
                          <a:latin typeface="Comic Sans MS" panose="030F0702030302020204" pitchFamily="66" charset="0"/>
                          <a:cs typeface="Amatic SC" panose="020B0604020202020204" charset="-79"/>
                        </a:rPr>
                        <a:t>Help individual children to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develop good personal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hygiene. Acknowledge and praise their efforts. Provide regular reminders about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thorough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Ball skills- throwing and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catching.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Crates play- balancing and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climbing.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Hula hoops for skipping in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outside area</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Provide a range of wheeled resources for children to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balance, sit or ride on, or pull and push. Two-wheeled balance bikes and pedal bikes without stabilisers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Ball skills- aiming, dribbling,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pushing, throwing &amp; catching,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patting, or kicking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Ensure that spaces are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accessible to children with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varying confidence levels,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skills and needs.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Provide a wide range of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activities to support a</a:t>
                      </a:r>
                      <a:r>
                        <a:rPr lang="en-GB" sz="850" b="0" baseline="0" dirty="0">
                          <a:solidFill>
                            <a:schemeClr val="tx1"/>
                          </a:solidFill>
                          <a:latin typeface="Comic Sans MS" panose="030F0702030302020204" pitchFamily="66" charset="0"/>
                          <a:cs typeface="Amatic SC" panose="020B0604020202020204" charset="-79"/>
                        </a:rPr>
                        <a:t> broad range of abilities.</a:t>
                      </a:r>
                      <a:endParaRPr lang="en-GB" sz="85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Balance- children moving with confidence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Dance related activities in the new stage area.</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Provide opportunities for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children to, spin, rock, tilt,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fall, slide and bounce.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Use picture books and other resources to explain the importance of the different aspects of a healthy lifestyle.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Obstacle activities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children moving over, under,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Through</a:t>
                      </a:r>
                      <a:r>
                        <a:rPr lang="en-GB" sz="850" b="0" baseline="0" dirty="0">
                          <a:solidFill>
                            <a:schemeClr val="tx1"/>
                          </a:solidFill>
                          <a:latin typeface="Comic Sans MS" panose="030F0702030302020204" pitchFamily="66" charset="0"/>
                          <a:cs typeface="Amatic SC" panose="020B0604020202020204" charset="-79"/>
                        </a:rPr>
                        <a:t> and around</a:t>
                      </a:r>
                      <a:endParaRPr lang="en-GB" sz="850" b="0" dirty="0">
                        <a:solidFill>
                          <a:schemeClr val="tx1"/>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Equipment. Encourage children to be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highly active and get out of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breath several times every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day. Provide opportunities for children to, spin, rock, tilt, fall, slide and bounce.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Dance / moving to music.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5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Races / team games involving gross motor movements dance related activities.</a:t>
                      </a:r>
                      <a:r>
                        <a:rPr lang="en-GB" sz="850" b="0" baseline="0" dirty="0">
                          <a:solidFill>
                            <a:schemeClr val="tx1"/>
                          </a:solidFill>
                          <a:latin typeface="Comic Sans MS" panose="030F0702030302020204" pitchFamily="66" charset="0"/>
                          <a:cs typeface="Amatic SC" panose="020B0604020202020204" charset="-79"/>
                        </a:rPr>
                        <a:t> </a:t>
                      </a:r>
                      <a:r>
                        <a:rPr lang="en-GB" sz="850" b="0" dirty="0">
                          <a:solidFill>
                            <a:schemeClr val="tx1"/>
                          </a:solidFill>
                          <a:latin typeface="Comic Sans MS" panose="030F0702030302020204" pitchFamily="66" charset="0"/>
                          <a:cs typeface="Amatic SC" panose="020B0604020202020204" charset="-79"/>
                        </a:rPr>
                        <a:t>Allow less competent and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confident children to spend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time initially observing and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listening, without feeling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pressured to join in.</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50" b="0" dirty="0">
                          <a:solidFill>
                            <a:schemeClr val="tx1"/>
                          </a:solidFill>
                          <a:latin typeface="Comic Sans MS" panose="030F0702030302020204" pitchFamily="66" charset="0"/>
                          <a:cs typeface="Amatic SC" panose="020B0604020202020204" charset="-79"/>
                        </a:rPr>
                        <a:t>Gymnastics/Balance.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4059294"/>
                  </a:ext>
                </a:extLst>
              </a:tr>
              <a:tr h="301201">
                <a:tc>
                  <a:txBody>
                    <a:bodyPr/>
                    <a:lstStyle/>
                    <a:p>
                      <a:pPr algn="l"/>
                      <a:r>
                        <a:rPr lang="en-GB" sz="900" b="1" dirty="0">
                          <a:latin typeface="Comic Sans MS" panose="030F0702030302020204" pitchFamily="66" charset="0"/>
                          <a:cs typeface="Amatic SC" panose="00000500000000000000" pitchFamily="2" charset="-79"/>
                        </a:rPr>
                        <a:t>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Comic Sans MS" panose="030F0702030302020204" pitchFamily="66" charset="0"/>
                          <a:cs typeface="Amatic SC" panose="020B0604020202020204" charset="-79"/>
                        </a:rPr>
                        <a:t>FMS Elmer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Comic Sans MS" panose="030F0702030302020204" pitchFamily="66" charset="0"/>
                          <a:cs typeface="Amatic SC" panose="020B0604020202020204" charset="-79"/>
                        </a:rPr>
                        <a:t>FMS </a:t>
                      </a:r>
                      <a:r>
                        <a:rPr lang="en-GB" sz="900" b="0" dirty="0" smtClean="0">
                          <a:solidFill>
                            <a:schemeClr val="tx1"/>
                          </a:solidFill>
                          <a:latin typeface="Comic Sans MS" panose="030F0702030302020204" pitchFamily="66" charset="0"/>
                          <a:cs typeface="Amatic SC" panose="020B0604020202020204" charset="-79"/>
                        </a:rPr>
                        <a:t>How to catch a star</a:t>
                      </a: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Comic Sans MS" panose="030F0702030302020204" pitchFamily="66" charset="0"/>
                          <a:cs typeface="Amatic SC" panose="020B0604020202020204" charset="-79"/>
                        </a:rPr>
                        <a:t>FMS </a:t>
                      </a:r>
                      <a:r>
                        <a:rPr lang="en-GB" sz="900" b="0" dirty="0" smtClean="0">
                          <a:solidFill>
                            <a:schemeClr val="tx1"/>
                          </a:solidFill>
                          <a:latin typeface="Comic Sans MS" panose="030F0702030302020204" pitchFamily="66" charset="0"/>
                          <a:cs typeface="Amatic SC" panose="020B0604020202020204" charset="-79"/>
                        </a:rPr>
                        <a:t>Castles</a:t>
                      </a: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Comic Sans MS" panose="030F0702030302020204" pitchFamily="66" charset="0"/>
                          <a:cs typeface="Amatic SC" panose="020B0604020202020204" charset="-79"/>
                        </a:rPr>
                        <a:t>FMS </a:t>
                      </a:r>
                      <a:r>
                        <a:rPr lang="en-GB" sz="900" b="0" dirty="0" smtClean="0">
                          <a:solidFill>
                            <a:schemeClr val="tx1"/>
                          </a:solidFill>
                          <a:latin typeface="Comic Sans MS" panose="030F0702030302020204" pitchFamily="66" charset="0"/>
                          <a:cs typeface="Amatic SC" panose="020B0604020202020204" charset="-79"/>
                        </a:rPr>
                        <a:t>Jack and the beanstalk</a:t>
                      </a: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Comic Sans MS" panose="030F0702030302020204" pitchFamily="66" charset="0"/>
                          <a:cs typeface="Amatic SC" panose="020B0604020202020204" charset="-79"/>
                        </a:rPr>
                        <a:t>FMS </a:t>
                      </a:r>
                      <a:r>
                        <a:rPr lang="en-GB" sz="900" b="0" dirty="0" smtClean="0">
                          <a:solidFill>
                            <a:schemeClr val="tx1"/>
                          </a:solidFill>
                          <a:latin typeface="Comic Sans MS" panose="030F0702030302020204" pitchFamily="66" charset="0"/>
                          <a:cs typeface="Amatic SC" panose="020B0604020202020204" charset="-79"/>
                        </a:rPr>
                        <a:t>Transport</a:t>
                      </a: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Comic Sans MS" panose="030F0702030302020204" pitchFamily="66" charset="0"/>
                          <a:cs typeface="Amatic SC" panose="020B0604020202020204" charset="-79"/>
                        </a:rPr>
                        <a:t>FMS </a:t>
                      </a:r>
                      <a:r>
                        <a:rPr lang="en-GB" sz="900" b="0" dirty="0" smtClean="0">
                          <a:solidFill>
                            <a:schemeClr val="tx1"/>
                          </a:solidFill>
                          <a:latin typeface="Comic Sans MS" panose="030F0702030302020204" pitchFamily="66" charset="0"/>
                          <a:cs typeface="Amatic SC" panose="020B0604020202020204" charset="-79"/>
                        </a:rPr>
                        <a:t>Seaside</a:t>
                      </a: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6459144"/>
                  </a:ext>
                </a:extLst>
              </a:tr>
              <a:tr h="301201">
                <a:tc gridSpan="7">
                  <a:txBody>
                    <a:bodyPr/>
                    <a:lstStyle/>
                    <a:p>
                      <a:pPr algn="l"/>
                      <a:r>
                        <a:rPr lang="en-GB" sz="900" b="1" dirty="0">
                          <a:latin typeface="Comic Sans MS" panose="030F0702030302020204" pitchFamily="66" charset="0"/>
                          <a:cs typeface="Amatic SC" panose="00000500000000000000" pitchFamily="2" charset="-79"/>
                        </a:rPr>
                        <a:t>Curriculum goals: </a:t>
                      </a:r>
                      <a:r>
                        <a:rPr lang="en-GB" sz="900" b="0" dirty="0">
                          <a:latin typeface="Comic Sans MS" panose="030F0702030302020204" pitchFamily="66" charset="0"/>
                          <a:cs typeface="Amatic SC" panose="00000500000000000000" pitchFamily="2" charset="-79"/>
                        </a:rPr>
                        <a:t>To become an </a:t>
                      </a:r>
                      <a:r>
                        <a:rPr lang="en-GB" sz="900" b="1" dirty="0">
                          <a:latin typeface="Comic Sans MS" panose="030F0702030302020204" pitchFamily="66" charset="0"/>
                          <a:cs typeface="Amatic SC" panose="00000500000000000000" pitchFamily="2" charset="-79"/>
                        </a:rPr>
                        <a:t>Amazing Athlete </a:t>
                      </a:r>
                      <a:r>
                        <a:rPr lang="en-GB" sz="900" b="0" dirty="0">
                          <a:latin typeface="Comic Sans MS" panose="030F0702030302020204" pitchFamily="66" charset="0"/>
                          <a:cs typeface="Amatic SC" panose="00000500000000000000" pitchFamily="2" charset="-79"/>
                        </a:rPr>
                        <a:t>who can show strength, balance and co-ordination when playing, move confidently and safely in a variety of different ways, use a range of equipment </a:t>
                      </a:r>
                    </a:p>
                    <a:p>
                      <a:pPr algn="l"/>
                      <a:r>
                        <a:rPr lang="en-GB" sz="900" b="0" dirty="0">
                          <a:latin typeface="Comic Sans MS" panose="030F0702030302020204" pitchFamily="66" charset="0"/>
                          <a:cs typeface="Amatic SC" panose="00000500000000000000" pitchFamily="2" charset="-79"/>
                        </a:rPr>
                        <a:t>To become a </a:t>
                      </a:r>
                      <a:r>
                        <a:rPr lang="en-GB" sz="900" b="1" dirty="0">
                          <a:latin typeface="Comic Sans MS" panose="030F0702030302020204" pitchFamily="66" charset="0"/>
                          <a:cs typeface="Amatic SC" panose="00000500000000000000" pitchFamily="2" charset="-79"/>
                        </a:rPr>
                        <a:t>Talented Tool User </a:t>
                      </a:r>
                      <a:r>
                        <a:rPr lang="en-GB" sz="900" b="0" dirty="0">
                          <a:latin typeface="Comic Sans MS" panose="030F0702030302020204" pitchFamily="66" charset="0"/>
                          <a:cs typeface="Amatic SC" panose="00000500000000000000" pitchFamily="2" charset="-79"/>
                        </a:rPr>
                        <a:t>who can hold a pencil effectively, use a range of tools (for example scissors, cutlery, paintbrushes, tweezers, hammer, screwdrivers) safely and with confidence</a:t>
                      </a:r>
                    </a:p>
                    <a:p>
                      <a:pPr algn="l"/>
                      <a:endParaRPr lang="en-GB" sz="900" b="0" dirty="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3065824"/>
                  </a:ext>
                </a:extLst>
              </a:tr>
            </a:tbl>
          </a:graphicData>
        </a:graphic>
      </p:graphicFrame>
      <p:pic>
        <p:nvPicPr>
          <p:cNvPr id="6" name="Picture 5">
            <a:extLst>
              <a:ext uri="{FF2B5EF4-FFF2-40B4-BE49-F238E27FC236}">
                <a16:creationId xmlns:a16="http://schemas.microsoft.com/office/drawing/2014/main" id="{6E582DBF-1A0E-4FBB-9D66-B61D7AD340E6}"/>
              </a:ext>
            </a:extLst>
          </p:cNvPr>
          <p:cNvPicPr>
            <a:picLocks noChangeAspect="1"/>
          </p:cNvPicPr>
          <p:nvPr/>
        </p:nvPicPr>
        <p:blipFill>
          <a:blip r:embed="rId3"/>
          <a:stretch>
            <a:fillRect/>
          </a:stretch>
        </p:blipFill>
        <p:spPr>
          <a:xfrm>
            <a:off x="737202" y="153635"/>
            <a:ext cx="748927" cy="664971"/>
          </a:xfrm>
          <a:prstGeom prst="rect">
            <a:avLst/>
          </a:prstGeom>
        </p:spPr>
      </p:pic>
    </p:spTree>
    <p:extLst>
      <p:ext uri="{BB962C8B-B14F-4D97-AF65-F5344CB8AC3E}">
        <p14:creationId xmlns:p14="http://schemas.microsoft.com/office/powerpoint/2010/main" val="17851699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92785971"/>
              </p:ext>
            </p:extLst>
          </p:nvPr>
        </p:nvGraphicFramePr>
        <p:xfrm>
          <a:off x="182882" y="595730"/>
          <a:ext cx="11904613" cy="3682356"/>
        </p:xfrm>
        <a:graphic>
          <a:graphicData uri="http://schemas.openxmlformats.org/drawingml/2006/table">
            <a:tbl>
              <a:tblPr firstRow="1" bandRow="1">
                <a:tableStyleId>{5C22544A-7EE6-4342-B048-85BDC9FD1C3A}</a:tableStyleId>
              </a:tblPr>
              <a:tblGrid>
                <a:gridCol w="1700659">
                  <a:extLst>
                    <a:ext uri="{9D8B030D-6E8A-4147-A177-3AD203B41FA5}">
                      <a16:colId xmlns:a16="http://schemas.microsoft.com/office/drawing/2014/main" val="385991600"/>
                    </a:ext>
                  </a:extLst>
                </a:gridCol>
                <a:gridCol w="1700659">
                  <a:extLst>
                    <a:ext uri="{9D8B030D-6E8A-4147-A177-3AD203B41FA5}">
                      <a16:colId xmlns:a16="http://schemas.microsoft.com/office/drawing/2014/main" val="2865123548"/>
                    </a:ext>
                  </a:extLst>
                </a:gridCol>
                <a:gridCol w="1700659">
                  <a:extLst>
                    <a:ext uri="{9D8B030D-6E8A-4147-A177-3AD203B41FA5}">
                      <a16:colId xmlns:a16="http://schemas.microsoft.com/office/drawing/2014/main" val="872926247"/>
                    </a:ext>
                  </a:extLst>
                </a:gridCol>
                <a:gridCol w="1700659">
                  <a:extLst>
                    <a:ext uri="{9D8B030D-6E8A-4147-A177-3AD203B41FA5}">
                      <a16:colId xmlns:a16="http://schemas.microsoft.com/office/drawing/2014/main" val="1315738151"/>
                    </a:ext>
                  </a:extLst>
                </a:gridCol>
                <a:gridCol w="1700659">
                  <a:extLst>
                    <a:ext uri="{9D8B030D-6E8A-4147-A177-3AD203B41FA5}">
                      <a16:colId xmlns:a16="http://schemas.microsoft.com/office/drawing/2014/main" val="2709165749"/>
                    </a:ext>
                  </a:extLst>
                </a:gridCol>
                <a:gridCol w="1700659">
                  <a:extLst>
                    <a:ext uri="{9D8B030D-6E8A-4147-A177-3AD203B41FA5}">
                      <a16:colId xmlns:a16="http://schemas.microsoft.com/office/drawing/2014/main" val="2335150482"/>
                    </a:ext>
                  </a:extLst>
                </a:gridCol>
                <a:gridCol w="1700659">
                  <a:extLst>
                    <a:ext uri="{9D8B030D-6E8A-4147-A177-3AD203B41FA5}">
                      <a16:colId xmlns:a16="http://schemas.microsoft.com/office/drawing/2014/main" val="4046203905"/>
                    </a:ext>
                  </a:extLst>
                </a:gridCol>
              </a:tblGrid>
              <a:tr h="255019">
                <a:tc>
                  <a:txBody>
                    <a:bodyPr/>
                    <a:lstStyle/>
                    <a:p>
                      <a:pPr algn="ctr"/>
                      <a:endParaRPr lang="en-GB" sz="1000" b="0" dirty="0">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Autumn 1</a:t>
                      </a:r>
                      <a:endParaRPr lang="en-GB"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Comic Sans MS" panose="030F0702030302020204" pitchFamily="66" charset="0"/>
                          <a:cs typeface="Amatic SC" panose="020B0604020202020204" charset="-79"/>
                        </a:rPr>
                        <a:t>Autumn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226683">
                <a:tc>
                  <a:txBody>
                    <a:bodyPr/>
                    <a:lstStyle/>
                    <a:p>
                      <a:pPr algn="ctr"/>
                      <a:r>
                        <a:rPr lang="en-US" sz="1000" b="1" dirty="0">
                          <a:latin typeface="Comic Sans MS" panose="030F0702030302020204" pitchFamily="66" charset="0"/>
                          <a:cs typeface="Amatic SC" panose="020B0604020202020204" charset="-79"/>
                        </a:rPr>
                        <a:t>General Themes </a:t>
                      </a:r>
                      <a:endParaRPr lang="en-GB" sz="1000" b="1"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All about</a:t>
                      </a:r>
                      <a:r>
                        <a:rPr lang="en-US" sz="1000" b="1" baseline="0" dirty="0">
                          <a:solidFill>
                            <a:schemeClr val="tx1"/>
                          </a:solidFill>
                          <a:latin typeface="Comic Sans MS" panose="030F0702030302020204" pitchFamily="66" charset="0"/>
                          <a:cs typeface="Amatic SC" panose="020B0604020202020204" charset="-79"/>
                        </a:rPr>
                        <a:t> me!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Comic Sans MS" panose="030F0702030302020204" pitchFamily="66" charset="0"/>
                          <a:cs typeface="Amatic SC" panose="020B0604020202020204" charset="-79"/>
                        </a:rPr>
                        <a:t>Sparkle and shine!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baseline="0" dirty="0" smtClean="0">
                          <a:solidFill>
                            <a:schemeClr val="tx1"/>
                          </a:solidFill>
                          <a:latin typeface="Comic Sans MS" panose="030F0702030302020204" pitchFamily="66" charset="0"/>
                          <a:cs typeface="Amatic SC" panose="020B0604020202020204" charset="-79"/>
                        </a:rPr>
                        <a:t>Terrific tales!</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accent6">
                              <a:lumMod val="50000"/>
                            </a:schemeClr>
                          </a:solidFill>
                          <a:latin typeface="Comic Sans MS" panose="030F0702030302020204" pitchFamily="66"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Comic Sans MS" panose="030F0702030302020204" pitchFamily="66" charset="0"/>
                          <a:cs typeface="Amatic SC" panose="020B0604020202020204" charset="-79"/>
                        </a:rPr>
                        <a:t>Fun</a:t>
                      </a:r>
                      <a:r>
                        <a:rPr lang="en-US" sz="1000" b="1" baseline="0" dirty="0">
                          <a:solidFill>
                            <a:schemeClr val="tx1"/>
                          </a:solidFill>
                          <a:latin typeface="Comic Sans MS" panose="030F0702030302020204" pitchFamily="66" charset="0"/>
                          <a:cs typeface="Amatic SC" panose="020B0604020202020204" charset="-79"/>
                        </a:rPr>
                        <a:t> at the seaside!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619116">
                <a:tc>
                  <a:txBody>
                    <a:bodyPr/>
                    <a:lstStyle/>
                    <a:p>
                      <a:pPr algn="ctr"/>
                      <a:r>
                        <a:rPr lang="en-US" sz="850" b="1" baseline="0" dirty="0">
                          <a:latin typeface="Comic Sans MS" panose="030F0702030302020204" pitchFamily="66" charset="0"/>
                          <a:cs typeface="Amatic SC" panose="020B0604020202020204" charset="-79"/>
                        </a:rPr>
                        <a:t>Literacy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r>
                        <a:rPr lang="en-GB" sz="850" b="0" dirty="0">
                          <a:latin typeface="Comic Sans MS" panose="030F0702030302020204" pitchFamily="66" charset="0"/>
                        </a:rPr>
                        <a:t> It is crucial for children to develop a life-long love of reading. Reading consists of two dimensions: language comprehension and word reading. Language comprehension (necessary for both </a:t>
                      </a:r>
                    </a:p>
                    <a:p>
                      <a:r>
                        <a:rPr lang="en-GB" sz="850" b="0" dirty="0">
                          <a:latin typeface="Comic Sans MS" panose="030F0702030302020204" pitchFamily="66" charset="0"/>
                        </a:rPr>
                        <a:t>reading and writing) starts from birth. It only develops when adults talk with children about the world around them and the books (stories and non-fiction) they read with them, and enjoy </a:t>
                      </a:r>
                    </a:p>
                    <a:p>
                      <a:r>
                        <a:rPr lang="en-GB" sz="850" b="0" dirty="0">
                          <a:latin typeface="Comic Sans MS" panose="030F0702030302020204" pitchFamily="66" charset="0"/>
                        </a:rPr>
                        <a:t>rhymes, poems and songs together. Skilled word reading, taught later, involves both the speedy working out of the pronunciation of unfamiliar printed words (decoding) and the speedy </a:t>
                      </a:r>
                    </a:p>
                    <a:p>
                      <a:r>
                        <a:rPr lang="en-GB" sz="850" b="0" dirty="0">
                          <a:latin typeface="Comic Sans MS" panose="030F0702030302020204" pitchFamily="66" charset="0"/>
                        </a:rPr>
                        <a:t>recognition of familiar printed words. Writing involves transcription (spelling and handwriting) and composition (articulating ideas and structuring them in speech, before writing)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27661565"/>
                  </a:ext>
                </a:extLst>
              </a:tr>
              <a:tr h="1447800">
                <a:tc>
                  <a:txBody>
                    <a:bodyPr/>
                    <a:lstStyle/>
                    <a:p>
                      <a:r>
                        <a:rPr lang="en-GB" sz="800" b="1" dirty="0">
                          <a:latin typeface="Comic Sans MS" panose="030F0702030302020204" pitchFamily="66" charset="0"/>
                        </a:rPr>
                        <a:t>Writing</a:t>
                      </a:r>
                    </a:p>
                    <a:p>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800" b="1" dirty="0">
                          <a:latin typeface="Comic Sans MS" panose="030F0702030302020204" pitchFamily="66" charset="0"/>
                        </a:rPr>
                        <a:t>Texts as a Stimulus: </a:t>
                      </a:r>
                      <a:r>
                        <a:rPr lang="en-GB" sz="800" dirty="0">
                          <a:latin typeface="Comic Sans MS" panose="030F0702030302020204" pitchFamily="66" charset="0"/>
                        </a:rPr>
                        <a:t>leaf man, shark in the park.</a:t>
                      </a:r>
                    </a:p>
                    <a:p>
                      <a:r>
                        <a:rPr lang="en-GB" sz="800" dirty="0">
                          <a:latin typeface="Comic Sans MS" panose="030F0702030302020204" pitchFamily="66" charset="0"/>
                        </a:rPr>
                        <a:t>Children will be experimenting with mark -making and writing patterns in a range of mediums. They will begin to develop a dominant hand and work towards a tripod grip. Children will start to give meaning to marks and labels. Writing initial sounds and simple captions. Use initial sounds to label characters / images. Children will begin to write letters from their names. Name writing practice.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b="1" dirty="0">
                          <a:latin typeface="Comic Sans MS" panose="030F0702030302020204" pitchFamily="66" charset="0"/>
                        </a:rPr>
                        <a:t>Texts as a Stimulus</a:t>
                      </a:r>
                      <a:r>
                        <a:rPr lang="en-GB" sz="800" b="1" dirty="0" smtClean="0">
                          <a:latin typeface="Comic Sans MS" panose="030F0702030302020204" pitchFamily="66" charset="0"/>
                        </a:rPr>
                        <a:t>:</a:t>
                      </a:r>
                    </a:p>
                    <a:p>
                      <a:r>
                        <a:rPr lang="en-GB" sz="800" b="0" dirty="0" smtClean="0">
                          <a:latin typeface="Comic Sans MS" panose="030F0702030302020204" pitchFamily="66" charset="0"/>
                        </a:rPr>
                        <a:t>The best birthday present,</a:t>
                      </a:r>
                      <a:r>
                        <a:rPr lang="en-GB" sz="800" b="0" baseline="0" dirty="0" smtClean="0">
                          <a:latin typeface="Comic Sans MS" panose="030F0702030302020204" pitchFamily="66" charset="0"/>
                        </a:rPr>
                        <a:t> chapatti moon, the best Christmas present. Children will be labelling using initial sounds. Orally telling stories sometimes with adults acting as scribes. Writing CVC words to label characters</a:t>
                      </a:r>
                      <a:r>
                        <a:rPr lang="en-GB" sz="800" b="1" baseline="0" dirty="0" smtClean="0">
                          <a:latin typeface="Comic Sans MS" panose="030F0702030302020204" pitchFamily="66" charset="0"/>
                        </a:rPr>
                        <a:t>. </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b="1" dirty="0">
                          <a:latin typeface="Comic Sans MS" panose="030F0702030302020204" pitchFamily="66" charset="0"/>
                        </a:rPr>
                        <a:t>Texts as a Stimulus</a:t>
                      </a:r>
                      <a:r>
                        <a:rPr lang="en-GB" sz="800" b="1" dirty="0" smtClean="0">
                          <a:latin typeface="Comic Sans MS" panose="030F0702030302020204" pitchFamily="66"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You choose fairy tales, the gingerbread man, Goldilocks and the three bears. Writing simple captions about pictures from traditional tales e.g. man on the mat. Help children identify the sound that is tricky to spell. Sequence stories such as Goldilocks and the gingerbread man.</a:t>
                      </a:r>
                    </a:p>
                    <a:p>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b="1" dirty="0">
                          <a:latin typeface="Comic Sans MS" panose="030F0702030302020204" pitchFamily="66" charset="0"/>
                        </a:rPr>
                        <a:t>Texts as a Stimulus: </a:t>
                      </a:r>
                      <a:endParaRPr lang="en-GB" sz="800" b="0" dirty="0">
                        <a:latin typeface="Comic Sans MS" panose="030F0702030302020204" pitchFamily="66" charset="0"/>
                      </a:endParaRPr>
                    </a:p>
                    <a:p>
                      <a:r>
                        <a:rPr lang="en-GB" sz="800" b="0" dirty="0">
                          <a:latin typeface="Comic Sans MS" panose="030F0702030302020204" pitchFamily="66" charset="0"/>
                        </a:rPr>
                        <a:t>Jack and the beanstalk.</a:t>
                      </a:r>
                      <a:r>
                        <a:rPr lang="en-GB" sz="800" b="0" baseline="0" dirty="0">
                          <a:latin typeface="Comic Sans MS" panose="030F0702030302020204" pitchFamily="66" charset="0"/>
                        </a:rPr>
                        <a:t> </a:t>
                      </a:r>
                      <a:r>
                        <a:rPr lang="en-GB" sz="800" b="0" baseline="0" dirty="0" smtClean="0">
                          <a:latin typeface="Comic Sans MS" panose="030F0702030302020204" pitchFamily="66" charset="0"/>
                        </a:rPr>
                        <a:t>You </a:t>
                      </a:r>
                      <a:r>
                        <a:rPr lang="en-GB" sz="800" b="0" baseline="0" dirty="0">
                          <a:latin typeface="Comic Sans MS" panose="030F0702030302020204" pitchFamily="66" charset="0"/>
                        </a:rPr>
                        <a:t>choose. </a:t>
                      </a:r>
                      <a:r>
                        <a:rPr lang="en-GB" sz="800" dirty="0">
                          <a:latin typeface="Comic Sans MS" panose="030F0702030302020204" pitchFamily="66" charset="0"/>
                        </a:rPr>
                        <a:t>Drawing and labelling our own story maps, writing captions and labels, writing simple sentences. Writing short sentences to accompany story maps. Order the story. Labels and captions.</a:t>
                      </a:r>
                      <a:r>
                        <a:rPr lang="en-GB" sz="800" baseline="0" dirty="0">
                          <a:latin typeface="Comic Sans MS" panose="030F0702030302020204" pitchFamily="66" charset="0"/>
                        </a:rPr>
                        <a:t> </a:t>
                      </a:r>
                      <a:r>
                        <a:rPr lang="en-GB" sz="800" dirty="0">
                          <a:latin typeface="Comic Sans MS" panose="030F0702030302020204" pitchFamily="66" charset="0"/>
                        </a:rPr>
                        <a:t>Character descriptions.</a:t>
                      </a:r>
                    </a:p>
                    <a:p>
                      <a:r>
                        <a:rPr lang="en-GB" sz="800" dirty="0">
                          <a:latin typeface="Comic Sans MS" panose="030F0702030302020204" pitchFamily="66" charset="0"/>
                        </a:rPr>
                        <a:t>Write 1</a:t>
                      </a:r>
                      <a:r>
                        <a:rPr lang="en-GB" sz="800" dirty="0" smtClean="0">
                          <a:latin typeface="Comic Sans MS" panose="030F0702030302020204" pitchFamily="66" charset="0"/>
                        </a:rPr>
                        <a:t> sentence.</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800" b="1" dirty="0">
                          <a:latin typeface="Comic Sans MS" panose="030F0702030302020204" pitchFamily="66" charset="0"/>
                        </a:rPr>
                        <a:t>Texts as a Stimulus:</a:t>
                      </a:r>
                    </a:p>
                    <a:p>
                      <a:r>
                        <a:rPr lang="en-GB" sz="800" dirty="0">
                          <a:latin typeface="Comic Sans MS" panose="030F0702030302020204" pitchFamily="66" charset="0"/>
                        </a:rPr>
                        <a:t>The train ride, the way</a:t>
                      </a:r>
                      <a:r>
                        <a:rPr lang="en-GB" sz="800" baseline="0" dirty="0">
                          <a:latin typeface="Comic Sans MS" panose="030F0702030302020204" pitchFamily="66" charset="0"/>
                        </a:rPr>
                        <a:t> back home, </a:t>
                      </a:r>
                      <a:r>
                        <a:rPr lang="en-GB" sz="800" dirty="0" smtClean="0">
                          <a:latin typeface="Comic Sans MS" panose="030F0702030302020204" pitchFamily="66" charset="0"/>
                        </a:rPr>
                        <a:t>Writing some of the </a:t>
                      </a:r>
                    </a:p>
                    <a:p>
                      <a:r>
                        <a:rPr lang="en-GB" sz="800" dirty="0" smtClean="0">
                          <a:latin typeface="Comic Sans MS" panose="030F0702030302020204" pitchFamily="66" charset="0"/>
                        </a:rPr>
                        <a:t>tricky words such as I, </a:t>
                      </a:r>
                    </a:p>
                    <a:p>
                      <a:r>
                        <a:rPr lang="en-GB" sz="800" dirty="0" smtClean="0">
                          <a:latin typeface="Comic Sans MS" panose="030F0702030302020204" pitchFamily="66" charset="0"/>
                        </a:rPr>
                        <a:t>me, my, like, to, the. </a:t>
                      </a:r>
                    </a:p>
                    <a:p>
                      <a:r>
                        <a:rPr lang="en-GB" sz="800" dirty="0" smtClean="0">
                          <a:latin typeface="Comic Sans MS" panose="030F0702030302020204" pitchFamily="66" charset="0"/>
                        </a:rPr>
                        <a:t>Writing CVC words, </a:t>
                      </a:r>
                    </a:p>
                    <a:p>
                      <a:r>
                        <a:rPr lang="en-GB" sz="800" dirty="0" smtClean="0">
                          <a:latin typeface="Comic Sans MS" panose="030F0702030302020204" pitchFamily="66" charset="0"/>
                        </a:rPr>
                        <a:t>Labels using CVC, </a:t>
                      </a:r>
                    </a:p>
                    <a:p>
                      <a:r>
                        <a:rPr lang="en-GB" sz="800" dirty="0" smtClean="0">
                          <a:latin typeface="Comic Sans MS" panose="030F0702030302020204" pitchFamily="66" charset="0"/>
                        </a:rPr>
                        <a:t>CVCC, CCVC words.</a:t>
                      </a:r>
                    </a:p>
                    <a:p>
                      <a:r>
                        <a:rPr lang="en-GB" sz="800" dirty="0" smtClean="0">
                          <a:latin typeface="Comic Sans MS" panose="030F0702030302020204" pitchFamily="66" charset="0"/>
                        </a:rPr>
                        <a:t>Guided writing based </a:t>
                      </a:r>
                    </a:p>
                    <a:p>
                      <a:r>
                        <a:rPr lang="en-GB" sz="800" dirty="0" smtClean="0">
                          <a:latin typeface="Comic Sans MS" panose="030F0702030302020204" pitchFamily="66" charset="0"/>
                        </a:rPr>
                        <a:t>around developing </a:t>
                      </a:r>
                    </a:p>
                    <a:p>
                      <a:r>
                        <a:rPr lang="en-GB" sz="800" dirty="0" smtClean="0">
                          <a:latin typeface="Comic Sans MS" panose="030F0702030302020204" pitchFamily="66" charset="0"/>
                        </a:rPr>
                        <a:t>short sentences.</a:t>
                      </a:r>
                    </a:p>
                    <a:p>
                      <a:r>
                        <a:rPr lang="en-GB" sz="800" dirty="0" smtClean="0">
                          <a:latin typeface="Comic Sans MS" panose="030F0702030302020204" pitchFamily="66" charset="0"/>
                        </a:rPr>
                        <a:t>Write 2 sentences</a:t>
                      </a:r>
                    </a:p>
                    <a:p>
                      <a:pPr algn="l"/>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b="1" dirty="0">
                          <a:latin typeface="Comic Sans MS" panose="030F0702030302020204" pitchFamily="66" charset="0"/>
                        </a:rPr>
                        <a:t>Texts as a Stimulus: </a:t>
                      </a:r>
                      <a:endParaRPr lang="en-GB" sz="800" b="1" dirty="0" smtClean="0">
                        <a:latin typeface="Comic Sans MS" panose="030F0702030302020204" pitchFamily="66" charset="0"/>
                      </a:endParaRPr>
                    </a:p>
                    <a:p>
                      <a:r>
                        <a:rPr lang="en-GB" sz="800" b="0" dirty="0" smtClean="0">
                          <a:latin typeface="Comic Sans MS" panose="030F0702030302020204" pitchFamily="66" charset="0"/>
                        </a:rPr>
                        <a:t>The night pirates,</a:t>
                      </a:r>
                      <a:r>
                        <a:rPr lang="en-GB" sz="800" b="0" baseline="0" dirty="0" smtClean="0">
                          <a:latin typeface="Comic Sans MS" panose="030F0702030302020204" pitchFamily="66" charset="0"/>
                        </a:rPr>
                        <a:t> </a:t>
                      </a:r>
                      <a:r>
                        <a:rPr lang="en-GB" sz="800" dirty="0" smtClean="0">
                          <a:latin typeface="Comic Sans MS" panose="030F0702030302020204" pitchFamily="66" charset="0"/>
                        </a:rPr>
                        <a:t>writing </a:t>
                      </a:r>
                      <a:r>
                        <a:rPr lang="en-GB" sz="800" dirty="0">
                          <a:latin typeface="Comic Sans MS" panose="030F0702030302020204" pitchFamily="66" charset="0"/>
                        </a:rPr>
                        <a:t>sentences using a range of tricky words that are spelt correctly. </a:t>
                      </a:r>
                      <a:r>
                        <a:rPr lang="en-GB" sz="800" dirty="0" smtClean="0">
                          <a:latin typeface="Comic Sans MS" panose="030F0702030302020204" pitchFamily="66" charset="0"/>
                        </a:rPr>
                        <a:t>Use of full </a:t>
                      </a:r>
                      <a:r>
                        <a:rPr lang="en-GB" sz="800" dirty="0">
                          <a:latin typeface="Comic Sans MS" panose="030F0702030302020204" pitchFamily="66" charset="0"/>
                        </a:rPr>
                        <a:t>stops, capital letters and finger spaces. Innovation of familiar texts Using familiar texts as a model for writing own stories.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3119683"/>
                  </a:ext>
                </a:extLst>
              </a:tr>
              <a:tr h="301201">
                <a:tc gridSpan="7">
                  <a:txBody>
                    <a:bodyPr/>
                    <a:lstStyle/>
                    <a:p>
                      <a:r>
                        <a:rPr lang="en-GB" sz="900" b="1" dirty="0">
                          <a:latin typeface="Comic Sans MS" panose="030F0702030302020204" pitchFamily="66" charset="0"/>
                          <a:cs typeface="Amatic SC" panose="00000500000000000000" pitchFamily="2" charset="-79"/>
                        </a:rPr>
                        <a:t>Curriculum</a:t>
                      </a:r>
                      <a:r>
                        <a:rPr lang="en-GB" sz="900" b="1" baseline="0" dirty="0">
                          <a:latin typeface="Comic Sans MS" panose="030F0702030302020204" pitchFamily="66" charset="0"/>
                          <a:cs typeface="Amatic SC" panose="00000500000000000000" pitchFamily="2" charset="-79"/>
                        </a:rPr>
                        <a:t> goals: </a:t>
                      </a:r>
                      <a:r>
                        <a:rPr lang="en-GB" sz="900" b="0" dirty="0">
                          <a:latin typeface="Comic Sans MS" panose="030F0702030302020204" pitchFamily="66" charset="0"/>
                          <a:cs typeface="Amatic SC" panose="00000500000000000000" pitchFamily="2" charset="-79"/>
                        </a:rPr>
                        <a:t>To become an </a:t>
                      </a:r>
                      <a:r>
                        <a:rPr lang="en-GB" sz="900" b="1" dirty="0">
                          <a:latin typeface="Comic Sans MS" panose="030F0702030302020204" pitchFamily="66" charset="0"/>
                          <a:cs typeface="Amatic SC" panose="00000500000000000000" pitchFamily="2" charset="-79"/>
                        </a:rPr>
                        <a:t>Awesome Author </a:t>
                      </a:r>
                      <a:r>
                        <a:rPr lang="en-GB" sz="900" b="0" dirty="0">
                          <a:latin typeface="Comic Sans MS" panose="030F0702030302020204" pitchFamily="66" charset="0"/>
                          <a:cs typeface="Amatic SC" panose="00000500000000000000" pitchFamily="2" charset="-79"/>
                        </a:rPr>
                        <a:t>who can write letters that are formed correctly, write words and simple sentences (using single sounds and digraphs they have learnt) that can be read by others</a:t>
                      </a:r>
                      <a:r>
                        <a:rPr lang="en-GB" sz="900" b="0" dirty="0" smtClean="0">
                          <a:latin typeface="Comic Sans MS" panose="030F0702030302020204" pitchFamily="66" charset="0"/>
                          <a:cs typeface="Amatic SC" panose="00000500000000000000" pitchFamily="2" charset="-79"/>
                        </a:rPr>
                        <a:t>.</a:t>
                      </a:r>
                      <a:r>
                        <a:rPr lang="en-GB" sz="900" dirty="0" smtClean="0">
                          <a:latin typeface="Comic Sans MS" panose="030F0702030302020204" pitchFamily="66" charset="0"/>
                        </a:rPr>
                        <a:t> </a:t>
                      </a:r>
                      <a:endParaRPr lang="en-GB" sz="900" baseline="0" dirty="0" smtClean="0">
                        <a:latin typeface="Comic Sans MS" panose="030F0702030302020204" pitchFamily="66" charset="0"/>
                      </a:endParaRPr>
                    </a:p>
                    <a:p>
                      <a:pPr algn="l"/>
                      <a:endParaRPr lang="en-GB" sz="900" b="0" dirty="0">
                        <a:latin typeface="Comic Sans MS" panose="030F0702030302020204" pitchFamily="66" charset="0"/>
                        <a:cs typeface="Amatic SC" panose="00000500000000000000" pitchFamily="2" charset="-79"/>
                      </a:endParaRPr>
                    </a:p>
                    <a:p>
                      <a:pPr algn="l"/>
                      <a:endParaRPr lang="en-GB" sz="900" b="0" dirty="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3065824"/>
                  </a:ext>
                </a:extLst>
              </a:tr>
            </a:tbl>
          </a:graphicData>
        </a:graphic>
      </p:graphicFrame>
      <p:pic>
        <p:nvPicPr>
          <p:cNvPr id="6" name="Picture 5">
            <a:extLst>
              <a:ext uri="{FF2B5EF4-FFF2-40B4-BE49-F238E27FC236}">
                <a16:creationId xmlns:a16="http://schemas.microsoft.com/office/drawing/2014/main" id="{6E582DBF-1A0E-4FBB-9D66-B61D7AD340E6}"/>
              </a:ext>
            </a:extLst>
          </p:cNvPr>
          <p:cNvPicPr>
            <a:picLocks noChangeAspect="1"/>
          </p:cNvPicPr>
          <p:nvPr/>
        </p:nvPicPr>
        <p:blipFill>
          <a:blip r:embed="rId3"/>
          <a:stretch>
            <a:fillRect/>
          </a:stretch>
        </p:blipFill>
        <p:spPr>
          <a:xfrm>
            <a:off x="737202" y="153635"/>
            <a:ext cx="748927" cy="664971"/>
          </a:xfrm>
          <a:prstGeom prst="rect">
            <a:avLst/>
          </a:prstGeom>
        </p:spPr>
      </p:pic>
    </p:spTree>
    <p:extLst>
      <p:ext uri="{BB962C8B-B14F-4D97-AF65-F5344CB8AC3E}">
        <p14:creationId xmlns:p14="http://schemas.microsoft.com/office/powerpoint/2010/main" val="30165048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41677589"/>
              </p:ext>
            </p:extLst>
          </p:nvPr>
        </p:nvGraphicFramePr>
        <p:xfrm>
          <a:off x="182882" y="595730"/>
          <a:ext cx="11904613" cy="6532236"/>
        </p:xfrm>
        <a:graphic>
          <a:graphicData uri="http://schemas.openxmlformats.org/drawingml/2006/table">
            <a:tbl>
              <a:tblPr firstRow="1" bandRow="1">
                <a:tableStyleId>{5C22544A-7EE6-4342-B048-85BDC9FD1C3A}</a:tableStyleId>
              </a:tblPr>
              <a:tblGrid>
                <a:gridCol w="1700659">
                  <a:extLst>
                    <a:ext uri="{9D8B030D-6E8A-4147-A177-3AD203B41FA5}">
                      <a16:colId xmlns:a16="http://schemas.microsoft.com/office/drawing/2014/main" val="385991600"/>
                    </a:ext>
                  </a:extLst>
                </a:gridCol>
                <a:gridCol w="1700659">
                  <a:extLst>
                    <a:ext uri="{9D8B030D-6E8A-4147-A177-3AD203B41FA5}">
                      <a16:colId xmlns:a16="http://schemas.microsoft.com/office/drawing/2014/main" val="2865123548"/>
                    </a:ext>
                  </a:extLst>
                </a:gridCol>
                <a:gridCol w="1700659">
                  <a:extLst>
                    <a:ext uri="{9D8B030D-6E8A-4147-A177-3AD203B41FA5}">
                      <a16:colId xmlns:a16="http://schemas.microsoft.com/office/drawing/2014/main" val="872926247"/>
                    </a:ext>
                  </a:extLst>
                </a:gridCol>
                <a:gridCol w="1700659">
                  <a:extLst>
                    <a:ext uri="{9D8B030D-6E8A-4147-A177-3AD203B41FA5}">
                      <a16:colId xmlns:a16="http://schemas.microsoft.com/office/drawing/2014/main" val="1315738151"/>
                    </a:ext>
                  </a:extLst>
                </a:gridCol>
                <a:gridCol w="1700659">
                  <a:extLst>
                    <a:ext uri="{9D8B030D-6E8A-4147-A177-3AD203B41FA5}">
                      <a16:colId xmlns:a16="http://schemas.microsoft.com/office/drawing/2014/main" val="2709165749"/>
                    </a:ext>
                  </a:extLst>
                </a:gridCol>
                <a:gridCol w="1700659">
                  <a:extLst>
                    <a:ext uri="{9D8B030D-6E8A-4147-A177-3AD203B41FA5}">
                      <a16:colId xmlns:a16="http://schemas.microsoft.com/office/drawing/2014/main" val="2335150482"/>
                    </a:ext>
                  </a:extLst>
                </a:gridCol>
                <a:gridCol w="1700659">
                  <a:extLst>
                    <a:ext uri="{9D8B030D-6E8A-4147-A177-3AD203B41FA5}">
                      <a16:colId xmlns:a16="http://schemas.microsoft.com/office/drawing/2014/main" val="4046203905"/>
                    </a:ext>
                  </a:extLst>
                </a:gridCol>
              </a:tblGrid>
              <a:tr h="255019">
                <a:tc>
                  <a:txBody>
                    <a:bodyPr/>
                    <a:lstStyle/>
                    <a:p>
                      <a:pPr algn="ctr"/>
                      <a:endParaRPr lang="en-GB" sz="1000" b="0" dirty="0">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Autumn 1</a:t>
                      </a:r>
                      <a:endParaRPr lang="en-GB"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Comic Sans MS" panose="030F0702030302020204" pitchFamily="66" charset="0"/>
                          <a:cs typeface="Amatic SC" panose="020B0604020202020204" charset="-79"/>
                        </a:rPr>
                        <a:t>Autumn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226683">
                <a:tc>
                  <a:txBody>
                    <a:bodyPr/>
                    <a:lstStyle/>
                    <a:p>
                      <a:pPr algn="ctr"/>
                      <a:r>
                        <a:rPr lang="en-US" sz="1000" b="1" dirty="0">
                          <a:latin typeface="Comic Sans MS" panose="030F0702030302020204" pitchFamily="66" charset="0"/>
                          <a:cs typeface="Amatic SC" panose="020B0604020202020204" charset="-79"/>
                        </a:rPr>
                        <a:t>General Themes </a:t>
                      </a:r>
                      <a:endParaRPr lang="en-GB" sz="1000" b="1"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All about</a:t>
                      </a:r>
                      <a:r>
                        <a:rPr lang="en-US" sz="1000" b="1" baseline="0" dirty="0">
                          <a:solidFill>
                            <a:schemeClr val="tx1"/>
                          </a:solidFill>
                          <a:latin typeface="Comic Sans MS" panose="030F0702030302020204" pitchFamily="66" charset="0"/>
                          <a:cs typeface="Amatic SC" panose="020B0604020202020204" charset="-79"/>
                        </a:rPr>
                        <a:t> me!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Comic Sans MS" panose="030F0702030302020204" pitchFamily="66" charset="0"/>
                          <a:cs typeface="Amatic SC" panose="020B0604020202020204" charset="-79"/>
                        </a:rPr>
                        <a:t>Sparkle and shine!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dirty="0" smtClean="0">
                          <a:solidFill>
                            <a:schemeClr val="tx1"/>
                          </a:solidFill>
                          <a:latin typeface="Comic Sans MS" panose="030F0702030302020204" pitchFamily="66" charset="0"/>
                          <a:cs typeface="Amatic SC" panose="020B0604020202020204" charset="-79"/>
                        </a:rPr>
                        <a:t>Terrific tales</a:t>
                      </a:r>
                      <a:r>
                        <a:rPr lang="en-US" sz="1000" b="1" baseline="0" dirty="0" smtClean="0">
                          <a:solidFill>
                            <a:schemeClr val="tx1"/>
                          </a:solidFill>
                          <a:latin typeface="Comic Sans MS" panose="030F0702030302020204" pitchFamily="66" charset="0"/>
                          <a:cs typeface="Amatic SC" panose="020B0604020202020204" charset="-79"/>
                        </a:rPr>
                        <a:t>!</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accent6">
                              <a:lumMod val="50000"/>
                            </a:schemeClr>
                          </a:solidFill>
                          <a:latin typeface="Comic Sans MS" panose="030F0702030302020204" pitchFamily="66"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Comic Sans MS" panose="030F0702030302020204" pitchFamily="66" charset="0"/>
                          <a:cs typeface="Amatic SC" panose="020B0604020202020204" charset="-79"/>
                        </a:rPr>
                        <a:t>Fun</a:t>
                      </a:r>
                      <a:r>
                        <a:rPr lang="en-US" sz="1000" b="1" baseline="0" dirty="0">
                          <a:solidFill>
                            <a:schemeClr val="tx1"/>
                          </a:solidFill>
                          <a:latin typeface="Comic Sans MS" panose="030F0702030302020204" pitchFamily="66" charset="0"/>
                          <a:cs typeface="Amatic SC" panose="020B0604020202020204" charset="-79"/>
                        </a:rPr>
                        <a:t> at the seaside!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619116">
                <a:tc>
                  <a:txBody>
                    <a:bodyPr/>
                    <a:lstStyle/>
                    <a:p>
                      <a:pPr algn="ctr"/>
                      <a:r>
                        <a:rPr lang="en-US" sz="850" b="1" baseline="0" dirty="0">
                          <a:latin typeface="Comic Sans MS" panose="030F0702030302020204" pitchFamily="66" charset="0"/>
                          <a:cs typeface="Amatic SC" panose="020B0604020202020204" charset="-79"/>
                        </a:rPr>
                        <a:t>Literacy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r>
                        <a:rPr lang="en-GB" sz="800" b="0" dirty="0">
                          <a:latin typeface="Comic Sans MS" panose="030F0702030302020204" pitchFamily="66" charset="0"/>
                        </a:rPr>
                        <a:t> It is crucial for children to develop a life-long love of reading. Reading consists of two dimensions: language comprehension and word reading. Language comprehension (necessary for both </a:t>
                      </a:r>
                    </a:p>
                    <a:p>
                      <a:r>
                        <a:rPr lang="en-GB" sz="800" b="0" dirty="0">
                          <a:latin typeface="Comic Sans MS" panose="030F0702030302020204" pitchFamily="66" charset="0"/>
                        </a:rPr>
                        <a:t>reading and writing) starts from birth. It only develops when adults talk with children about the world around them and the books (stories and non-fiction) they read with them, and enjoy </a:t>
                      </a:r>
                    </a:p>
                    <a:p>
                      <a:r>
                        <a:rPr lang="en-GB" sz="800" b="0" dirty="0">
                          <a:latin typeface="Comic Sans MS" panose="030F0702030302020204" pitchFamily="66" charset="0"/>
                        </a:rPr>
                        <a:t>rhymes, poems and songs together. Skilled word reading, taught later, involves both the speedy working out of the pronunciation of unfamiliar printed words (decoding) and the speedy </a:t>
                      </a:r>
                    </a:p>
                    <a:p>
                      <a:r>
                        <a:rPr lang="en-GB" sz="800" b="0" dirty="0">
                          <a:latin typeface="Comic Sans MS" panose="030F0702030302020204" pitchFamily="66" charset="0"/>
                        </a:rPr>
                        <a:t>recognition of familiar printed words. Writing involves transcription (spelling and handwriting) and composition (articulating ideas and structuring them in speech, before writing)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27661565"/>
                  </a:ext>
                </a:extLst>
              </a:tr>
              <a:tr h="1600200">
                <a:tc>
                  <a:txBody>
                    <a:bodyPr/>
                    <a:lstStyle/>
                    <a:p>
                      <a:pPr algn="l"/>
                      <a:r>
                        <a:rPr lang="en-GB" sz="850" b="1" dirty="0">
                          <a:latin typeface="Comic Sans MS" panose="030F0702030302020204" pitchFamily="66" charset="0"/>
                          <a:cs typeface="Amatic SC" panose="00000500000000000000" pitchFamily="2" charset="-79"/>
                        </a:rPr>
                        <a:t>Word reading</a:t>
                      </a:r>
                    </a:p>
                    <a:p>
                      <a:pPr algn="l"/>
                      <a:r>
                        <a:rPr lang="en-GB" sz="850" b="0" dirty="0">
                          <a:latin typeface="Comic Sans MS" panose="030F0702030302020204" pitchFamily="66" charset="0"/>
                          <a:cs typeface="Amatic SC" panose="00000500000000000000" pitchFamily="2" charset="-79"/>
                        </a:rPr>
                        <a:t>Children will practice </a:t>
                      </a:r>
                    </a:p>
                    <a:p>
                      <a:pPr algn="l"/>
                      <a:r>
                        <a:rPr lang="en-GB" sz="850" b="0" dirty="0">
                          <a:latin typeface="Comic Sans MS" panose="030F0702030302020204" pitchFamily="66" charset="0"/>
                          <a:cs typeface="Amatic SC" panose="00000500000000000000" pitchFamily="2" charset="-79"/>
                        </a:rPr>
                        <a:t>word reading during </a:t>
                      </a:r>
                    </a:p>
                    <a:p>
                      <a:pPr algn="l"/>
                      <a:r>
                        <a:rPr lang="en-GB" sz="850" b="0" dirty="0">
                          <a:latin typeface="Comic Sans MS" panose="030F0702030302020204" pitchFamily="66" charset="0"/>
                          <a:cs typeface="Amatic SC" panose="00000500000000000000" pitchFamily="2" charset="-79"/>
                        </a:rPr>
                        <a:t>phonics lessons, in </a:t>
                      </a:r>
                    </a:p>
                    <a:p>
                      <a:pPr algn="l"/>
                      <a:r>
                        <a:rPr lang="en-GB" sz="850" b="0" dirty="0">
                          <a:latin typeface="Comic Sans MS" panose="030F0702030302020204" pitchFamily="66" charset="0"/>
                          <a:cs typeface="Amatic SC" panose="00000500000000000000" pitchFamily="2" charset="-79"/>
                        </a:rPr>
                        <a:t>independent learning </a:t>
                      </a:r>
                    </a:p>
                    <a:p>
                      <a:pPr algn="l"/>
                      <a:r>
                        <a:rPr lang="en-GB" sz="850" b="0" dirty="0">
                          <a:latin typeface="Comic Sans MS" panose="030F0702030302020204" pitchFamily="66" charset="0"/>
                          <a:cs typeface="Amatic SC" panose="00000500000000000000" pitchFamily="2" charset="-79"/>
                        </a:rPr>
                        <a:t>in the continuous </a:t>
                      </a:r>
                    </a:p>
                    <a:p>
                      <a:pPr algn="l"/>
                      <a:r>
                        <a:rPr lang="en-GB" sz="850" b="0" dirty="0">
                          <a:latin typeface="Comic Sans MS" panose="030F0702030302020204" pitchFamily="66" charset="0"/>
                          <a:cs typeface="Amatic SC" panose="00000500000000000000" pitchFamily="2" charset="-79"/>
                        </a:rPr>
                        <a:t>provision, while </a:t>
                      </a:r>
                    </a:p>
                    <a:p>
                      <a:pPr algn="l"/>
                      <a:r>
                        <a:rPr lang="en-GB" sz="850" b="0" dirty="0">
                          <a:latin typeface="Comic Sans MS" panose="030F0702030302020204" pitchFamily="66" charset="0"/>
                          <a:cs typeface="Amatic SC" panose="00000500000000000000" pitchFamily="2" charset="-79"/>
                        </a:rPr>
                        <a:t>reading their reading </a:t>
                      </a:r>
                    </a:p>
                    <a:p>
                      <a:pPr algn="l"/>
                      <a:r>
                        <a:rPr lang="en-GB" sz="850" b="0" dirty="0">
                          <a:latin typeface="Comic Sans MS" panose="030F0702030302020204" pitchFamily="66" charset="0"/>
                          <a:cs typeface="Amatic SC" panose="00000500000000000000" pitchFamily="2" charset="-79"/>
                        </a:rPr>
                        <a:t>books and practicing </a:t>
                      </a:r>
                    </a:p>
                    <a:p>
                      <a:pPr algn="l"/>
                      <a:r>
                        <a:rPr lang="en-GB" sz="850" b="0" dirty="0">
                          <a:latin typeface="Comic Sans MS" panose="030F0702030302020204" pitchFamily="66" charset="0"/>
                          <a:cs typeface="Amatic SC" panose="00000500000000000000" pitchFamily="2" charset="-79"/>
                        </a:rPr>
                        <a:t>their set HFW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dirty="0"/>
                        <a:t>Consolidate Phase 1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dirty="0"/>
                        <a:t>Phase 2 GPCs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dirty="0"/>
                        <a:t>s a t p </a:t>
                      </a:r>
                      <a:r>
                        <a:rPr lang="en-GB" sz="800" dirty="0" err="1"/>
                        <a:t>i</a:t>
                      </a:r>
                      <a:r>
                        <a:rPr lang="en-GB" sz="800" dirty="0"/>
                        <a:t> n m d g o c k</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dirty="0"/>
                        <a:t> s pronounced /z/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dirty="0"/>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dirty="0">
                          <a:solidFill>
                            <a:srgbClr val="FF0000"/>
                          </a:solidFill>
                        </a:rPr>
                        <a:t>Tricky word:</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The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rgbClr val="FF0000"/>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Reading: Initial sounds, oral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blending, CVC sounds,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reciting known stories,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listening to stories with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attention and recall.</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Help children to read the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sounds speedily. This will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make sound-blending easier</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Listen to children read aloud,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ensuring books are consistent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with their developing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rgbClr val="FF0000"/>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pt-BR" sz="800" b="0" dirty="0">
                          <a:solidFill>
                            <a:schemeClr val="tx1"/>
                          </a:solidFill>
                          <a:latin typeface="Comic Sans MS" panose="030F0702030302020204" pitchFamily="66" charset="0"/>
                          <a:cs typeface="Amatic SC" panose="020B0604020202020204" charset="-79"/>
                        </a:rPr>
                        <a:t>Phase 2 GPCs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pt-BR" sz="800" b="0" dirty="0">
                          <a:solidFill>
                            <a:schemeClr val="tx1"/>
                          </a:solidFill>
                          <a:latin typeface="Comic Sans MS" panose="030F0702030302020204" pitchFamily="66" charset="0"/>
                          <a:cs typeface="Amatic SC" panose="020B0604020202020204" charset="-79"/>
                        </a:rPr>
                        <a:t>ck e u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pt-BR" sz="800" b="0" dirty="0">
                          <a:solidFill>
                            <a:schemeClr val="tx1"/>
                          </a:solidFill>
                          <a:latin typeface="Comic Sans MS" panose="030F0702030302020204" pitchFamily="66" charset="0"/>
                          <a:cs typeface="Amatic SC" panose="020B0604020202020204" charset="-79"/>
                        </a:rPr>
                        <a:t>r h b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pt-BR" sz="800" b="0" dirty="0">
                          <a:solidFill>
                            <a:schemeClr val="tx1"/>
                          </a:solidFill>
                          <a:latin typeface="Comic Sans MS" panose="030F0702030302020204" pitchFamily="66" charset="0"/>
                          <a:cs typeface="Amatic SC" panose="020B0604020202020204" charset="-79"/>
                        </a:rPr>
                        <a:t>f ff l</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pt-BR" sz="800" b="0" dirty="0">
                          <a:solidFill>
                            <a:schemeClr val="tx1"/>
                          </a:solidFill>
                          <a:latin typeface="Comic Sans MS" panose="030F0702030302020204" pitchFamily="66" charset="0"/>
                          <a:cs typeface="Amatic SC" panose="020B0604020202020204" charset="-79"/>
                        </a:rPr>
                        <a:t>ll ss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pt-BR" sz="800" b="0" dirty="0">
                          <a:solidFill>
                            <a:schemeClr val="tx1"/>
                          </a:solidFill>
                          <a:latin typeface="Comic Sans MS" panose="030F0702030302020204" pitchFamily="66" charset="0"/>
                          <a:cs typeface="Amatic SC" panose="020B0604020202020204" charset="-79"/>
                        </a:rPr>
                        <a:t>Consolidate Phase 2</a:t>
                      </a:r>
                      <a:endParaRPr lang="en-GB" sz="800" b="0" dirty="0">
                        <a:solidFill>
                          <a:schemeClr val="tx1"/>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Tricky</a:t>
                      </a:r>
                      <a:r>
                        <a:rPr lang="en-GB" sz="800" b="0" baseline="0" dirty="0">
                          <a:solidFill>
                            <a:srgbClr val="FF0000"/>
                          </a:solidFill>
                          <a:latin typeface="Comic Sans MS" panose="030F0702030302020204" pitchFamily="66" charset="0"/>
                          <a:cs typeface="Amatic SC" panose="020B0604020202020204" charset="-79"/>
                        </a:rPr>
                        <a:t>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I, to, go,</a:t>
                      </a:r>
                      <a:r>
                        <a:rPr lang="en-GB" sz="800" b="0" baseline="0" dirty="0">
                          <a:solidFill>
                            <a:srgbClr val="FF0000"/>
                          </a:solidFill>
                          <a:latin typeface="Comic Sans MS" panose="030F0702030302020204" pitchFamily="66" charset="0"/>
                          <a:cs typeface="Amatic SC" panose="020B0604020202020204" charset="-79"/>
                        </a:rPr>
                        <a:t> no, into</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Reading: Blending CVC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sounds, rhyming, alliteration,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knows that print is read from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left to right. Spotting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diagraphs in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Show children how to touch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each finger as they say each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sound. For exception words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such as ‘the’ and ‘said’, help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children identify the sound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Phase 3 GPCs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j</a:t>
                      </a:r>
                      <a:r>
                        <a:rPr lang="en-GB" sz="800" b="0" baseline="0" dirty="0">
                          <a:solidFill>
                            <a:schemeClr val="tx1"/>
                          </a:solidFill>
                          <a:latin typeface="Comic Sans MS" panose="030F0702030302020204" pitchFamily="66" charset="0"/>
                          <a:cs typeface="Amatic SC" panose="020B0604020202020204" charset="-79"/>
                        </a:rPr>
                        <a:t> </a:t>
                      </a:r>
                      <a:r>
                        <a:rPr lang="en-GB" sz="800" b="0" dirty="0">
                          <a:solidFill>
                            <a:schemeClr val="tx1"/>
                          </a:solidFill>
                          <a:latin typeface="Comic Sans MS" panose="030F0702030302020204" pitchFamily="66" charset="0"/>
                          <a:cs typeface="Amatic SC" panose="020B0604020202020204" charset="-79"/>
                        </a:rPr>
                        <a:t>v w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x y z/</a:t>
                      </a:r>
                      <a:r>
                        <a:rPr lang="en-GB" sz="800" b="0" dirty="0" err="1">
                          <a:solidFill>
                            <a:schemeClr val="tx1"/>
                          </a:solidFill>
                          <a:latin typeface="Comic Sans MS" panose="030F0702030302020204" pitchFamily="66" charset="0"/>
                          <a:cs typeface="Amatic SC" panose="020B0604020202020204" charset="-79"/>
                        </a:rPr>
                        <a:t>zz</a:t>
                      </a:r>
                      <a:endParaRPr lang="en-GB" sz="800" b="0" dirty="0">
                        <a:solidFill>
                          <a:schemeClr val="tx1"/>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Comic Sans MS" panose="030F0702030302020204" pitchFamily="66" charset="0"/>
                          <a:cs typeface="Amatic SC" panose="020B0604020202020204" charset="-79"/>
                        </a:rPr>
                        <a:t>qu</a:t>
                      </a:r>
                      <a:r>
                        <a:rPr lang="en-GB" sz="800" b="0" dirty="0">
                          <a:solidFill>
                            <a:schemeClr val="tx1"/>
                          </a:solidFill>
                          <a:latin typeface="Comic Sans MS" panose="030F0702030302020204" pitchFamily="66" charset="0"/>
                          <a:cs typeface="Amatic SC" panose="020B0604020202020204" charset="-79"/>
                        </a:rPr>
                        <a:t> </a:t>
                      </a:r>
                      <a:r>
                        <a:rPr lang="en-GB" sz="800" b="0" dirty="0" err="1">
                          <a:solidFill>
                            <a:schemeClr val="tx1"/>
                          </a:solidFill>
                          <a:latin typeface="Comic Sans MS" panose="030F0702030302020204" pitchFamily="66" charset="0"/>
                          <a:cs typeface="Amatic SC" panose="020B0604020202020204" charset="-79"/>
                        </a:rPr>
                        <a:t>ch</a:t>
                      </a:r>
                      <a:r>
                        <a:rPr lang="en-GB" sz="800" b="0" dirty="0">
                          <a:solidFill>
                            <a:schemeClr val="tx1"/>
                          </a:solidFill>
                          <a:latin typeface="Comic Sans MS" panose="030F0702030302020204" pitchFamily="66" charset="0"/>
                          <a:cs typeface="Amatic SC" panose="020B0604020202020204" charset="-79"/>
                        </a:rPr>
                        <a:t> </a:t>
                      </a:r>
                      <a:r>
                        <a:rPr lang="en-GB" sz="800" b="0" dirty="0" err="1">
                          <a:solidFill>
                            <a:schemeClr val="tx1"/>
                          </a:solidFill>
                          <a:latin typeface="Comic Sans MS" panose="030F0702030302020204" pitchFamily="66" charset="0"/>
                          <a:cs typeface="Amatic SC" panose="020B0604020202020204" charset="-79"/>
                        </a:rPr>
                        <a:t>sh</a:t>
                      </a:r>
                      <a:endParaRPr lang="en-GB" sz="800" b="0" dirty="0">
                        <a:solidFill>
                          <a:schemeClr val="tx1"/>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Comic Sans MS" panose="030F0702030302020204" pitchFamily="66" charset="0"/>
                          <a:cs typeface="Amatic SC" panose="020B0604020202020204" charset="-79"/>
                        </a:rPr>
                        <a:t>th</a:t>
                      </a:r>
                      <a:r>
                        <a:rPr lang="en-GB" sz="800" b="0" dirty="0">
                          <a:solidFill>
                            <a:schemeClr val="tx1"/>
                          </a:solidFill>
                          <a:latin typeface="Comic Sans MS" panose="030F0702030302020204" pitchFamily="66" charset="0"/>
                          <a:cs typeface="Amatic SC" panose="020B0604020202020204" charset="-79"/>
                        </a:rPr>
                        <a:t>/</a:t>
                      </a:r>
                      <a:r>
                        <a:rPr lang="en-GB" sz="800" b="0" dirty="0" err="1">
                          <a:solidFill>
                            <a:schemeClr val="tx1"/>
                          </a:solidFill>
                          <a:latin typeface="Comic Sans MS" panose="030F0702030302020204" pitchFamily="66" charset="0"/>
                          <a:cs typeface="Amatic SC" panose="020B0604020202020204" charset="-79"/>
                        </a:rPr>
                        <a:t>th</a:t>
                      </a:r>
                      <a:r>
                        <a:rPr lang="en-GB" sz="800" b="0" dirty="0">
                          <a:solidFill>
                            <a:schemeClr val="tx1"/>
                          </a:solidFill>
                          <a:latin typeface="Comic Sans MS" panose="030F0702030302020204" pitchFamily="66" charset="0"/>
                          <a:cs typeface="Amatic SC" panose="020B0604020202020204" charset="-79"/>
                        </a:rPr>
                        <a:t> 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Consolidate as required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Tricky</a:t>
                      </a:r>
                      <a:r>
                        <a:rPr lang="en-GB" sz="800" b="0" baseline="0" dirty="0">
                          <a:solidFill>
                            <a:srgbClr val="FF0000"/>
                          </a:solidFill>
                          <a:latin typeface="Comic Sans MS" panose="030F0702030302020204" pitchFamily="66" charset="0"/>
                          <a:cs typeface="Amatic SC" panose="020B0604020202020204" charset="-79"/>
                        </a:rPr>
                        <a:t>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a:solidFill>
                            <a:srgbClr val="FF0000"/>
                          </a:solidFill>
                          <a:latin typeface="Comic Sans MS" panose="030F0702030302020204" pitchFamily="66" charset="0"/>
                          <a:cs typeface="Amatic SC" panose="020B0604020202020204" charset="-79"/>
                        </a:rPr>
                        <a:t>he, she, we, be, me, was, my, you, they</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baseline="0" dirty="0">
                        <a:solidFill>
                          <a:srgbClr val="FF0000"/>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Reading: Rhyming strings,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common theme in traditional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tales, identifying characters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and settings.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Provide opportunities for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children to read words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containing familiar letter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groups: ‘that’, ‘shop’, ‘chin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Phase 3 GPCs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Comic Sans MS" panose="030F0702030302020204" pitchFamily="66" charset="0"/>
                          <a:cs typeface="Amatic SC" panose="020B0604020202020204" charset="-79"/>
                        </a:rPr>
                        <a:t>ai</a:t>
                      </a:r>
                      <a:r>
                        <a:rPr lang="en-GB" sz="800" b="0" dirty="0">
                          <a:solidFill>
                            <a:schemeClr val="tx1"/>
                          </a:solidFill>
                          <a:latin typeface="Comic Sans MS" panose="030F0702030302020204" pitchFamily="66" charset="0"/>
                          <a:cs typeface="Amatic SC" panose="020B0604020202020204" charset="-79"/>
                        </a:rPr>
                        <a:t> </a:t>
                      </a:r>
                      <a:r>
                        <a:rPr lang="en-GB" sz="800" b="0" dirty="0" err="1">
                          <a:solidFill>
                            <a:schemeClr val="tx1"/>
                          </a:solidFill>
                          <a:latin typeface="Comic Sans MS" panose="030F0702030302020204" pitchFamily="66" charset="0"/>
                          <a:cs typeface="Amatic SC" panose="020B0604020202020204" charset="-79"/>
                        </a:rPr>
                        <a:t>ee</a:t>
                      </a:r>
                      <a:r>
                        <a:rPr lang="en-GB" sz="800" b="0" dirty="0">
                          <a:solidFill>
                            <a:schemeClr val="tx1"/>
                          </a:solidFill>
                          <a:latin typeface="Comic Sans MS" panose="030F0702030302020204" pitchFamily="66" charset="0"/>
                          <a:cs typeface="Amatic SC" panose="020B0604020202020204" charset="-79"/>
                        </a:rPr>
                        <a: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Comic Sans MS" panose="030F0702030302020204" pitchFamily="66" charset="0"/>
                          <a:cs typeface="Amatic SC" panose="020B0604020202020204" charset="-79"/>
                        </a:rPr>
                        <a:t>igh</a:t>
                      </a:r>
                      <a:r>
                        <a:rPr lang="en-GB" sz="800" b="0" dirty="0">
                          <a:solidFill>
                            <a:schemeClr val="tx1"/>
                          </a:solidFill>
                          <a:latin typeface="Comic Sans MS" panose="030F0702030302020204" pitchFamily="66" charset="0"/>
                          <a:cs typeface="Amatic SC" panose="020B0604020202020204" charset="-79"/>
                        </a:rPr>
                        <a:t> </a:t>
                      </a:r>
                      <a:r>
                        <a:rPr lang="en-GB" sz="800" b="0" dirty="0" err="1">
                          <a:solidFill>
                            <a:schemeClr val="tx1"/>
                          </a:solidFill>
                          <a:latin typeface="Comic Sans MS" panose="030F0702030302020204" pitchFamily="66" charset="0"/>
                          <a:cs typeface="Amatic SC" panose="020B0604020202020204" charset="-79"/>
                        </a:rPr>
                        <a:t>oa</a:t>
                      </a:r>
                      <a:r>
                        <a:rPr lang="en-GB" sz="800" b="0" dirty="0">
                          <a:solidFill>
                            <a:schemeClr val="tx1"/>
                          </a:solidFill>
                          <a:latin typeface="Comic Sans MS" panose="030F0702030302020204" pitchFamily="66" charset="0"/>
                          <a:cs typeface="Amatic SC" panose="020B0604020202020204" charset="-79"/>
                        </a:rPr>
                        <a:t> with two-syllable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Comic Sans MS" panose="030F0702030302020204" pitchFamily="66" charset="0"/>
                          <a:cs typeface="Amatic SC" panose="020B0604020202020204" charset="-79"/>
                        </a:rPr>
                        <a:t>oo</a:t>
                      </a:r>
                      <a:r>
                        <a:rPr lang="en-GB" sz="800" b="0" dirty="0">
                          <a:solidFill>
                            <a:schemeClr val="tx1"/>
                          </a:solidFill>
                          <a:latin typeface="Comic Sans MS" panose="030F0702030302020204" pitchFamily="66" charset="0"/>
                          <a:cs typeface="Amatic SC" panose="020B0604020202020204" charset="-79"/>
                        </a:rPr>
                        <a:t>/</a:t>
                      </a:r>
                      <a:r>
                        <a:rPr lang="en-GB" sz="800" b="0" dirty="0" err="1">
                          <a:solidFill>
                            <a:schemeClr val="tx1"/>
                          </a:solidFill>
                          <a:latin typeface="Comic Sans MS" panose="030F0702030302020204" pitchFamily="66" charset="0"/>
                          <a:cs typeface="Amatic SC" panose="020B0604020202020204" charset="-79"/>
                        </a:rPr>
                        <a:t>oo</a:t>
                      </a:r>
                      <a:r>
                        <a:rPr lang="en-GB" sz="800" b="0" dirty="0">
                          <a:solidFill>
                            <a:schemeClr val="tx1"/>
                          </a:solidFill>
                          <a:latin typeface="Comic Sans MS" panose="030F0702030302020204" pitchFamily="66" charset="0"/>
                          <a:cs typeface="Amatic SC" panose="020B0604020202020204" charset="-79"/>
                        </a:rPr>
                        <a:t> with two-syllable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Comic Sans MS" panose="030F0702030302020204" pitchFamily="66" charset="0"/>
                          <a:cs typeface="Amatic SC" panose="020B0604020202020204" charset="-79"/>
                        </a:rPr>
                        <a:t>ar</a:t>
                      </a:r>
                      <a:r>
                        <a:rPr lang="en-GB" sz="800" b="0" dirty="0">
                          <a:solidFill>
                            <a:schemeClr val="tx1"/>
                          </a:solidFill>
                          <a:latin typeface="Comic Sans MS" panose="030F0702030302020204" pitchFamily="66" charset="0"/>
                          <a:cs typeface="Amatic SC" panose="020B0604020202020204" charset="-79"/>
                        </a:rPr>
                        <a:t> or with two-syllable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Consolidate as required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Tricky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her all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are </a:t>
                      </a:r>
                      <a:r>
                        <a:rPr lang="en-GB" sz="800" b="0" dirty="0">
                          <a:solidFill>
                            <a:schemeClr val="tx1"/>
                          </a:solidFill>
                          <a:latin typeface="Comic Sans MS" panose="030F0702030302020204" pitchFamily="66" charset="0"/>
                          <a:cs typeface="Amatic SC" panose="020B0604020202020204" charset="-79"/>
                        </a:rPr>
                        <a:t>(Phase 3)</a:t>
                      </a:r>
                      <a:r>
                        <a:rPr lang="en-GB" sz="800" b="0" dirty="0">
                          <a:solidFill>
                            <a:srgbClr val="FF0000"/>
                          </a:solidFill>
                          <a:latin typeface="Comic Sans MS" panose="030F0702030302020204" pitchFamily="66" charset="0"/>
                          <a:cs typeface="Amatic SC" panose="020B0604020202020204" charset="-79"/>
                        </a:rPr>
                        <a:t> like </a:t>
                      </a:r>
                      <a:r>
                        <a:rPr lang="en-GB" sz="800" b="0" dirty="0">
                          <a:solidFill>
                            <a:schemeClr val="tx1"/>
                          </a:solidFill>
                          <a:latin typeface="Comic Sans MS" panose="030F0702030302020204" pitchFamily="66"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said when </a:t>
                      </a:r>
                      <a:r>
                        <a:rPr lang="en-GB" sz="800" b="0" dirty="0">
                          <a:solidFill>
                            <a:schemeClr val="tx1"/>
                          </a:solidFill>
                          <a:latin typeface="Comic Sans MS" panose="030F0702030302020204" pitchFamily="66"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have one </a:t>
                      </a:r>
                      <a:r>
                        <a:rPr lang="en-GB" sz="800" b="0" dirty="0">
                          <a:solidFill>
                            <a:schemeClr val="tx1"/>
                          </a:solidFill>
                          <a:latin typeface="Comic Sans MS" panose="030F0702030302020204" pitchFamily="66"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Reading: Story structure.</a:t>
                      </a:r>
                      <a:r>
                        <a:rPr lang="en-GB" sz="800" b="0" baseline="0" dirty="0">
                          <a:solidFill>
                            <a:schemeClr val="tx1"/>
                          </a:solidFill>
                          <a:latin typeface="Comic Sans MS" panose="030F0702030302020204" pitchFamily="66" charset="0"/>
                          <a:cs typeface="Amatic SC" panose="020B0604020202020204" charset="-79"/>
                        </a:rPr>
                        <a:t> </a:t>
                      </a:r>
                      <a:r>
                        <a:rPr lang="en-GB" sz="800" b="0" dirty="0">
                          <a:solidFill>
                            <a:schemeClr val="tx1"/>
                          </a:solidFill>
                          <a:latin typeface="Comic Sans MS" panose="030F0702030302020204" pitchFamily="66" charset="0"/>
                          <a:cs typeface="Amatic SC" panose="020B0604020202020204" charset="-79"/>
                        </a:rPr>
                        <a:t>beginning, middle, end.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Innovating and retelling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stories to an audience, non</a:t>
                      </a:r>
                      <a:r>
                        <a:rPr lang="en-GB" sz="800" b="0" baseline="0" dirty="0">
                          <a:solidFill>
                            <a:schemeClr val="tx1"/>
                          </a:solidFill>
                          <a:latin typeface="Comic Sans MS" panose="030F0702030302020204" pitchFamily="66" charset="0"/>
                          <a:cs typeface="Amatic SC" panose="020B0604020202020204" charset="-79"/>
                        </a:rPr>
                        <a:t> </a:t>
                      </a:r>
                      <a:r>
                        <a:rPr lang="en-GB" sz="800" b="0" dirty="0">
                          <a:solidFill>
                            <a:schemeClr val="tx1"/>
                          </a:solidFill>
                          <a:latin typeface="Comic Sans MS" panose="030F0702030302020204" pitchFamily="66" charset="0"/>
                          <a:cs typeface="Amatic SC" panose="020B0604020202020204" charset="-79"/>
                        </a:rPr>
                        <a:t>fiction books.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Listen to children read some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longer words made up of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letter-sound correspondences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they know: ‘rabbit’,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Phase 3</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Comic Sans MS" panose="030F0702030302020204" pitchFamily="66" charset="0"/>
                          <a:cs typeface="Amatic SC" panose="020B0604020202020204" charset="-79"/>
                        </a:rPr>
                        <a:t>ur</a:t>
                      </a:r>
                      <a:r>
                        <a:rPr lang="en-GB" sz="800" b="0" dirty="0">
                          <a:solidFill>
                            <a:schemeClr val="tx1"/>
                          </a:solidFill>
                          <a:latin typeface="Comic Sans MS" panose="030F0702030302020204" pitchFamily="66" charset="0"/>
                          <a:cs typeface="Amatic SC" panose="020B0604020202020204" charset="-79"/>
                        </a:rPr>
                        <a:t> ow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oi ear (Including pseudo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air </a:t>
                      </a:r>
                      <a:r>
                        <a:rPr lang="en-GB" sz="800" b="0" dirty="0" err="1">
                          <a:solidFill>
                            <a:schemeClr val="tx1"/>
                          </a:solidFill>
                          <a:latin typeface="Comic Sans MS" panose="030F0702030302020204" pitchFamily="66" charset="0"/>
                          <a:cs typeface="Amatic SC" panose="020B0604020202020204" charset="-79"/>
                        </a:rPr>
                        <a:t>ure</a:t>
                      </a:r>
                      <a:r>
                        <a:rPr lang="en-GB" sz="800" b="0" dirty="0">
                          <a:solidFill>
                            <a:schemeClr val="tx1"/>
                          </a:solidFill>
                          <a:latin typeface="Comic Sans MS" panose="030F0702030302020204" pitchFamily="66" charset="0"/>
                          <a:cs typeface="Amatic SC" panose="020B0604020202020204" charset="-79"/>
                        </a:rPr>
                        <a:t> </a:t>
                      </a:r>
                      <a:r>
                        <a:rPr lang="en-GB" sz="800" b="0" dirty="0" err="1">
                          <a:solidFill>
                            <a:schemeClr val="tx1"/>
                          </a:solidFill>
                          <a:latin typeface="Comic Sans MS" panose="030F0702030302020204" pitchFamily="66" charset="0"/>
                          <a:cs typeface="Amatic SC" panose="020B0604020202020204" charset="-79"/>
                        </a:rPr>
                        <a:t>er</a:t>
                      </a:r>
                      <a:r>
                        <a:rPr lang="en-GB" sz="800" b="0" dirty="0">
                          <a:solidFill>
                            <a:schemeClr val="tx1"/>
                          </a:solidFill>
                          <a:latin typeface="Comic Sans MS" panose="030F0702030302020204" pitchFamily="66" charset="0"/>
                          <a:cs typeface="Amatic SC" panose="020B0604020202020204" charset="-79"/>
                        </a:rPr>
                        <a:t> (Including pseudo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Consolidate Phase 3</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Phase 4CVCC &amp; CCV</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Tricky</a:t>
                      </a:r>
                      <a:r>
                        <a:rPr lang="en-GB" sz="800" b="0" baseline="0" dirty="0">
                          <a:solidFill>
                            <a:srgbClr val="FF0000"/>
                          </a:solidFill>
                          <a:latin typeface="Comic Sans MS" panose="030F0702030302020204" pitchFamily="66" charset="0"/>
                          <a:cs typeface="Amatic SC" panose="020B0604020202020204" charset="-79"/>
                        </a:rPr>
                        <a:t> words:</a:t>
                      </a:r>
                      <a:endParaRPr lang="en-GB" sz="800" b="0" dirty="0">
                        <a:solidFill>
                          <a:srgbClr val="FF0000"/>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come do </a:t>
                      </a:r>
                      <a:r>
                        <a:rPr lang="en-GB" sz="800" b="0" dirty="0">
                          <a:solidFill>
                            <a:schemeClr val="tx1"/>
                          </a:solidFill>
                          <a:latin typeface="Comic Sans MS" panose="030F0702030302020204" pitchFamily="66"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so were </a:t>
                      </a:r>
                      <a:r>
                        <a:rPr lang="en-GB" sz="800" b="0" dirty="0">
                          <a:solidFill>
                            <a:schemeClr val="tx1"/>
                          </a:solidFill>
                          <a:latin typeface="Comic Sans MS" panose="030F0702030302020204" pitchFamily="66"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some there </a:t>
                      </a:r>
                      <a:r>
                        <a:rPr lang="en-GB" sz="800" b="0" dirty="0">
                          <a:solidFill>
                            <a:schemeClr val="tx1"/>
                          </a:solidFill>
                          <a:latin typeface="Comic Sans MS" panose="030F0702030302020204" pitchFamily="66"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out little what </a:t>
                      </a:r>
                      <a:r>
                        <a:rPr lang="en-GB" sz="800" b="0" dirty="0">
                          <a:solidFill>
                            <a:schemeClr val="tx1"/>
                          </a:solidFill>
                          <a:latin typeface="Comic Sans MS" panose="030F0702030302020204" pitchFamily="66"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Consolidate </a:t>
                      </a:r>
                      <a:r>
                        <a:rPr lang="en-GB" sz="800" b="0" dirty="0">
                          <a:solidFill>
                            <a:srgbClr val="FF0000"/>
                          </a:solidFill>
                          <a:latin typeface="Comic Sans MS" panose="030F0702030302020204" pitchFamily="66" charset="0"/>
                          <a:cs typeface="Amatic SC" panose="020B0604020202020204" charset="-79"/>
                        </a:rPr>
                        <a:t>said so have like </a:t>
                      </a:r>
                      <a:r>
                        <a:rPr lang="en-GB" sz="800" b="0" dirty="0">
                          <a:solidFill>
                            <a:schemeClr val="tx1"/>
                          </a:solidFill>
                          <a:latin typeface="Comic Sans MS" panose="030F0702030302020204" pitchFamily="66"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Reading: Non-fiction texts,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Internal blending, Naming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letters of the alphabet.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Distinguishing capital letters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and lower case letters.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CCVC &amp; CCVCC</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CCCVC &amp; CCCVCC</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Polysyllabic words containing Phase 2 and 3 graphemes with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adjacent consonants.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Consolidate </a:t>
                      </a:r>
                      <a:r>
                        <a:rPr lang="en-GB" sz="800" b="0" dirty="0">
                          <a:solidFill>
                            <a:srgbClr val="FF0000"/>
                          </a:solidFill>
                          <a:latin typeface="Comic Sans MS" panose="030F0702030302020204" pitchFamily="66" charset="0"/>
                          <a:cs typeface="Amatic SC" panose="020B0604020202020204" charset="-79"/>
                        </a:rPr>
                        <a:t>said so have like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some come were there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little do one when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Comic Sans MS" panose="030F0702030302020204" pitchFamily="66" charset="0"/>
                          <a:cs typeface="Amatic SC" panose="020B0604020202020204" charset="-79"/>
                        </a:rPr>
                        <a:t>out what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Teach </a:t>
                      </a:r>
                      <a:r>
                        <a:rPr lang="en-GB" sz="800" b="0" dirty="0">
                          <a:solidFill>
                            <a:srgbClr val="FF0000"/>
                          </a:solidFill>
                          <a:latin typeface="Comic Sans MS" panose="030F0702030302020204" pitchFamily="66" charset="0"/>
                          <a:cs typeface="Amatic SC" panose="020B0604020202020204" charset="-79"/>
                        </a:rPr>
                        <a:t>it’s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rgbClr val="FF0000"/>
                        </a:solidFill>
                        <a:latin typeface="Comic Sans MS" panose="030F0702030302020204" pitchFamily="66"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Reading: Reading simple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sentences with fluency.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Reading CVCC and CCVC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words confidently.</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End of term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4059294"/>
                  </a:ext>
                </a:extLst>
              </a:tr>
              <a:tr h="1600200">
                <a:tc>
                  <a:txBody>
                    <a:bodyPr/>
                    <a:lstStyle/>
                    <a:p>
                      <a:r>
                        <a:rPr lang="en-GB" sz="850" b="1" dirty="0">
                          <a:latin typeface="Comic Sans MS" panose="030F0702030302020204" pitchFamily="66" charset="0"/>
                        </a:rPr>
                        <a:t>Comprehension</a:t>
                      </a:r>
                    </a:p>
                    <a:p>
                      <a:r>
                        <a:rPr lang="en-GB" sz="850" dirty="0">
                          <a:latin typeface="Comic Sans MS" panose="030F0702030302020204" pitchFamily="66" charset="0"/>
                        </a:rPr>
                        <a:t>Developing a passion </a:t>
                      </a:r>
                    </a:p>
                    <a:p>
                      <a:r>
                        <a:rPr lang="en-GB" sz="850" dirty="0">
                          <a:latin typeface="Comic Sans MS" panose="030F0702030302020204" pitchFamily="66" charset="0"/>
                        </a:rPr>
                        <a:t>for reading</a:t>
                      </a:r>
                    </a:p>
                    <a:p>
                      <a:r>
                        <a:rPr lang="en-GB" sz="850" dirty="0">
                          <a:latin typeface="Comic Sans MS" panose="030F0702030302020204" pitchFamily="66" charset="0"/>
                        </a:rPr>
                        <a:t>Children will have</a:t>
                      </a:r>
                      <a:r>
                        <a:rPr lang="en-GB" sz="850" baseline="0" dirty="0">
                          <a:latin typeface="Comic Sans MS" panose="030F0702030302020204" pitchFamily="66" charset="0"/>
                        </a:rPr>
                        <a:t> continuous access to the classroom reading area. They will </a:t>
                      </a:r>
                      <a:r>
                        <a:rPr lang="en-GB" sz="850" dirty="0">
                          <a:latin typeface="Comic Sans MS" panose="030F0702030302020204" pitchFamily="66" charset="0"/>
                        </a:rPr>
                        <a:t>have 3 </a:t>
                      </a:r>
                    </a:p>
                    <a:p>
                      <a:r>
                        <a:rPr lang="en-GB" sz="850" dirty="0">
                          <a:latin typeface="Comic Sans MS" panose="030F0702030302020204" pitchFamily="66" charset="0"/>
                        </a:rPr>
                        <a:t>opportunities to </a:t>
                      </a:r>
                    </a:p>
                    <a:p>
                      <a:r>
                        <a:rPr lang="en-GB" sz="850" dirty="0">
                          <a:latin typeface="Comic Sans MS" panose="030F0702030302020204" pitchFamily="66" charset="0"/>
                        </a:rPr>
                        <a:t>change their reading </a:t>
                      </a:r>
                    </a:p>
                    <a:p>
                      <a:r>
                        <a:rPr lang="en-GB" sz="850" dirty="0">
                          <a:latin typeface="Comic Sans MS" panose="030F0702030302020204" pitchFamily="66" charset="0"/>
                        </a:rPr>
                        <a:t>books per week and </a:t>
                      </a:r>
                    </a:p>
                    <a:p>
                      <a:r>
                        <a:rPr lang="en-GB" sz="850" dirty="0">
                          <a:latin typeface="Comic Sans MS" panose="030F0702030302020204" pitchFamily="66" charset="0"/>
                        </a:rPr>
                        <a:t>read to their reading buddies</a:t>
                      </a:r>
                      <a:r>
                        <a:rPr lang="en-GB" sz="850" baseline="0" dirty="0">
                          <a:latin typeface="Comic Sans MS" panose="030F0702030302020204" pitchFamily="66" charset="0"/>
                        </a:rPr>
                        <a:t> every Friday afternoon.</a:t>
                      </a:r>
                      <a:endParaRPr lang="en-GB" sz="85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800" dirty="0">
                          <a:latin typeface="Comic Sans MS" panose="030F0702030302020204" pitchFamily="66" charset="0"/>
                        </a:rPr>
                        <a:t>Joining in with rhymes and </a:t>
                      </a:r>
                    </a:p>
                    <a:p>
                      <a:r>
                        <a:rPr lang="en-GB" sz="800" dirty="0">
                          <a:latin typeface="Comic Sans MS" panose="030F0702030302020204" pitchFamily="66" charset="0"/>
                        </a:rPr>
                        <a:t>showing an interest in stories </a:t>
                      </a:r>
                    </a:p>
                    <a:p>
                      <a:r>
                        <a:rPr lang="en-GB" sz="800" dirty="0">
                          <a:latin typeface="Comic Sans MS" panose="030F0702030302020204" pitchFamily="66" charset="0"/>
                        </a:rPr>
                        <a:t>with repeated refrains. </a:t>
                      </a:r>
                    </a:p>
                    <a:p>
                      <a:r>
                        <a:rPr lang="en-GB" sz="800" dirty="0">
                          <a:latin typeface="Comic Sans MS" panose="030F0702030302020204" pitchFamily="66" charset="0"/>
                        </a:rPr>
                        <a:t>Environment print. Having a </a:t>
                      </a:r>
                    </a:p>
                    <a:p>
                      <a:r>
                        <a:rPr lang="en-GB" sz="800" dirty="0">
                          <a:latin typeface="Comic Sans MS" panose="030F0702030302020204" pitchFamily="66" charset="0"/>
                        </a:rPr>
                        <a:t>favourite story/rhyme. </a:t>
                      </a:r>
                    </a:p>
                    <a:p>
                      <a:r>
                        <a:rPr lang="en-GB" sz="800" dirty="0">
                          <a:latin typeface="Comic Sans MS" panose="030F0702030302020204" pitchFamily="66" charset="0"/>
                        </a:rPr>
                        <a:t>Understand the five key </a:t>
                      </a:r>
                    </a:p>
                    <a:p>
                      <a:r>
                        <a:rPr lang="en-GB" sz="800" dirty="0">
                          <a:latin typeface="Comic Sans MS" panose="030F0702030302020204" pitchFamily="66" charset="0"/>
                        </a:rPr>
                        <a:t>concepts about print: - print has meaning - print can have </a:t>
                      </a:r>
                    </a:p>
                    <a:p>
                      <a:r>
                        <a:rPr lang="en-GB" sz="800" dirty="0">
                          <a:latin typeface="Comic Sans MS" panose="030F0702030302020204" pitchFamily="66" charset="0"/>
                        </a:rPr>
                        <a:t>different purposes - we read </a:t>
                      </a:r>
                    </a:p>
                    <a:p>
                      <a:r>
                        <a:rPr lang="en-GB" sz="800" dirty="0">
                          <a:latin typeface="Comic Sans MS" panose="030F0702030302020204" pitchFamily="66" charset="0"/>
                        </a:rPr>
                        <a:t>English text from left to right and from top to bottom - the names of the different parts of a book.</a:t>
                      </a:r>
                      <a:r>
                        <a:rPr lang="en-GB" sz="800" baseline="0" dirty="0">
                          <a:latin typeface="Comic Sans MS" panose="030F0702030302020204" pitchFamily="66" charset="0"/>
                        </a:rPr>
                        <a:t> </a:t>
                      </a:r>
                      <a:r>
                        <a:rPr lang="en-GB" sz="800" dirty="0">
                          <a:latin typeface="Comic Sans MS" panose="030F0702030302020204" pitchFamily="66" charset="0"/>
                        </a:rPr>
                        <a:t>Sequencing familiar stories through the use of pictures to tell the story. Recognising initial </a:t>
                      </a:r>
                    </a:p>
                    <a:p>
                      <a:r>
                        <a:rPr lang="en-GB" sz="800" dirty="0">
                          <a:latin typeface="Comic Sans MS" panose="030F0702030302020204" pitchFamily="66" charset="0"/>
                        </a:rPr>
                        <a:t>sounds. Name writing activities. Engage in extended </a:t>
                      </a:r>
                    </a:p>
                    <a:p>
                      <a:r>
                        <a:rPr lang="en-GB" sz="800" dirty="0">
                          <a:latin typeface="Comic Sans MS" panose="030F0702030302020204" pitchFamily="66" charset="0"/>
                        </a:rPr>
                        <a:t>conversations about stories, </a:t>
                      </a:r>
                    </a:p>
                    <a:p>
                      <a:r>
                        <a:rPr lang="en-GB" sz="800" dirty="0">
                          <a:latin typeface="Comic Sans MS" panose="030F0702030302020204" pitchFamily="66" charset="0"/>
                        </a:rPr>
                        <a:t>learning new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Comic Sans MS" panose="030F0702030302020204" pitchFamily="66" charset="0"/>
                        </a:rPr>
                        <a:t>Retell stories related to events through acting/role play. Christmas letters/lists. Retelling stories using images and– Story Maps. Editing of story maps and orally retelling new stories. </a:t>
                      </a:r>
                    </a:p>
                    <a:p>
                      <a:r>
                        <a:rPr lang="en-GB" sz="800" dirty="0">
                          <a:latin typeface="Comic Sans MS" panose="030F0702030302020204" pitchFamily="66" charset="0"/>
                        </a:rPr>
                        <a:t>Non-Fiction Focus Retelling of stories. Sequence story – use vocabulary of beginning, middle and end.</a:t>
                      </a:r>
                      <a:r>
                        <a:rPr lang="en-GB" sz="800" baseline="0" dirty="0">
                          <a:latin typeface="Comic Sans MS" panose="030F0702030302020204" pitchFamily="66" charset="0"/>
                        </a:rPr>
                        <a:t> </a:t>
                      </a:r>
                      <a:r>
                        <a:rPr lang="en-GB" sz="800" dirty="0">
                          <a:latin typeface="Comic Sans MS" panose="030F0702030302020204" pitchFamily="66" charset="0"/>
                        </a:rPr>
                        <a:t>Blend sounds into words, so that they can read short words made up of known letter– sound </a:t>
                      </a:r>
                    </a:p>
                    <a:p>
                      <a:r>
                        <a:rPr lang="en-GB" sz="800" dirty="0">
                          <a:latin typeface="Comic Sans MS" panose="030F0702030302020204" pitchFamily="66" charset="0"/>
                        </a:rPr>
                        <a:t>correspondences.</a:t>
                      </a:r>
                      <a:r>
                        <a:rPr lang="en-GB" sz="800" baseline="0" dirty="0">
                          <a:latin typeface="Comic Sans MS" panose="030F0702030302020204" pitchFamily="66" charset="0"/>
                        </a:rPr>
                        <a:t> </a:t>
                      </a:r>
                      <a:r>
                        <a:rPr lang="en-GB" sz="800" dirty="0">
                          <a:latin typeface="Comic Sans MS" panose="030F0702030302020204" pitchFamily="66" charset="0"/>
                        </a:rPr>
                        <a:t>Enjoys an increasing range</a:t>
                      </a:r>
                      <a:r>
                        <a:rPr lang="en-GB" sz="800" baseline="0" dirty="0">
                          <a:latin typeface="Comic Sans MS" panose="030F0702030302020204" pitchFamily="66" charset="0"/>
                        </a:rPr>
                        <a:t> of books.</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Comic Sans MS" panose="030F0702030302020204" pitchFamily="66" charset="0"/>
                        </a:rPr>
                        <a:t>Making up stories with </a:t>
                      </a:r>
                    </a:p>
                    <a:p>
                      <a:r>
                        <a:rPr lang="en-GB" sz="800" dirty="0">
                          <a:latin typeface="Comic Sans MS" panose="030F0702030302020204" pitchFamily="66" charset="0"/>
                        </a:rPr>
                        <a:t>themselves as the main </a:t>
                      </a:r>
                    </a:p>
                    <a:p>
                      <a:r>
                        <a:rPr lang="en-GB" sz="800" dirty="0">
                          <a:latin typeface="Comic Sans MS" panose="030F0702030302020204" pitchFamily="66" charset="0"/>
                        </a:rPr>
                        <a:t>character. Encourage children to record stories through picture drawing/mark making for LAs. Read simple phrases and sentences made up of words with known letter–sound correspondences and, where necessary, a few exception words.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Comic Sans MS" panose="030F0702030302020204" pitchFamily="66" charset="0"/>
                        </a:rPr>
                        <a:t>Information leaflets about </a:t>
                      </a:r>
                    </a:p>
                    <a:p>
                      <a:r>
                        <a:rPr lang="en-GB" sz="800" dirty="0">
                          <a:latin typeface="Comic Sans MS" panose="030F0702030302020204" pitchFamily="66" charset="0"/>
                        </a:rPr>
                        <a:t>animals in the garden/plants </a:t>
                      </a:r>
                    </a:p>
                    <a:p>
                      <a:r>
                        <a:rPr lang="en-GB" sz="800" dirty="0">
                          <a:latin typeface="Comic Sans MS" panose="030F0702030302020204" pitchFamily="66" charset="0"/>
                        </a:rPr>
                        <a:t>and growing.</a:t>
                      </a:r>
                    </a:p>
                    <a:p>
                      <a:r>
                        <a:rPr lang="en-GB" sz="800" dirty="0">
                          <a:latin typeface="Comic Sans MS" panose="030F0702030302020204" pitchFamily="66" charset="0"/>
                        </a:rPr>
                        <a:t>Re-read books to build up their confidence in word reading, their fluency and their understanding and enjoyment. World Book Day</a:t>
                      </a:r>
                    </a:p>
                    <a:p>
                      <a:r>
                        <a:rPr lang="en-GB" sz="800" dirty="0">
                          <a:latin typeface="Comic Sans MS" panose="030F0702030302020204" pitchFamily="66" charset="0"/>
                        </a:rPr>
                        <a:t>Uses vocabulary and forms of </a:t>
                      </a:r>
                    </a:p>
                    <a:p>
                      <a:r>
                        <a:rPr lang="en-GB" sz="800" dirty="0">
                          <a:latin typeface="Comic Sans MS" panose="030F0702030302020204" pitchFamily="66" charset="0"/>
                        </a:rPr>
                        <a:t>speech that are increasingly </a:t>
                      </a:r>
                    </a:p>
                    <a:p>
                      <a:r>
                        <a:rPr lang="en-GB" sz="800" dirty="0">
                          <a:latin typeface="Comic Sans MS" panose="030F0702030302020204" pitchFamily="66" charset="0"/>
                        </a:rPr>
                        <a:t>influenced by their experiences </a:t>
                      </a:r>
                    </a:p>
                    <a:p>
                      <a:r>
                        <a:rPr lang="en-GB" sz="800" dirty="0">
                          <a:latin typeface="Comic Sans MS" panose="030F0702030302020204" pitchFamily="66" charset="0"/>
                        </a:rPr>
                        <a:t>of books. They develop their own narratives and explanations by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800" dirty="0">
                          <a:latin typeface="Comic Sans MS" panose="030F0702030302020204" pitchFamily="66" charset="0"/>
                        </a:rPr>
                        <a:t>Stories from other cultures and traditions.</a:t>
                      </a:r>
                      <a:r>
                        <a:rPr lang="en-GB" sz="800" baseline="0" dirty="0">
                          <a:latin typeface="Comic Sans MS" panose="030F0702030302020204" pitchFamily="66" charset="0"/>
                        </a:rPr>
                        <a:t> </a:t>
                      </a:r>
                      <a:r>
                        <a:rPr lang="en-GB" sz="800" dirty="0">
                          <a:latin typeface="Comic Sans MS" panose="030F0702030302020204" pitchFamily="66" charset="0"/>
                        </a:rPr>
                        <a:t>Retell a story with actions and / or picture prompts as part of a group - Use story language when acting out a narrative. Rhyming words.</a:t>
                      </a:r>
                      <a:r>
                        <a:rPr lang="en-GB" sz="800" baseline="0" dirty="0">
                          <a:latin typeface="Comic Sans MS" panose="030F0702030302020204" pitchFamily="66" charset="0"/>
                        </a:rPr>
                        <a:t> </a:t>
                      </a:r>
                      <a:r>
                        <a:rPr lang="en-GB" sz="800" dirty="0">
                          <a:latin typeface="Comic Sans MS" panose="030F0702030302020204" pitchFamily="66" charset="0"/>
                        </a:rPr>
                        <a:t>Parents reading stories.</a:t>
                      </a:r>
                      <a:r>
                        <a:rPr lang="en-GB" sz="800" baseline="0" dirty="0">
                          <a:latin typeface="Comic Sans MS" panose="030F0702030302020204" pitchFamily="66" charset="0"/>
                        </a:rPr>
                        <a:t> </a:t>
                      </a:r>
                      <a:r>
                        <a:rPr lang="en-GB" sz="800" dirty="0">
                          <a:latin typeface="Comic Sans MS" panose="030F0702030302020204" pitchFamily="66" charset="0"/>
                        </a:rPr>
                        <a:t>Can explain the main events of a story - Can draw pictures of</a:t>
                      </a:r>
                      <a:r>
                        <a:rPr lang="en-GB" sz="800" baseline="0" dirty="0">
                          <a:latin typeface="Comic Sans MS" panose="030F0702030302020204" pitchFamily="66" charset="0"/>
                        </a:rPr>
                        <a:t> </a:t>
                      </a:r>
                      <a:r>
                        <a:rPr lang="en-GB" sz="800" dirty="0">
                          <a:latin typeface="Comic Sans MS" panose="030F0702030302020204" pitchFamily="66" charset="0"/>
                        </a:rPr>
                        <a:t>characters/ event / setting in a story. May include labels, sentences or captions.</a:t>
                      </a:r>
                    </a:p>
                    <a:p>
                      <a:pPr algn="l"/>
                      <a:r>
                        <a:rPr lang="en-GB" sz="800" dirty="0">
                          <a:latin typeface="Comic Sans MS" panose="030F0702030302020204" pitchFamily="66" charset="0"/>
                        </a:rPr>
                        <a:t>Can draw pictures of </a:t>
                      </a:r>
                      <a:r>
                        <a:rPr lang="en-GB" sz="800" baseline="0" dirty="0">
                          <a:latin typeface="Comic Sans MS" panose="030F0702030302020204" pitchFamily="66" charset="0"/>
                        </a:rPr>
                        <a:t> </a:t>
                      </a:r>
                      <a:r>
                        <a:rPr lang="en-GB" sz="800" dirty="0">
                          <a:latin typeface="Comic Sans MS" panose="030F0702030302020204" pitchFamily="66" charset="0"/>
                        </a:rPr>
                        <a:t>characters/ event / setting in a story.</a:t>
                      </a:r>
                      <a:r>
                        <a:rPr lang="en-GB" sz="800" baseline="0" dirty="0">
                          <a:latin typeface="Comic Sans MS" panose="030F0702030302020204" pitchFamily="66" charset="0"/>
                        </a:rPr>
                        <a:t> </a:t>
                      </a:r>
                      <a:r>
                        <a:rPr lang="en-GB" sz="800" dirty="0">
                          <a:latin typeface="Comic Sans MS" panose="030F0702030302020204" pitchFamily="66" charset="0"/>
                        </a:rPr>
                        <a:t>Listen to stories,</a:t>
                      </a:r>
                      <a:r>
                        <a:rPr lang="en-GB" sz="800" baseline="0" dirty="0">
                          <a:latin typeface="Comic Sans MS" panose="030F0702030302020204" pitchFamily="66" charset="0"/>
                        </a:rPr>
                        <a:t> </a:t>
                      </a:r>
                      <a:r>
                        <a:rPr lang="en-GB" sz="800" dirty="0">
                          <a:latin typeface="Comic Sans MS" panose="030F0702030302020204" pitchFamily="66" charset="0"/>
                        </a:rPr>
                        <a:t>accurately anticipating key events &amp; respond to what they hear with relevant comments, questions and reactions.</a:t>
                      </a:r>
                      <a:r>
                        <a:rPr lang="en-GB" sz="800" baseline="0" dirty="0">
                          <a:latin typeface="Comic Sans MS" panose="030F0702030302020204" pitchFamily="66" charset="0"/>
                        </a:rPr>
                        <a:t> </a:t>
                      </a:r>
                      <a:r>
                        <a:rPr lang="en-GB" sz="800" dirty="0">
                          <a:latin typeface="Comic Sans MS" panose="030F0702030302020204" pitchFamily="66" charset="0"/>
                        </a:rPr>
                        <a:t>Make predictions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Comic Sans MS" panose="030F0702030302020204" pitchFamily="66" charset="0"/>
                        </a:rPr>
                        <a:t>Beginning to understand that a non-fiction is a non-story- it </a:t>
                      </a:r>
                    </a:p>
                    <a:p>
                      <a:r>
                        <a:rPr lang="en-GB" sz="800" dirty="0">
                          <a:latin typeface="Comic Sans MS" panose="030F0702030302020204" pitchFamily="66" charset="0"/>
                        </a:rPr>
                        <a:t>gives information instead. </a:t>
                      </a:r>
                    </a:p>
                    <a:p>
                      <a:r>
                        <a:rPr lang="en-GB" sz="800" dirty="0">
                          <a:latin typeface="Comic Sans MS" panose="030F0702030302020204" pitchFamily="66" charset="0"/>
                        </a:rPr>
                        <a:t>Fiction means story. - Can point to front cover, back cover, spine, blurb, illustration, illustrator, author and title.</a:t>
                      </a:r>
                      <a:r>
                        <a:rPr lang="en-GB" sz="800" baseline="0" dirty="0">
                          <a:latin typeface="Comic Sans MS" panose="030F0702030302020204" pitchFamily="66" charset="0"/>
                        </a:rPr>
                        <a:t> </a:t>
                      </a:r>
                      <a:r>
                        <a:rPr lang="en-GB" sz="800" dirty="0">
                          <a:latin typeface="Comic Sans MS" panose="030F0702030302020204" pitchFamily="66" charset="0"/>
                        </a:rPr>
                        <a:t>Sort books into categories.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532305"/>
                  </a:ext>
                </a:extLst>
              </a:tr>
              <a:tr h="301201">
                <a:tc gridSpan="7">
                  <a:txBody>
                    <a:bodyPr/>
                    <a:lstStyle/>
                    <a:p>
                      <a:pPr algn="l"/>
                      <a:r>
                        <a:rPr lang="en-GB" sz="800" b="1" dirty="0">
                          <a:latin typeface="Comic Sans MS" panose="030F0702030302020204" pitchFamily="66" charset="0"/>
                          <a:cs typeface="Amatic SC" panose="00000500000000000000" pitchFamily="2" charset="-79"/>
                        </a:rPr>
                        <a:t>Curriculum goals: </a:t>
                      </a:r>
                      <a:r>
                        <a:rPr lang="en-GB" sz="800" b="0" dirty="0">
                          <a:latin typeface="Comic Sans MS" panose="030F0702030302020204" pitchFamily="66" charset="0"/>
                          <a:cs typeface="Amatic SC" panose="00000500000000000000" pitchFamily="2" charset="-79"/>
                        </a:rPr>
                        <a:t>To become a </a:t>
                      </a:r>
                      <a:r>
                        <a:rPr lang="en-GB" sz="800" b="1" dirty="0">
                          <a:latin typeface="Comic Sans MS" panose="030F0702030302020204" pitchFamily="66" charset="0"/>
                          <a:cs typeface="Amatic SC" panose="00000500000000000000" pitchFamily="2" charset="-79"/>
                        </a:rPr>
                        <a:t>Brilliant Bookworm </a:t>
                      </a:r>
                      <a:r>
                        <a:rPr lang="en-GB" sz="800" b="0" dirty="0">
                          <a:latin typeface="Comic Sans MS" panose="030F0702030302020204" pitchFamily="66" charset="0"/>
                          <a:cs typeface="Amatic SC" panose="00000500000000000000" pitchFamily="2" charset="-79"/>
                        </a:rPr>
                        <a:t>who can show a love for reading, use new vocabulary to talk about what they have read or has been read to them, read words and simple sentences (using single sounds and digraphs they have learnt).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3065824"/>
                  </a:ext>
                </a:extLst>
              </a:tr>
            </a:tbl>
          </a:graphicData>
        </a:graphic>
      </p:graphicFrame>
      <p:pic>
        <p:nvPicPr>
          <p:cNvPr id="6" name="Picture 5">
            <a:extLst>
              <a:ext uri="{FF2B5EF4-FFF2-40B4-BE49-F238E27FC236}">
                <a16:creationId xmlns:a16="http://schemas.microsoft.com/office/drawing/2014/main" id="{6E582DBF-1A0E-4FBB-9D66-B61D7AD340E6}"/>
              </a:ext>
            </a:extLst>
          </p:cNvPr>
          <p:cNvPicPr>
            <a:picLocks noChangeAspect="1"/>
          </p:cNvPicPr>
          <p:nvPr/>
        </p:nvPicPr>
        <p:blipFill>
          <a:blip r:embed="rId3"/>
          <a:stretch>
            <a:fillRect/>
          </a:stretch>
        </p:blipFill>
        <p:spPr>
          <a:xfrm>
            <a:off x="737202" y="153635"/>
            <a:ext cx="748927" cy="664971"/>
          </a:xfrm>
          <a:prstGeom prst="rect">
            <a:avLst/>
          </a:prstGeom>
        </p:spPr>
      </p:pic>
    </p:spTree>
    <p:extLst>
      <p:ext uri="{BB962C8B-B14F-4D97-AF65-F5344CB8AC3E}">
        <p14:creationId xmlns:p14="http://schemas.microsoft.com/office/powerpoint/2010/main" val="29267975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142396317"/>
              </p:ext>
            </p:extLst>
          </p:nvPr>
        </p:nvGraphicFramePr>
        <p:xfrm>
          <a:off x="182882" y="595730"/>
          <a:ext cx="11904613" cy="5967326"/>
        </p:xfrm>
        <a:graphic>
          <a:graphicData uri="http://schemas.openxmlformats.org/drawingml/2006/table">
            <a:tbl>
              <a:tblPr firstRow="1" bandRow="1">
                <a:tableStyleId>{5C22544A-7EE6-4342-B048-85BDC9FD1C3A}</a:tableStyleId>
              </a:tblPr>
              <a:tblGrid>
                <a:gridCol w="1700659">
                  <a:extLst>
                    <a:ext uri="{9D8B030D-6E8A-4147-A177-3AD203B41FA5}">
                      <a16:colId xmlns:a16="http://schemas.microsoft.com/office/drawing/2014/main" val="385991600"/>
                    </a:ext>
                  </a:extLst>
                </a:gridCol>
                <a:gridCol w="1700659">
                  <a:extLst>
                    <a:ext uri="{9D8B030D-6E8A-4147-A177-3AD203B41FA5}">
                      <a16:colId xmlns:a16="http://schemas.microsoft.com/office/drawing/2014/main" val="2865123548"/>
                    </a:ext>
                  </a:extLst>
                </a:gridCol>
                <a:gridCol w="1700659">
                  <a:extLst>
                    <a:ext uri="{9D8B030D-6E8A-4147-A177-3AD203B41FA5}">
                      <a16:colId xmlns:a16="http://schemas.microsoft.com/office/drawing/2014/main" val="872926247"/>
                    </a:ext>
                  </a:extLst>
                </a:gridCol>
                <a:gridCol w="1700659">
                  <a:extLst>
                    <a:ext uri="{9D8B030D-6E8A-4147-A177-3AD203B41FA5}">
                      <a16:colId xmlns:a16="http://schemas.microsoft.com/office/drawing/2014/main" val="1315738151"/>
                    </a:ext>
                  </a:extLst>
                </a:gridCol>
                <a:gridCol w="1700659">
                  <a:extLst>
                    <a:ext uri="{9D8B030D-6E8A-4147-A177-3AD203B41FA5}">
                      <a16:colId xmlns:a16="http://schemas.microsoft.com/office/drawing/2014/main" val="2709165749"/>
                    </a:ext>
                  </a:extLst>
                </a:gridCol>
                <a:gridCol w="1700659">
                  <a:extLst>
                    <a:ext uri="{9D8B030D-6E8A-4147-A177-3AD203B41FA5}">
                      <a16:colId xmlns:a16="http://schemas.microsoft.com/office/drawing/2014/main" val="2335150482"/>
                    </a:ext>
                  </a:extLst>
                </a:gridCol>
                <a:gridCol w="1700659">
                  <a:extLst>
                    <a:ext uri="{9D8B030D-6E8A-4147-A177-3AD203B41FA5}">
                      <a16:colId xmlns:a16="http://schemas.microsoft.com/office/drawing/2014/main" val="4046203905"/>
                    </a:ext>
                  </a:extLst>
                </a:gridCol>
              </a:tblGrid>
              <a:tr h="268838">
                <a:tc>
                  <a:txBody>
                    <a:bodyPr/>
                    <a:lstStyle/>
                    <a:p>
                      <a:pPr algn="ctr"/>
                      <a:endParaRPr lang="en-GB" sz="1000" b="0" dirty="0">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Autumn 1</a:t>
                      </a:r>
                      <a:endParaRPr lang="en-GB"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Comic Sans MS" panose="030F0702030302020204" pitchFamily="66" charset="0"/>
                          <a:cs typeface="Amatic SC" panose="020B0604020202020204" charset="-79"/>
                        </a:rPr>
                        <a:t>Autumn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238967">
                <a:tc>
                  <a:txBody>
                    <a:bodyPr/>
                    <a:lstStyle/>
                    <a:p>
                      <a:pPr algn="ctr"/>
                      <a:r>
                        <a:rPr lang="en-US" sz="1000" b="1" dirty="0">
                          <a:latin typeface="Comic Sans MS" panose="030F0702030302020204" pitchFamily="66" charset="0"/>
                          <a:cs typeface="Amatic SC" panose="020B0604020202020204" charset="-79"/>
                        </a:rPr>
                        <a:t>General Themes </a:t>
                      </a:r>
                      <a:endParaRPr lang="en-GB" sz="1000" b="1"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All about</a:t>
                      </a:r>
                      <a:r>
                        <a:rPr lang="en-US" sz="1000" b="1" baseline="0" dirty="0">
                          <a:solidFill>
                            <a:schemeClr val="tx1"/>
                          </a:solidFill>
                          <a:latin typeface="Comic Sans MS" panose="030F0702030302020204" pitchFamily="66" charset="0"/>
                          <a:cs typeface="Amatic SC" panose="020B0604020202020204" charset="-79"/>
                        </a:rPr>
                        <a:t> me!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Comic Sans MS" panose="030F0702030302020204" pitchFamily="66" charset="0"/>
                          <a:cs typeface="Amatic SC" panose="020B0604020202020204" charset="-79"/>
                        </a:rPr>
                        <a:t>Sparkle and shine!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dirty="0" smtClean="0">
                          <a:solidFill>
                            <a:schemeClr val="tx1"/>
                          </a:solidFill>
                          <a:latin typeface="Comic Sans MS" panose="030F0702030302020204" pitchFamily="66" charset="0"/>
                          <a:cs typeface="Amatic SC" panose="020B0604020202020204" charset="-79"/>
                        </a:rPr>
                        <a:t>Terrific tales</a:t>
                      </a:r>
                      <a:r>
                        <a:rPr lang="en-US" sz="1000" b="1" baseline="0" dirty="0" smtClean="0">
                          <a:solidFill>
                            <a:schemeClr val="tx1"/>
                          </a:solidFill>
                          <a:latin typeface="Comic Sans MS" panose="030F0702030302020204" pitchFamily="66" charset="0"/>
                          <a:cs typeface="Amatic SC" panose="020B0604020202020204" charset="-79"/>
                        </a:rPr>
                        <a:t>!</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accent6">
                              <a:lumMod val="50000"/>
                            </a:schemeClr>
                          </a:solidFill>
                          <a:latin typeface="Comic Sans MS" panose="030F0702030302020204" pitchFamily="66"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Comic Sans MS" panose="030F0702030302020204" pitchFamily="66" charset="0"/>
                          <a:cs typeface="Amatic SC" panose="020B0604020202020204" charset="-79"/>
                        </a:rPr>
                        <a:t>Fun</a:t>
                      </a:r>
                      <a:r>
                        <a:rPr lang="en-US" sz="1000" b="1" baseline="0" dirty="0">
                          <a:solidFill>
                            <a:schemeClr val="tx1"/>
                          </a:solidFill>
                          <a:latin typeface="Comic Sans MS" panose="030F0702030302020204" pitchFamily="66" charset="0"/>
                          <a:cs typeface="Amatic SC" panose="020B0604020202020204" charset="-79"/>
                        </a:rPr>
                        <a:t> at the seaside!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4138526">
                <a:tc>
                  <a:txBody>
                    <a:bodyPr/>
                    <a:lstStyle/>
                    <a:p>
                      <a:pPr algn="ctr"/>
                      <a:r>
                        <a:rPr lang="en-US" sz="850" b="1" baseline="0" dirty="0" err="1">
                          <a:latin typeface="Comic Sans MS" panose="030F0702030302020204" pitchFamily="66" charset="0"/>
                          <a:cs typeface="Amatic SC" panose="020B0604020202020204" charset="-79"/>
                        </a:rPr>
                        <a:t>Maths</a:t>
                      </a:r>
                      <a:endParaRPr lang="en-US" sz="850" b="1" baseline="0" dirty="0">
                        <a:latin typeface="Comic Sans MS" panose="030F0702030302020204" pitchFamily="66" charset="0"/>
                        <a:cs typeface="Amatic SC" panose="020B0604020202020204" charset="-79"/>
                      </a:endParaRPr>
                    </a:p>
                    <a:p>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pPr algn="l"/>
                      <a:endParaRPr lang="en-GB" sz="800" b="0" dirty="0">
                        <a:latin typeface="Comic Sans MS" panose="030F0702030302020204" pitchFamily="66" charset="0"/>
                      </a:endParaRPr>
                    </a:p>
                    <a:p>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5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5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5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27661565"/>
                  </a:ext>
                </a:extLst>
              </a:tr>
              <a:tr h="522741">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1" dirty="0">
                          <a:latin typeface="Comic Sans MS" panose="030F0702030302020204" pitchFamily="66" charset="0"/>
                          <a:cs typeface="Amatic SC" panose="00000500000000000000" pitchFamily="2" charset="-79"/>
                        </a:rPr>
                        <a:t>Curriculum</a:t>
                      </a:r>
                      <a:r>
                        <a:rPr lang="en-GB" sz="900" b="1" baseline="0" dirty="0">
                          <a:latin typeface="Comic Sans MS" panose="030F0702030302020204" pitchFamily="66" charset="0"/>
                          <a:cs typeface="Amatic SC" panose="00000500000000000000" pitchFamily="2" charset="-79"/>
                        </a:rPr>
                        <a:t> </a:t>
                      </a:r>
                      <a:r>
                        <a:rPr lang="en-GB" sz="850" b="1" baseline="0" dirty="0">
                          <a:solidFill>
                            <a:schemeClr val="tx1"/>
                          </a:solidFill>
                          <a:latin typeface="Comic Sans MS" panose="030F0702030302020204" pitchFamily="66" charset="0"/>
                          <a:cs typeface="Amatic SC" panose="00000500000000000000" pitchFamily="2" charset="-79"/>
                        </a:rPr>
                        <a:t>goals:</a:t>
                      </a:r>
                      <a:r>
                        <a:rPr kumimoji="0" lang="en-GB" sz="850" b="0"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panose="00000500000000000000" pitchFamily="2" charset="-79"/>
                        </a:rPr>
                        <a:t>To become a </a:t>
                      </a:r>
                      <a:r>
                        <a:rPr kumimoji="0" lang="en-GB" sz="850" b="1"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panose="00000500000000000000" pitchFamily="2" charset="-79"/>
                        </a:rPr>
                        <a:t>Master of Maths </a:t>
                      </a:r>
                      <a:r>
                        <a:rPr kumimoji="0" lang="en-GB" sz="850" b="0"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panose="00000500000000000000" pitchFamily="2" charset="-79"/>
                        </a:rPr>
                        <a:t>who can show a deep understanding of numbers to 10, recognise patterns within the number system, </a:t>
                      </a:r>
                      <a:r>
                        <a:rPr kumimoji="0" lang="en-GB" sz="850" b="0" i="0" u="none" strike="noStrike" kern="1200" cap="none" spc="0" normalizeH="0" baseline="0" noProof="0" dirty="0" err="1">
                          <a:ln>
                            <a:noFill/>
                          </a:ln>
                          <a:solidFill>
                            <a:schemeClr val="tx1"/>
                          </a:solidFill>
                          <a:effectLst/>
                          <a:uLnTx/>
                          <a:uFillTx/>
                          <a:latin typeface="Comic Sans MS" panose="030F0702030302020204" pitchFamily="66" charset="0"/>
                          <a:ea typeface="+mn-ea"/>
                          <a:cs typeface="Amatic SC" panose="00000500000000000000" pitchFamily="2" charset="-79"/>
                        </a:rPr>
                        <a:t>subitise</a:t>
                      </a:r>
                      <a:r>
                        <a:rPr kumimoji="0" lang="en-GB" sz="850" b="0"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panose="00000500000000000000" pitchFamily="2" charset="-79"/>
                        </a:rPr>
                        <a:t>, compare quantities and recall number bonds</a:t>
                      </a:r>
                      <a:r>
                        <a:rPr kumimoji="0" lang="en-GB" sz="850" b="0" i="0" u="none" strike="noStrike" kern="1200" cap="none" spc="0" normalizeH="0" baseline="0" noProof="0" dirty="0" smtClean="0">
                          <a:ln>
                            <a:noFill/>
                          </a:ln>
                          <a:solidFill>
                            <a:schemeClr val="tx1"/>
                          </a:solidFill>
                          <a:effectLst/>
                          <a:uLnTx/>
                          <a:uFillTx/>
                          <a:latin typeface="Comic Sans MS" panose="030F0702030302020204" pitchFamily="66" charset="0"/>
                          <a:ea typeface="+mn-ea"/>
                          <a:cs typeface="Amatic SC" panose="00000500000000000000" pitchFamily="2" charset="-79"/>
                        </a:rPr>
                        <a:t>.</a:t>
                      </a:r>
                      <a:r>
                        <a:rPr lang="en-GB" sz="850" b="0" dirty="0" smtClean="0">
                          <a:latin typeface="Comic Sans MS" panose="030F0702030302020204" pitchFamily="66" charset="0"/>
                        </a:rPr>
                        <a:t> </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Developing a </a:t>
                      </a:r>
                      <a:r>
                        <a:rPr kumimoji="0" lang="en-US" sz="85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strong grounding in number </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is essential so that all children develop the necessary </a:t>
                      </a:r>
                      <a:r>
                        <a:rPr kumimoji="0" lang="en-US" sz="85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building blocks </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to excel mathematically. Children should be able to </a:t>
                      </a:r>
                      <a:r>
                        <a:rPr kumimoji="0" lang="en-US" sz="85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count confidently</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 develop a deep understanding of the </a:t>
                      </a:r>
                      <a:r>
                        <a:rPr kumimoji="0" lang="en-US" sz="85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numbers to 10</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 the </a:t>
                      </a:r>
                      <a:r>
                        <a:rPr kumimoji="0" lang="en-US" sz="85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relationships between </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them and the patterns within those numbers. By providing frequent and varied opportunities to build and apply this understanding - such as using </a:t>
                      </a:r>
                      <a:r>
                        <a:rPr kumimoji="0" lang="en-US" sz="85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manipulatives,</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 including small pebbles and tens frames for </a:t>
                      </a:r>
                      <a:r>
                        <a:rPr kumimoji="0" lang="en-US" sz="850" b="0" i="0" u="none" strike="noStrike" kern="1200" cap="none" spc="0" normalizeH="0" baseline="0" noProof="0" dirty="0" err="1" smtClean="0">
                          <a:ln>
                            <a:noFill/>
                          </a:ln>
                          <a:solidFill>
                            <a:prstClr val="black"/>
                          </a:solidFill>
                          <a:effectLst/>
                          <a:uLnTx/>
                          <a:uFillTx/>
                          <a:latin typeface="Comic Sans MS" panose="030F0702030302020204" pitchFamily="66" charset="0"/>
                          <a:ea typeface="+mn-ea"/>
                          <a:cs typeface="Amatic SC" panose="00000500000000000000" pitchFamily="2" charset="-79"/>
                        </a:rPr>
                        <a:t>organising</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 counting - children will develop a secure base of knowledge and vocabulary from which </a:t>
                      </a:r>
                      <a:r>
                        <a:rPr kumimoji="0" lang="en-US" sz="85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mastery of mathematics </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is built. In addition, it is important that the curriculum includes </a:t>
                      </a:r>
                      <a:r>
                        <a:rPr kumimoji="0" lang="en-US" sz="85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rich opportunities for children to develop their spatial reasoning </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skills across all areas of mathematics including shape, space and measures. It is important that children </a:t>
                      </a:r>
                      <a:r>
                        <a:rPr kumimoji="0" lang="en-US" sz="85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develop positive attitudes and interests in mathematics</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 look for </a:t>
                      </a:r>
                      <a:r>
                        <a:rPr kumimoji="0" lang="en-US" sz="85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patterns and relationships</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 spot </a:t>
                      </a:r>
                      <a:r>
                        <a:rPr kumimoji="0" lang="en-US" sz="85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connections, ‘have a go’</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 </a:t>
                      </a:r>
                      <a:r>
                        <a:rPr kumimoji="0" lang="en-US" sz="85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talk to adults </a:t>
                      </a:r>
                      <a:r>
                        <a:rPr kumimoji="0" lang="en-US" sz="85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and peers about what they notice and not be afraid to make mistakes.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850" b="0"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Amatic SC" panose="00000500000000000000" pitchFamily="2" charset="-79"/>
                      </a:endParaRPr>
                    </a:p>
                    <a:p>
                      <a:pPr algn="l"/>
                      <a:endParaRPr lang="en-GB" sz="900" b="0" dirty="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3065824"/>
                  </a:ext>
                </a:extLst>
              </a:tr>
            </a:tbl>
          </a:graphicData>
        </a:graphic>
      </p:graphicFrame>
      <p:pic>
        <p:nvPicPr>
          <p:cNvPr id="6" name="Picture 5">
            <a:extLst>
              <a:ext uri="{FF2B5EF4-FFF2-40B4-BE49-F238E27FC236}">
                <a16:creationId xmlns:a16="http://schemas.microsoft.com/office/drawing/2014/main" id="{6E582DBF-1A0E-4FBB-9D66-B61D7AD340E6}"/>
              </a:ext>
            </a:extLst>
          </p:cNvPr>
          <p:cNvPicPr>
            <a:picLocks noChangeAspect="1"/>
          </p:cNvPicPr>
          <p:nvPr/>
        </p:nvPicPr>
        <p:blipFill>
          <a:blip r:embed="rId3"/>
          <a:stretch>
            <a:fillRect/>
          </a:stretch>
        </p:blipFill>
        <p:spPr>
          <a:xfrm>
            <a:off x="737202" y="153635"/>
            <a:ext cx="748927" cy="664971"/>
          </a:xfrm>
          <a:prstGeom prst="rect">
            <a:avLst/>
          </a:prstGeom>
        </p:spPr>
      </p:pic>
      <p:pic>
        <p:nvPicPr>
          <p:cNvPr id="2" name="Picture 1"/>
          <p:cNvPicPr>
            <a:picLocks noChangeAspect="1"/>
          </p:cNvPicPr>
          <p:nvPr/>
        </p:nvPicPr>
        <p:blipFill>
          <a:blip r:embed="rId4"/>
          <a:stretch>
            <a:fillRect/>
          </a:stretch>
        </p:blipFill>
        <p:spPr>
          <a:xfrm>
            <a:off x="1883508" y="595719"/>
            <a:ext cx="10203987" cy="4632141"/>
          </a:xfrm>
          <a:prstGeom prst="rect">
            <a:avLst/>
          </a:prstGeom>
        </p:spPr>
      </p:pic>
    </p:spTree>
    <p:extLst>
      <p:ext uri="{BB962C8B-B14F-4D97-AF65-F5344CB8AC3E}">
        <p14:creationId xmlns:p14="http://schemas.microsoft.com/office/powerpoint/2010/main" val="31897928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52465954"/>
              </p:ext>
            </p:extLst>
          </p:nvPr>
        </p:nvGraphicFramePr>
        <p:xfrm>
          <a:off x="182882" y="595730"/>
          <a:ext cx="11904613" cy="6678295"/>
        </p:xfrm>
        <a:graphic>
          <a:graphicData uri="http://schemas.openxmlformats.org/drawingml/2006/table">
            <a:tbl>
              <a:tblPr firstRow="1" bandRow="1">
                <a:tableStyleId>{5C22544A-7EE6-4342-B048-85BDC9FD1C3A}</a:tableStyleId>
              </a:tblPr>
              <a:tblGrid>
                <a:gridCol w="1700659">
                  <a:extLst>
                    <a:ext uri="{9D8B030D-6E8A-4147-A177-3AD203B41FA5}">
                      <a16:colId xmlns:a16="http://schemas.microsoft.com/office/drawing/2014/main" val="385991600"/>
                    </a:ext>
                  </a:extLst>
                </a:gridCol>
                <a:gridCol w="1700659">
                  <a:extLst>
                    <a:ext uri="{9D8B030D-6E8A-4147-A177-3AD203B41FA5}">
                      <a16:colId xmlns:a16="http://schemas.microsoft.com/office/drawing/2014/main" val="2865123548"/>
                    </a:ext>
                  </a:extLst>
                </a:gridCol>
                <a:gridCol w="1700659">
                  <a:extLst>
                    <a:ext uri="{9D8B030D-6E8A-4147-A177-3AD203B41FA5}">
                      <a16:colId xmlns:a16="http://schemas.microsoft.com/office/drawing/2014/main" val="872926247"/>
                    </a:ext>
                  </a:extLst>
                </a:gridCol>
                <a:gridCol w="1700659">
                  <a:extLst>
                    <a:ext uri="{9D8B030D-6E8A-4147-A177-3AD203B41FA5}">
                      <a16:colId xmlns:a16="http://schemas.microsoft.com/office/drawing/2014/main" val="1315738151"/>
                    </a:ext>
                  </a:extLst>
                </a:gridCol>
                <a:gridCol w="1700659">
                  <a:extLst>
                    <a:ext uri="{9D8B030D-6E8A-4147-A177-3AD203B41FA5}">
                      <a16:colId xmlns:a16="http://schemas.microsoft.com/office/drawing/2014/main" val="2709165749"/>
                    </a:ext>
                  </a:extLst>
                </a:gridCol>
                <a:gridCol w="1700659">
                  <a:extLst>
                    <a:ext uri="{9D8B030D-6E8A-4147-A177-3AD203B41FA5}">
                      <a16:colId xmlns:a16="http://schemas.microsoft.com/office/drawing/2014/main" val="2335150482"/>
                    </a:ext>
                  </a:extLst>
                </a:gridCol>
                <a:gridCol w="263747">
                  <a:extLst>
                    <a:ext uri="{9D8B030D-6E8A-4147-A177-3AD203B41FA5}">
                      <a16:colId xmlns:a16="http://schemas.microsoft.com/office/drawing/2014/main" val="4046203905"/>
                    </a:ext>
                  </a:extLst>
                </a:gridCol>
                <a:gridCol w="1436912">
                  <a:extLst>
                    <a:ext uri="{9D8B030D-6E8A-4147-A177-3AD203B41FA5}">
                      <a16:colId xmlns:a16="http://schemas.microsoft.com/office/drawing/2014/main" val="2999989554"/>
                    </a:ext>
                  </a:extLst>
                </a:gridCol>
              </a:tblGrid>
              <a:tr h="255019">
                <a:tc>
                  <a:txBody>
                    <a:bodyPr/>
                    <a:lstStyle/>
                    <a:p>
                      <a:pPr algn="ctr"/>
                      <a:endParaRPr lang="en-GB" sz="1000" b="0" dirty="0">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Autumn 1</a:t>
                      </a:r>
                      <a:endParaRPr lang="en-GB"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Comic Sans MS" panose="030F0702030302020204" pitchFamily="66" charset="0"/>
                          <a:cs typeface="Amatic SC" panose="020B0604020202020204" charset="-79"/>
                        </a:rPr>
                        <a:t>Autumn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gridSpan="2">
                  <a:txBody>
                    <a:bodyPr/>
                    <a:lstStyle/>
                    <a:p>
                      <a:pPr algn="ctr"/>
                      <a:r>
                        <a:rPr lang="en-US" sz="1200" dirty="0">
                          <a:solidFill>
                            <a:schemeClr val="tx1"/>
                          </a:solidFill>
                          <a:latin typeface="Comic Sans MS" panose="030F0702030302020204" pitchFamily="66" charset="0"/>
                          <a:cs typeface="Amatic SC" panose="020B0604020202020204" charset="-79"/>
                        </a:rPr>
                        <a:t>Summer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tc hMerge="1">
                  <a:txBody>
                    <a:bodyPr/>
                    <a:lstStyle/>
                    <a:p>
                      <a:endParaRPr lang="en-GB"/>
                    </a:p>
                  </a:txBody>
                  <a:tcPr/>
                </a:tc>
                <a:extLst>
                  <a:ext uri="{0D108BD9-81ED-4DB2-BD59-A6C34878D82A}">
                    <a16:rowId xmlns:a16="http://schemas.microsoft.com/office/drawing/2014/main" val="1913285939"/>
                  </a:ext>
                </a:extLst>
              </a:tr>
              <a:tr h="226683">
                <a:tc>
                  <a:txBody>
                    <a:bodyPr/>
                    <a:lstStyle/>
                    <a:p>
                      <a:pPr algn="ctr"/>
                      <a:r>
                        <a:rPr lang="en-US" sz="1000" b="1" dirty="0">
                          <a:latin typeface="Comic Sans MS" panose="030F0702030302020204" pitchFamily="66" charset="0"/>
                          <a:cs typeface="Amatic SC" panose="020B0604020202020204" charset="-79"/>
                        </a:rPr>
                        <a:t>General Themes </a:t>
                      </a:r>
                      <a:endParaRPr lang="en-GB" sz="1000" b="1"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All about</a:t>
                      </a:r>
                      <a:r>
                        <a:rPr lang="en-US" sz="1000" b="1" baseline="0" dirty="0">
                          <a:solidFill>
                            <a:schemeClr val="tx1"/>
                          </a:solidFill>
                          <a:latin typeface="Comic Sans MS" panose="030F0702030302020204" pitchFamily="66" charset="0"/>
                          <a:cs typeface="Amatic SC" panose="020B0604020202020204" charset="-79"/>
                        </a:rPr>
                        <a:t> me!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Comic Sans MS" panose="030F0702030302020204" pitchFamily="66" charset="0"/>
                          <a:cs typeface="Amatic SC" panose="020B0604020202020204" charset="-79"/>
                        </a:rPr>
                        <a:t>Sparkle and shine!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dirty="0" smtClean="0">
                          <a:solidFill>
                            <a:schemeClr val="tx1"/>
                          </a:solidFill>
                          <a:latin typeface="Comic Sans MS" panose="030F0702030302020204" pitchFamily="66" charset="0"/>
                          <a:cs typeface="Amatic SC" panose="020B0604020202020204" charset="-79"/>
                        </a:rPr>
                        <a:t>Terrific tales</a:t>
                      </a:r>
                      <a:r>
                        <a:rPr lang="en-US" sz="1000" b="1" baseline="0" dirty="0" smtClean="0">
                          <a:solidFill>
                            <a:schemeClr val="tx1"/>
                          </a:solidFill>
                          <a:latin typeface="Comic Sans MS" panose="030F0702030302020204" pitchFamily="66" charset="0"/>
                          <a:cs typeface="Amatic SC" panose="020B0604020202020204" charset="-79"/>
                        </a:rPr>
                        <a:t>!</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accent6">
                              <a:lumMod val="50000"/>
                            </a:schemeClr>
                          </a:solidFill>
                          <a:latin typeface="Comic Sans MS" panose="030F0702030302020204" pitchFamily="66"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Comic Sans MS" panose="030F0702030302020204" pitchFamily="66" charset="0"/>
                          <a:cs typeface="Amatic SC" panose="020B0604020202020204" charset="-79"/>
                        </a:rPr>
                        <a:t>Fun</a:t>
                      </a:r>
                      <a:r>
                        <a:rPr lang="en-US" sz="1000" b="1" baseline="0" dirty="0">
                          <a:solidFill>
                            <a:schemeClr val="tx1"/>
                          </a:solidFill>
                          <a:latin typeface="Comic Sans MS" panose="030F0702030302020204" pitchFamily="66" charset="0"/>
                          <a:cs typeface="Amatic SC" panose="020B0604020202020204" charset="-79"/>
                        </a:rPr>
                        <a:t> at the seaside!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tc hMerge="1">
                  <a:txBody>
                    <a:bodyPr/>
                    <a:lstStyle/>
                    <a:p>
                      <a:endParaRPr lang="en-GB"/>
                    </a:p>
                  </a:txBody>
                  <a:tcPr/>
                </a:tc>
                <a:extLst>
                  <a:ext uri="{0D108BD9-81ED-4DB2-BD59-A6C34878D82A}">
                    <a16:rowId xmlns:a16="http://schemas.microsoft.com/office/drawing/2014/main" val="2272033691"/>
                  </a:ext>
                </a:extLst>
              </a:tr>
              <a:tr h="619116">
                <a:tc rowSpan="3">
                  <a:txBody>
                    <a:bodyPr/>
                    <a:lstStyle/>
                    <a:p>
                      <a:pPr algn="ctr"/>
                      <a:endParaRPr lang="en-GB" sz="850" b="1" baseline="0" dirty="0">
                        <a:latin typeface="Comic Sans MS" panose="030F0702030302020204" pitchFamily="66" charset="0"/>
                        <a:cs typeface="Amatic SC" panose="020B0604020202020204" charset="-79"/>
                      </a:endParaRPr>
                    </a:p>
                    <a:p>
                      <a:pPr algn="ctr"/>
                      <a:endParaRPr lang="en-GB" sz="850" b="1" baseline="0" dirty="0">
                        <a:latin typeface="Comic Sans MS" panose="030F0702030302020204" pitchFamily="66" charset="0"/>
                        <a:cs typeface="Amatic SC" panose="020B0604020202020204" charset="-79"/>
                      </a:endParaRPr>
                    </a:p>
                    <a:p>
                      <a:pPr algn="ctr"/>
                      <a:r>
                        <a:rPr lang="en-GB" sz="850" b="1" baseline="0" dirty="0">
                          <a:latin typeface="Comic Sans MS" panose="030F0702030302020204" pitchFamily="66" charset="0"/>
                          <a:cs typeface="Amatic SC" panose="020B0604020202020204" charset="-79"/>
                        </a:rPr>
                        <a:t>Understanding the world. </a:t>
                      </a:r>
                    </a:p>
                    <a:p>
                      <a:pPr algn="ctr"/>
                      <a:endParaRPr lang="en-GB" sz="850" b="1" baseline="0" dirty="0">
                        <a:latin typeface="Comic Sans MS" panose="030F0702030302020204" pitchFamily="66" charset="0"/>
                        <a:cs typeface="Amatic SC" panose="020B0604020202020204" charset="-79"/>
                      </a:endParaRPr>
                    </a:p>
                    <a:p>
                      <a:pPr algn="ctr"/>
                      <a:endParaRPr lang="en-GB" sz="850" b="1" baseline="0" dirty="0">
                        <a:latin typeface="Comic Sans MS" panose="030F0702030302020204" pitchFamily="66" charset="0"/>
                        <a:cs typeface="Amatic SC" panose="020B0604020202020204" charset="-79"/>
                      </a:endParaRPr>
                    </a:p>
                    <a:p>
                      <a:pPr algn="ctr"/>
                      <a:endParaRPr lang="en-GB" sz="850" b="1" baseline="0" dirty="0">
                        <a:latin typeface="Comic Sans MS" panose="030F0702030302020204" pitchFamily="66" charset="0"/>
                        <a:cs typeface="Amatic SC" panose="020B0604020202020204" charset="-79"/>
                      </a:endParaRPr>
                    </a:p>
                    <a:p>
                      <a:pPr algn="ctr"/>
                      <a:endParaRPr lang="en-GB" sz="850" b="1" baseline="0" dirty="0">
                        <a:latin typeface="Comic Sans MS" panose="030F0702030302020204" pitchFamily="66" charset="0"/>
                        <a:cs typeface="Amatic SC" panose="020B0604020202020204" charset="-79"/>
                      </a:endParaRPr>
                    </a:p>
                    <a:p>
                      <a:pPr algn="ctr"/>
                      <a:r>
                        <a:rPr lang="en-GB" sz="850" b="0" baseline="0" dirty="0">
                          <a:latin typeface="Comic Sans MS" panose="030F0702030302020204" pitchFamily="66" charset="0"/>
                          <a:cs typeface="Amatic SC" panose="020B0604020202020204" charset="-79"/>
                        </a:rPr>
                        <a:t>Science </a:t>
                      </a:r>
                    </a:p>
                    <a:p>
                      <a:pPr algn="ctr"/>
                      <a:r>
                        <a:rPr lang="en-GB" sz="850" b="0" baseline="0" dirty="0">
                          <a:latin typeface="Comic Sans MS" panose="030F0702030302020204" pitchFamily="66" charset="0"/>
                          <a:cs typeface="Amatic SC" panose="020B0604020202020204" charset="-79"/>
                        </a:rPr>
                        <a:t>History </a:t>
                      </a:r>
                    </a:p>
                    <a:p>
                      <a:pPr algn="ctr"/>
                      <a:r>
                        <a:rPr lang="en-GB" sz="850" b="0" baseline="0" dirty="0">
                          <a:latin typeface="Comic Sans MS" panose="030F0702030302020204" pitchFamily="66" charset="0"/>
                          <a:cs typeface="Amatic SC" panose="020B0604020202020204" charset="-79"/>
                        </a:rPr>
                        <a:t>Geography </a:t>
                      </a:r>
                    </a:p>
                    <a:p>
                      <a:pPr algn="ctr"/>
                      <a:endParaRPr lang="en-GB" sz="850" b="0" baseline="0" dirty="0">
                        <a:latin typeface="Comic Sans MS" panose="030F0702030302020204" pitchFamily="66" charset="0"/>
                        <a:cs typeface="Amatic SC" panose="020B0604020202020204" charset="-79"/>
                      </a:endParaRPr>
                    </a:p>
                    <a:p>
                      <a:pPr algn="ctr"/>
                      <a:endParaRPr lang="en-GB" sz="850" b="0" baseline="0" dirty="0">
                        <a:latin typeface="Comic Sans MS" panose="030F0702030302020204" pitchFamily="66" charset="0"/>
                        <a:cs typeface="Amatic SC" panose="020B0604020202020204" charset="-79"/>
                      </a:endParaRPr>
                    </a:p>
                    <a:p>
                      <a:pPr algn="ctr"/>
                      <a:endParaRPr lang="en-GB" sz="850" b="0" baseline="0" dirty="0">
                        <a:latin typeface="Comic Sans MS" panose="030F0702030302020204" pitchFamily="66" charset="0"/>
                        <a:cs typeface="Amatic SC" panose="020B0604020202020204" charset="-79"/>
                      </a:endParaRPr>
                    </a:p>
                    <a:p>
                      <a:pPr algn="ctr"/>
                      <a:endParaRPr lang="en-GB" sz="850" b="0" baseline="0" dirty="0">
                        <a:latin typeface="Comic Sans MS" panose="030F0702030302020204" pitchFamily="66" charset="0"/>
                        <a:cs typeface="Amatic SC" panose="020B0604020202020204" charset="-79"/>
                      </a:endParaRPr>
                    </a:p>
                    <a:p>
                      <a:pPr algn="ctr"/>
                      <a:endParaRPr lang="en-GB" sz="850" b="0" baseline="0" dirty="0">
                        <a:latin typeface="Comic Sans MS" panose="030F0702030302020204" pitchFamily="66" charset="0"/>
                        <a:cs typeface="Amatic SC" panose="020B0604020202020204" charset="-79"/>
                      </a:endParaRPr>
                    </a:p>
                    <a:p>
                      <a:pPr algn="ctr"/>
                      <a:endParaRPr lang="en-GB" sz="850" b="0" baseline="0" dirty="0">
                        <a:latin typeface="Comic Sans MS" panose="030F0702030302020204" pitchFamily="66" charset="0"/>
                        <a:cs typeface="Amatic SC" panose="020B0604020202020204" charset="-79"/>
                      </a:endParaRPr>
                    </a:p>
                    <a:p>
                      <a:pPr algn="ctr"/>
                      <a:endParaRPr lang="en-GB" sz="850" b="0" baseline="0" dirty="0">
                        <a:latin typeface="Comic Sans MS" panose="030F0702030302020204" pitchFamily="66" charset="0"/>
                        <a:cs typeface="Amatic SC" panose="020B0604020202020204" charset="-79"/>
                      </a:endParaRPr>
                    </a:p>
                    <a:p>
                      <a:pPr algn="ctr"/>
                      <a:endParaRPr lang="en-GB" sz="850" b="0" baseline="0" dirty="0">
                        <a:latin typeface="Comic Sans MS" panose="030F0702030302020204" pitchFamily="66" charset="0"/>
                        <a:cs typeface="Amatic SC" panose="020B0604020202020204" charset="-79"/>
                      </a:endParaRPr>
                    </a:p>
                    <a:p>
                      <a:pPr algn="ctr"/>
                      <a:endParaRPr lang="en-GB" sz="850" b="0" baseline="0" dirty="0">
                        <a:latin typeface="Comic Sans MS" panose="030F0702030302020204" pitchFamily="66" charset="0"/>
                        <a:cs typeface="Amatic SC" panose="020B0604020202020204" charset="-79"/>
                      </a:endParaRPr>
                    </a:p>
                    <a:p>
                      <a:pPr algn="ctr"/>
                      <a:endParaRPr lang="en-GB" sz="850" b="0" baseline="0" dirty="0">
                        <a:latin typeface="Comic Sans MS" panose="030F0702030302020204" pitchFamily="66" charset="0"/>
                        <a:cs typeface="Amatic SC" panose="020B0604020202020204" charset="-79"/>
                      </a:endParaRPr>
                    </a:p>
                    <a:p>
                      <a:pPr algn="ctr"/>
                      <a:endParaRPr lang="en-GB" sz="850" b="0" baseline="0" dirty="0">
                        <a:latin typeface="Comic Sans MS" panose="030F0702030302020204" pitchFamily="66" charset="0"/>
                        <a:cs typeface="Amatic SC" panose="020B0604020202020204" charset="-79"/>
                      </a:endParaRPr>
                    </a:p>
                    <a:p>
                      <a:pPr algn="ctr"/>
                      <a:endParaRPr lang="en-GB" sz="850" b="0" baseline="0" dirty="0">
                        <a:latin typeface="Comic Sans MS" panose="030F0702030302020204" pitchFamily="66" charset="0"/>
                        <a:cs typeface="Amatic SC" panose="020B0604020202020204" charset="-79"/>
                      </a:endParaRPr>
                    </a:p>
                    <a:p>
                      <a:pPr algn="ctr"/>
                      <a:endParaRPr lang="en-GB" sz="850" b="0" baseline="0" dirty="0">
                        <a:latin typeface="Comic Sans MS" panose="030F0702030302020204" pitchFamily="66" charset="0"/>
                        <a:cs typeface="Amatic SC" panose="020B0604020202020204" charset="-79"/>
                      </a:endParaRPr>
                    </a:p>
                    <a:p>
                      <a:pPr algn="ctr"/>
                      <a:endParaRPr lang="en-GB" sz="850" b="0" baseline="0" dirty="0">
                        <a:latin typeface="Comic Sans MS" panose="030F0702030302020204" pitchFamily="66" charset="0"/>
                        <a:cs typeface="Amatic SC" panose="020B0604020202020204" charset="-79"/>
                      </a:endParaRPr>
                    </a:p>
                    <a:p>
                      <a:pPr algn="ctr"/>
                      <a:endParaRPr lang="en-GB" sz="850" b="1" baseline="0" dirty="0">
                        <a:latin typeface="Comic Sans MS" panose="030F0702030302020204" pitchFamily="66" charset="0"/>
                        <a:cs typeface="Amatic SC" panose="020B0604020202020204" charset="-79"/>
                      </a:endParaRPr>
                    </a:p>
                    <a:p>
                      <a:pPr algn="ctr"/>
                      <a:r>
                        <a:rPr lang="en-GB" sz="850" b="1" baseline="0" dirty="0">
                          <a:latin typeface="Comic Sans MS" panose="030F0702030302020204" pitchFamily="66" charset="0"/>
                          <a:cs typeface="Amatic SC" panose="020B0604020202020204" charset="-79"/>
                        </a:rPr>
                        <a:t>RE</a:t>
                      </a:r>
                      <a:r>
                        <a:rPr lang="en-GB" sz="850" b="0" baseline="0" dirty="0">
                          <a:latin typeface="Comic Sans MS" panose="030F0702030302020204" pitchFamily="66" charset="0"/>
                          <a:cs typeface="Amatic SC" panose="020B0604020202020204" charset="-79"/>
                        </a:rPr>
                        <a:t>/ </a:t>
                      </a:r>
                      <a:r>
                        <a:rPr lang="en-GB" sz="850" b="0" baseline="0" dirty="0">
                          <a:solidFill>
                            <a:srgbClr val="00B050"/>
                          </a:solidFill>
                          <a:latin typeface="Comic Sans MS" panose="030F0702030302020204" pitchFamily="66" charset="0"/>
                          <a:cs typeface="Amatic SC" panose="020B0604020202020204" charset="-79"/>
                        </a:rPr>
                        <a:t>Festivals</a:t>
                      </a:r>
                    </a:p>
                    <a:p>
                      <a:pPr algn="ctr"/>
                      <a:r>
                        <a:rPr lang="en-GB" sz="850" b="0" baseline="0" dirty="0">
                          <a:latin typeface="Comic Sans MS" panose="030F0702030302020204" pitchFamily="66" charset="0"/>
                          <a:cs typeface="Amatic SC" panose="020B0604020202020204" charset="-79"/>
                        </a:rPr>
                        <a:t>Our RE Curriculum </a:t>
                      </a:r>
                    </a:p>
                    <a:p>
                      <a:pPr algn="ctr"/>
                      <a:r>
                        <a:rPr lang="en-GB" sz="850" b="0" baseline="0" dirty="0">
                          <a:latin typeface="Comic Sans MS" panose="030F0702030302020204" pitchFamily="66" charset="0"/>
                          <a:cs typeface="Amatic SC" panose="020B0604020202020204" charset="-79"/>
                        </a:rPr>
                        <a:t>enables children to </a:t>
                      </a:r>
                    </a:p>
                    <a:p>
                      <a:pPr algn="ctr"/>
                      <a:r>
                        <a:rPr lang="en-GB" sz="850" b="0" baseline="0" dirty="0">
                          <a:latin typeface="Comic Sans MS" panose="030F0702030302020204" pitchFamily="66" charset="0"/>
                          <a:cs typeface="Amatic SC" panose="020B0604020202020204" charset="-79"/>
                        </a:rPr>
                        <a:t>develop a positive sense </a:t>
                      </a:r>
                    </a:p>
                    <a:p>
                      <a:pPr algn="ctr"/>
                      <a:r>
                        <a:rPr lang="en-GB" sz="850" b="0" baseline="0" dirty="0">
                          <a:latin typeface="Comic Sans MS" panose="030F0702030302020204" pitchFamily="66" charset="0"/>
                          <a:cs typeface="Amatic SC" panose="020B0604020202020204" charset="-79"/>
                        </a:rPr>
                        <a:t>of themselves and others </a:t>
                      </a:r>
                    </a:p>
                    <a:p>
                      <a:pPr algn="ctr"/>
                      <a:r>
                        <a:rPr lang="en-GB" sz="850" b="0" baseline="0" dirty="0">
                          <a:latin typeface="Comic Sans MS" panose="030F0702030302020204" pitchFamily="66" charset="0"/>
                          <a:cs typeface="Amatic SC" panose="020B0604020202020204" charset="-79"/>
                        </a:rPr>
                        <a:t>and learn how to form </a:t>
                      </a:r>
                    </a:p>
                    <a:p>
                      <a:pPr algn="ctr"/>
                      <a:r>
                        <a:rPr lang="en-GB" sz="850" b="0" baseline="0" dirty="0">
                          <a:latin typeface="Comic Sans MS" panose="030F0702030302020204" pitchFamily="66" charset="0"/>
                          <a:cs typeface="Amatic SC" panose="020B0604020202020204" charset="-79"/>
                        </a:rPr>
                        <a:t>positive and respectful </a:t>
                      </a:r>
                    </a:p>
                    <a:p>
                      <a:pPr algn="ctr"/>
                      <a:r>
                        <a:rPr lang="en-GB" sz="850" b="0" baseline="0" dirty="0">
                          <a:latin typeface="Comic Sans MS" panose="030F0702030302020204" pitchFamily="66" charset="0"/>
                          <a:cs typeface="Amatic SC" panose="020B0604020202020204" charset="-79"/>
                        </a:rPr>
                        <a:t>relationships.</a:t>
                      </a:r>
                    </a:p>
                    <a:p>
                      <a:pPr algn="ctr"/>
                      <a:r>
                        <a:rPr lang="en-GB" sz="850" b="0" baseline="0" dirty="0">
                          <a:latin typeface="Comic Sans MS" panose="030F0702030302020204" pitchFamily="66" charset="0"/>
                          <a:cs typeface="Amatic SC" panose="020B0604020202020204" charset="-79"/>
                        </a:rPr>
                        <a:t>They will begin to </a:t>
                      </a:r>
                    </a:p>
                    <a:p>
                      <a:pPr algn="ctr"/>
                      <a:r>
                        <a:rPr lang="en-GB" sz="850" b="0" baseline="0" dirty="0">
                          <a:latin typeface="Comic Sans MS" panose="030F0702030302020204" pitchFamily="66" charset="0"/>
                          <a:cs typeface="Amatic SC" panose="020B0604020202020204" charset="-79"/>
                        </a:rPr>
                        <a:t>understand and value the </a:t>
                      </a:r>
                    </a:p>
                    <a:p>
                      <a:pPr algn="ctr"/>
                      <a:r>
                        <a:rPr lang="en-GB" sz="850" b="0" baseline="0" dirty="0">
                          <a:latin typeface="Comic Sans MS" panose="030F0702030302020204" pitchFamily="66" charset="0"/>
                          <a:cs typeface="Amatic SC" panose="020B0604020202020204" charset="-79"/>
                        </a:rPr>
                        <a:t>differences of individuals </a:t>
                      </a:r>
                    </a:p>
                    <a:p>
                      <a:pPr algn="ctr"/>
                      <a:r>
                        <a:rPr lang="en-GB" sz="850" b="0" baseline="0" dirty="0">
                          <a:latin typeface="Comic Sans MS" panose="030F0702030302020204" pitchFamily="66" charset="0"/>
                          <a:cs typeface="Amatic SC" panose="020B0604020202020204" charset="-79"/>
                        </a:rPr>
                        <a:t>and groups within their </a:t>
                      </a:r>
                    </a:p>
                    <a:p>
                      <a:pPr algn="ctr"/>
                      <a:r>
                        <a:rPr lang="en-GB" sz="850" b="0" baseline="0" dirty="0">
                          <a:latin typeface="Comic Sans MS" panose="030F0702030302020204" pitchFamily="66" charset="0"/>
                          <a:cs typeface="Amatic SC" panose="020B0604020202020204" charset="-79"/>
                        </a:rPr>
                        <a:t>own community.</a:t>
                      </a:r>
                    </a:p>
                    <a:p>
                      <a:pPr algn="ctr"/>
                      <a:r>
                        <a:rPr lang="en-GB" sz="850" b="0" baseline="0" dirty="0">
                          <a:latin typeface="Comic Sans MS" panose="030F0702030302020204" pitchFamily="66" charset="0"/>
                          <a:cs typeface="Amatic SC" panose="020B0604020202020204" charset="-79"/>
                        </a:rPr>
                        <a:t>Children will have </a:t>
                      </a:r>
                    </a:p>
                    <a:p>
                      <a:pPr algn="ctr"/>
                      <a:r>
                        <a:rPr lang="en-GB" sz="850" b="0" baseline="0" dirty="0">
                          <a:latin typeface="Comic Sans MS" panose="030F0702030302020204" pitchFamily="66" charset="0"/>
                          <a:cs typeface="Amatic SC" panose="020B0604020202020204" charset="-79"/>
                        </a:rPr>
                        <a:t>opportunity to develop </a:t>
                      </a:r>
                    </a:p>
                    <a:p>
                      <a:pPr algn="ctr"/>
                      <a:r>
                        <a:rPr lang="en-GB" sz="850" b="0" baseline="0" dirty="0">
                          <a:latin typeface="Comic Sans MS" panose="030F0702030302020204" pitchFamily="66" charset="0"/>
                          <a:cs typeface="Amatic SC" panose="020B0604020202020204" charset="-79"/>
                        </a:rPr>
                        <a:t>their emerging moral and </a:t>
                      </a:r>
                    </a:p>
                    <a:p>
                      <a:pPr algn="ctr"/>
                      <a:r>
                        <a:rPr lang="en-GB" sz="850" b="0" baseline="0" dirty="0">
                          <a:latin typeface="Comic Sans MS" panose="030F0702030302020204" pitchFamily="66" charset="0"/>
                          <a:cs typeface="Amatic SC" panose="020B0604020202020204" charset="-79"/>
                        </a:rPr>
                        <a:t>cultural awareness. </a:t>
                      </a:r>
                      <a:endParaRPr lang="en-US" sz="850" b="0" baseline="0"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7">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b="0" dirty="0">
                          <a:latin typeface="Comic Sans MS" panose="030F0702030302020204" pitchFamily="66" charset="0"/>
                        </a:rPr>
                        <a:t> </a:t>
                      </a:r>
                      <a:r>
                        <a:rPr lang="en-US" sz="800" dirty="0">
                          <a:latin typeface="Comic Sans MS" panose="030F0702030302020204" pitchFamily="66" charset="0"/>
                          <a:cs typeface="Amatic SC" panose="00000500000000000000" pitchFamily="2" charset="-79"/>
                        </a:rPr>
                        <a:t>Understanding the world involves guiding children to </a:t>
                      </a:r>
                      <a:r>
                        <a:rPr lang="en-US" sz="800" b="1" dirty="0">
                          <a:latin typeface="Comic Sans MS" panose="030F0702030302020204" pitchFamily="66" charset="0"/>
                          <a:cs typeface="Amatic SC" panose="00000500000000000000" pitchFamily="2" charset="-79"/>
                        </a:rPr>
                        <a:t>make sense of their physical world and their community</a:t>
                      </a:r>
                      <a:r>
                        <a:rPr lang="en-US" sz="800" dirty="0">
                          <a:latin typeface="Comic Sans MS" panose="030F0702030302020204" pitchFamily="66" charset="0"/>
                          <a:cs typeface="Amatic SC" panose="00000500000000000000" pitchFamily="2" charset="-79"/>
                        </a:rPr>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p>
                    <a:p>
                      <a:endParaRPr lang="en-GB" sz="800" b="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a16="http://schemas.microsoft.com/office/drawing/2014/main" val="3627661565"/>
                  </a:ext>
                </a:extLst>
              </a:tr>
              <a:tr h="1600200">
                <a:tc vMerge="1">
                  <a:txBody>
                    <a:bodyPr/>
                    <a:lstStyle/>
                    <a:p>
                      <a:pPr algn="l"/>
                      <a:endParaRPr lang="en-GB" sz="850" b="0" dirty="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Identifying their family. Commenting on photos of their family; naming who they can see and of what relation they are to them.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Can talk about what they do with their family and places they have been with their family. Can draw similarities and make comparisons between other families. Name and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describe people who are familiar to them.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Read fictional stories about families and start to tell the difference between real and fiction. Talk about members of their immediate family and community.</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Navigating around our classroom and outdoor areas. Create treasure hunts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to find places/ objects within our learning environment.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Introduce children to different occupations and how they use transport to help them in their jobs.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Listen out for and make note of children’s discussion between themselves regarding their experience of past birthday celebrations.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Long ago – How time has changed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Can talk about what they have done with their families during Christmas’ in the past.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Show photos of how Christmas used to be celebrated in the past. Use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world maps to show children where some stories are based. Use the Jolly Postman to draw information from a map and begin to understand why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maps are so important to postmen.</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Share different cultures versions of famous fairy tales.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To introduce children to a range of fictional characters and creatures from stories and to begin to differentiate these characters from real people in their lives.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Stranger danger (based on Jack and the beanstalk). Talking about occupations and how to identify strangers that can help them when they are in need.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Understand some important processes and changes in the natural world around them, including the seasons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and changing states of matter</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(freezing, melting, floating/sinking)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Can name and explore their 5 senses, explaining in simple terms what their 5 senses are.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Listening to stories and placing events in chronological order.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What can we do here to take care of animals in the jungle?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Compare animals from a jungle to those on a farm.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Explore a range of jungle animals. Learn their names and label their body parts.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Nocturnal Animals Making sense of different environments and habitats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Use images, video clips, shared texts and other resources to bring the wider world into the classroom.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Listen to what children say about what they see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Listen to children describing and commenting on things they have seen whilst outside, including plants and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animals.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After close observation, draw pictures of the natural world.</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Take children to places of worship and places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of local importance to the community.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Trip around school grounds (to link with seasons); discuss what we will see on our journey to the park and how we will get there. • Introduce the children to recycling and how it can take care of our world. Look at what rubbish can do to our environment and animals.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Create opportunities to discuss how we care for the natural world around us.• Can children make comments on the weather, culture,</a:t>
                      </a:r>
                      <a:r>
                        <a:rPr lang="en-GB" sz="800" b="0" baseline="0" dirty="0">
                          <a:solidFill>
                            <a:schemeClr val="tx1"/>
                          </a:solidFill>
                          <a:latin typeface="Comic Sans MS" panose="030F0702030302020204" pitchFamily="66" charset="0"/>
                          <a:cs typeface="Amatic SC" panose="020B0604020202020204" charset="-79"/>
                        </a:rPr>
                        <a:t> </a:t>
                      </a:r>
                      <a:r>
                        <a:rPr lang="en-GB" sz="800" b="0" dirty="0">
                          <a:solidFill>
                            <a:schemeClr val="tx1"/>
                          </a:solidFill>
                          <a:latin typeface="Comic Sans MS" panose="030F0702030302020204" pitchFamily="66" charset="0"/>
                          <a:cs typeface="Amatic SC" panose="020B0604020202020204" charset="-79"/>
                        </a:rPr>
                        <a:t>clothing, housing. • Change in living things – Changes in the leaves, weather, seasons,• Explore the world around us and see how it changes as we enter Summer. Provide opportunities for children to note and record the weather. • Building a ‘Bug Hotel’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Draw children’s attention to the immediate environment, introducing and modelling new vocabulary where appropriate.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Encourage interactions with the outdoors to foster</a:t>
                      </a:r>
                      <a:r>
                        <a:rPr lang="en-GB" sz="800" b="0" baseline="0" dirty="0">
                          <a:solidFill>
                            <a:schemeClr val="tx1"/>
                          </a:solidFill>
                          <a:latin typeface="Comic Sans MS" panose="030F0702030302020204" pitchFamily="66" charset="0"/>
                          <a:cs typeface="Amatic SC" panose="020B0604020202020204" charset="-79"/>
                        </a:rPr>
                        <a:t> </a:t>
                      </a:r>
                      <a:r>
                        <a:rPr lang="en-GB" sz="800" b="0" dirty="0">
                          <a:solidFill>
                            <a:schemeClr val="tx1"/>
                          </a:solidFill>
                          <a:latin typeface="Comic Sans MS" panose="030F0702030302020204" pitchFamily="66" charset="0"/>
                          <a:cs typeface="Amatic SC" panose="020B0604020202020204" charset="-79"/>
                        </a:rPr>
                        <a:t>curiosity and give children freedom to touch, smell and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hear the natural world around them during hands-on experiences. • Look for children incorporating their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understanding of the seasons and weather in their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Use </a:t>
                      </a:r>
                      <a:r>
                        <a:rPr lang="en-GB" sz="800" b="0" dirty="0" err="1">
                          <a:solidFill>
                            <a:schemeClr val="tx1"/>
                          </a:solidFill>
                          <a:latin typeface="Comic Sans MS" panose="030F0702030302020204" pitchFamily="66" charset="0"/>
                          <a:cs typeface="Amatic SC" panose="020B0604020202020204" charset="-79"/>
                        </a:rPr>
                        <a:t>Handa’s</a:t>
                      </a:r>
                      <a:r>
                        <a:rPr lang="en-GB" sz="800" b="0" dirty="0">
                          <a:solidFill>
                            <a:schemeClr val="tx1"/>
                          </a:solidFill>
                          <a:latin typeface="Comic Sans MS" panose="030F0702030302020204" pitchFamily="66" charset="0"/>
                          <a:cs typeface="Amatic SC" panose="020B0604020202020204" charset="-79"/>
                        </a:rPr>
                        <a:t> Surprise to explore a different country. • Discuss how they got to school and what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mode of transport they used. Introduce the children to a range of transport and where they can be found. • Look at the difference between transport in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this country and one other country. Encourage the children to make simple comparisons. • Use bee-bots on simple maps. Encourage the children to use navigational language.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Can children talk about their homes and what there is to do near their homes?• Look out for children drawing/painting or constructing their homes.• Encourage them to comment on what their home is like. Show photos of the children’s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homes and encourage them to draw comparisons. • Environments – Features of local environment Maps of local area Comparing places on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Google Earth – how are they similar/different?• Introduce the children to NASA and America.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Introduce children to significant figures who have been to space and begin to understand that these events happened before they were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born.• Can children differentiate between land and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water.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To understand where dinosaurs are now and begin to understand that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they were alive a very long time ago.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Learn about what a palaeontologist is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and how they explore really old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artefacts. Introduce Mary </a:t>
                      </a:r>
                      <a:r>
                        <a:rPr lang="en-GB" sz="800" b="0" dirty="0" err="1">
                          <a:solidFill>
                            <a:schemeClr val="tx1"/>
                          </a:solidFill>
                          <a:latin typeface="Comic Sans MS" panose="030F0702030302020204" pitchFamily="66" charset="0"/>
                          <a:cs typeface="Amatic SC" panose="020B0604020202020204" charset="-79"/>
                        </a:rPr>
                        <a:t>Anning</a:t>
                      </a:r>
                      <a:r>
                        <a:rPr lang="en-GB" sz="800" b="0" dirty="0">
                          <a:solidFill>
                            <a:schemeClr val="tx1"/>
                          </a:solidFill>
                          <a:latin typeface="Comic Sans MS" panose="030F0702030302020204" pitchFamily="66" charset="0"/>
                          <a:cs typeface="Amatic SC" panose="020B0604020202020204" charset="-79"/>
                        </a:rPr>
                        <a:t> as the first female to find a fossil.</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Materials: Floating / Sinking – boat building Metallic / non-metallic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objects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a:t>
                      </a:r>
                      <a:r>
                        <a:rPr lang="en-GB" sz="800" b="0" dirty="0" err="1">
                          <a:solidFill>
                            <a:schemeClr val="tx1"/>
                          </a:solidFill>
                          <a:latin typeface="Comic Sans MS" panose="030F0702030302020204" pitchFamily="66" charset="0"/>
                          <a:cs typeface="Amatic SC" panose="020B0604020202020204" charset="-79"/>
                        </a:rPr>
                        <a:t>Seasides</a:t>
                      </a:r>
                      <a:r>
                        <a:rPr lang="en-GB" sz="800" b="0" dirty="0">
                          <a:solidFill>
                            <a:schemeClr val="tx1"/>
                          </a:solidFill>
                          <a:latin typeface="Comic Sans MS" panose="030F0702030302020204" pitchFamily="66" charset="0"/>
                          <a:cs typeface="Amatic SC" panose="020B0604020202020204" charset="-79"/>
                        </a:rPr>
                        <a:t> long ago – Magic Grandad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Share non-fiction texts that offer an insight to contrasting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environments.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 Listen to how children communicate their understanding of their own environment and contrasting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Comic Sans MS" panose="030F0702030302020204" pitchFamily="66" charset="0"/>
                          <a:cs typeface="Amatic SC" panose="020B0604020202020204" charset="-79"/>
                        </a:rPr>
                        <a:t>environments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4059294"/>
                  </a:ext>
                </a:extLst>
              </a:tr>
              <a:tr h="235939">
                <a:tc vMerge="1">
                  <a:txBody>
                    <a:bodyPr/>
                    <a:lstStyle/>
                    <a:p>
                      <a:endParaRPr lang="en-GB" sz="85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800" b="1" dirty="0">
                          <a:latin typeface="Comic Sans MS" panose="030F0702030302020204" pitchFamily="66" charset="0"/>
                        </a:rPr>
                        <a:t>I am special,</a:t>
                      </a:r>
                      <a:r>
                        <a:rPr lang="en-GB" sz="800" b="1" baseline="0" dirty="0">
                          <a:latin typeface="Comic Sans MS" panose="030F0702030302020204" pitchFamily="66" charset="0"/>
                        </a:rPr>
                        <a:t> </a:t>
                      </a:r>
                      <a:r>
                        <a:rPr lang="en-GB" sz="800" b="1" dirty="0">
                          <a:latin typeface="Comic Sans MS" panose="030F0702030302020204" pitchFamily="66" charset="0"/>
                        </a:rPr>
                        <a:t>Harvest.</a:t>
                      </a:r>
                      <a:r>
                        <a:rPr lang="en-GB" sz="800" b="1" baseline="0" dirty="0">
                          <a:latin typeface="Comic Sans MS" panose="030F0702030302020204" pitchFamily="66" charset="0"/>
                        </a:rPr>
                        <a:t> </a:t>
                      </a:r>
                      <a:r>
                        <a:rPr lang="en-GB" sz="800" b="1" dirty="0">
                          <a:latin typeface="Comic Sans MS" panose="030F0702030302020204" pitchFamily="66" charset="0"/>
                        </a:rPr>
                        <a:t>God and Creation. </a:t>
                      </a:r>
                      <a:r>
                        <a:rPr lang="en-GB" sz="800" b="0" dirty="0">
                          <a:solidFill>
                            <a:srgbClr val="00B050"/>
                          </a:solidFill>
                          <a:latin typeface="Comic Sans MS" panose="030F0702030302020204" pitchFamily="66" charset="0"/>
                        </a:rPr>
                        <a:t>Harvest</a:t>
                      </a:r>
                      <a:r>
                        <a:rPr lang="en-GB" sz="800" b="0" baseline="0" dirty="0">
                          <a:solidFill>
                            <a:srgbClr val="00B050"/>
                          </a:solidFill>
                          <a:latin typeface="Comic Sans MS" panose="030F0702030302020204" pitchFamily="66" charset="0"/>
                        </a:rPr>
                        <a:t> festival</a:t>
                      </a:r>
                      <a:endParaRPr lang="en-GB" sz="800" b="1" dirty="0">
                        <a:solidFill>
                          <a:srgbClr val="00B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tx1"/>
                          </a:solidFill>
                          <a:latin typeface="Comic Sans MS" panose="030F0702030302020204" pitchFamily="66" charset="0"/>
                          <a:cs typeface="Amatic SC" panose="00000500000000000000" pitchFamily="2" charset="-79"/>
                        </a:rPr>
                        <a:t>Christmas.</a:t>
                      </a:r>
                      <a:r>
                        <a:rPr lang="en-US" sz="800" b="1" baseline="0" dirty="0">
                          <a:solidFill>
                            <a:schemeClr val="tx1"/>
                          </a:solidFill>
                          <a:latin typeface="Comic Sans MS" panose="030F0702030302020204" pitchFamily="66" charset="0"/>
                          <a:cs typeface="Amatic SC" panose="00000500000000000000" pitchFamily="2" charset="-79"/>
                        </a:rPr>
                        <a:t> </a:t>
                      </a:r>
                      <a:r>
                        <a:rPr lang="en-US" sz="800" b="0" baseline="0" dirty="0">
                          <a:solidFill>
                            <a:srgbClr val="00B050"/>
                          </a:solidFill>
                          <a:latin typeface="Comic Sans MS" panose="030F0702030302020204" pitchFamily="66" charset="0"/>
                          <a:cs typeface="Amatic SC" panose="00000500000000000000" pitchFamily="2" charset="-79"/>
                        </a:rPr>
                        <a:t>Diwali,</a:t>
                      </a:r>
                      <a:endParaRPr lang="en-US" sz="800" b="1" dirty="0">
                        <a:solidFill>
                          <a:srgbClr val="00B050"/>
                        </a:solidFill>
                        <a:latin typeface="Comic Sans MS" panose="030F0702030302020204" pitchFamily="66"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tx1"/>
                          </a:solidFill>
                          <a:latin typeface="Comic Sans MS" panose="030F0702030302020204" pitchFamily="66" charset="0"/>
                          <a:cs typeface="Amatic SC" panose="00000500000000000000" pitchFamily="2" charset="-79"/>
                        </a:rPr>
                        <a:t>Special places</a:t>
                      </a:r>
                      <a:r>
                        <a:rPr lang="en-US" sz="800" b="1" baseline="0" dirty="0">
                          <a:solidFill>
                            <a:schemeClr val="tx1"/>
                          </a:solidFill>
                          <a:latin typeface="Comic Sans MS" panose="030F0702030302020204" pitchFamily="66" charset="0"/>
                          <a:cs typeface="Amatic SC" panose="00000500000000000000" pitchFamily="2" charset="-79"/>
                        </a:rPr>
                        <a:t> (</a:t>
                      </a:r>
                      <a:r>
                        <a:rPr lang="en-US" sz="800" b="1" dirty="0">
                          <a:solidFill>
                            <a:schemeClr val="tx1"/>
                          </a:solidFill>
                          <a:latin typeface="Comic Sans MS" panose="030F0702030302020204" pitchFamily="66" charset="0"/>
                          <a:cs typeface="Amatic SC" panose="00000500000000000000" pitchFamily="2" charset="-79"/>
                        </a:rPr>
                        <a:t>Church Mosque) </a:t>
                      </a:r>
                      <a:r>
                        <a:rPr lang="en-US" sz="800" b="0" dirty="0">
                          <a:solidFill>
                            <a:srgbClr val="00B050"/>
                          </a:solidFill>
                          <a:latin typeface="Comic Sans MS" panose="030F0702030302020204" pitchFamily="66" charset="0"/>
                          <a:cs typeface="Amatic SC" panose="00000500000000000000" pitchFamily="2" charset="-79"/>
                        </a:rPr>
                        <a:t>Chinese New</a:t>
                      </a:r>
                      <a:r>
                        <a:rPr lang="en-US" sz="800" b="0" baseline="0" dirty="0">
                          <a:solidFill>
                            <a:srgbClr val="00B050"/>
                          </a:solidFill>
                          <a:latin typeface="Comic Sans MS" panose="030F0702030302020204" pitchFamily="66" charset="0"/>
                          <a:cs typeface="Amatic SC" panose="00000500000000000000" pitchFamily="2" charset="-79"/>
                        </a:rPr>
                        <a:t> Year, Shrove Tuesday/ash Wednesday. </a:t>
                      </a:r>
                      <a:endParaRPr lang="en-US" sz="800" b="0" dirty="0">
                        <a:solidFill>
                          <a:srgbClr val="00B050"/>
                        </a:solidFill>
                        <a:latin typeface="Comic Sans MS" panose="030F0702030302020204" pitchFamily="66"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1" dirty="0">
                          <a:solidFill>
                            <a:schemeClr val="tx1"/>
                          </a:solidFill>
                          <a:latin typeface="Comic Sans MS" panose="030F0702030302020204" pitchFamily="66" charset="0"/>
                          <a:cs typeface="Amatic SC" panose="00000500000000000000" pitchFamily="2" charset="-79"/>
                        </a:rPr>
                        <a:t>Easter </a:t>
                      </a:r>
                      <a:r>
                        <a:rPr lang="en-GB" sz="800" b="0" dirty="0">
                          <a:solidFill>
                            <a:srgbClr val="00B050"/>
                          </a:solidFill>
                          <a:latin typeface="Comic Sans MS" panose="030F0702030302020204" pitchFamily="66" charset="0"/>
                          <a:cs typeface="Amatic SC" panose="00000500000000000000" pitchFamily="2" charset="-79"/>
                        </a:rPr>
                        <a:t>Palm Sunday,</a:t>
                      </a:r>
                      <a:r>
                        <a:rPr lang="en-GB" sz="800" b="0" baseline="0" dirty="0">
                          <a:solidFill>
                            <a:srgbClr val="00B050"/>
                          </a:solidFill>
                          <a:latin typeface="Comic Sans MS" panose="030F0702030302020204" pitchFamily="66" charset="0"/>
                          <a:cs typeface="Amatic SC" panose="00000500000000000000" pitchFamily="2" charset="-79"/>
                        </a:rPr>
                        <a:t> </a:t>
                      </a:r>
                      <a:r>
                        <a:rPr lang="en-GB" sz="800" b="0" dirty="0">
                          <a:solidFill>
                            <a:srgbClr val="00B050"/>
                          </a:solidFill>
                          <a:latin typeface="Comic Sans MS" panose="030F0702030302020204" pitchFamily="66" charset="0"/>
                          <a:cs typeface="Amatic SC" panose="00000500000000000000" pitchFamily="2" charset="-79"/>
                        </a:rPr>
                        <a:t>Vaisakhi,</a:t>
                      </a:r>
                      <a:r>
                        <a:rPr lang="en-GB" sz="800" b="0" baseline="0" dirty="0">
                          <a:solidFill>
                            <a:srgbClr val="00B050"/>
                          </a:solidFill>
                          <a:latin typeface="Comic Sans MS" panose="030F0702030302020204" pitchFamily="66" charset="0"/>
                          <a:cs typeface="Amatic SC" panose="00000500000000000000" pitchFamily="2" charset="-79"/>
                        </a:rPr>
                        <a:t> </a:t>
                      </a:r>
                      <a:r>
                        <a:rPr lang="en-GB" sz="800" b="0" dirty="0">
                          <a:solidFill>
                            <a:srgbClr val="00B050"/>
                          </a:solidFill>
                          <a:latin typeface="Comic Sans MS" panose="030F0702030302020204" pitchFamily="66" charset="0"/>
                          <a:cs typeface="Amatic SC" panose="00000500000000000000" pitchFamily="2" charset="-79"/>
                        </a:rPr>
                        <a:t>Start of Ramadan </a:t>
                      </a:r>
                      <a:endParaRPr lang="en-US" sz="800" b="0" dirty="0">
                        <a:solidFill>
                          <a:srgbClr val="00B050"/>
                        </a:solidFill>
                        <a:latin typeface="Comic Sans MS" panose="030F0702030302020204" pitchFamily="66"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b="1" dirty="0">
                          <a:solidFill>
                            <a:schemeClr val="tx1"/>
                          </a:solidFill>
                          <a:latin typeface="Comic Sans MS" panose="030F0702030302020204" pitchFamily="66" charset="0"/>
                          <a:cs typeface="Amatic SC" panose="00000500000000000000" pitchFamily="2" charset="-79"/>
                        </a:rPr>
                        <a:t>Stories Jesus heard </a:t>
                      </a:r>
                      <a:r>
                        <a:rPr lang="en-GB" sz="800" b="0" dirty="0">
                          <a:solidFill>
                            <a:srgbClr val="00B050"/>
                          </a:solidFill>
                          <a:latin typeface="Comic Sans MS" panose="030F0702030302020204" pitchFamily="66" charset="0"/>
                          <a:cs typeface="Amatic SC" panose="00000500000000000000" pitchFamily="2" charset="-79"/>
                        </a:rPr>
                        <a:t>Eid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matic SC" panose="00000500000000000000" pitchFamily="2" charset="-79"/>
                        </a:rPr>
                        <a:t>Stories Jesus told </a:t>
                      </a:r>
                      <a:r>
                        <a:rPr kumimoji="0" lang="en-GB" sz="800" b="0" i="0" u="none" strike="noStrike" kern="1200" cap="none" spc="0" normalizeH="0" baseline="0" noProof="0" dirty="0">
                          <a:ln>
                            <a:noFill/>
                          </a:ln>
                          <a:solidFill>
                            <a:srgbClr val="00B050"/>
                          </a:solidFill>
                          <a:effectLst/>
                          <a:uLnTx/>
                          <a:uFillTx/>
                          <a:latin typeface="Comic Sans MS" panose="030F0702030302020204" pitchFamily="66" charset="0"/>
                          <a:ea typeface="+mn-ea"/>
                          <a:cs typeface="Amatic SC" panose="00000500000000000000" pitchFamily="2" charset="-79"/>
                        </a:rPr>
                        <a:t>Summer solstice, Eid</a:t>
                      </a:r>
                      <a:endParaRPr kumimoji="0" lang="en-GB" sz="800" b="0" i="0" u="none" strike="noStrike" kern="1200" cap="none" spc="0" normalizeH="0" baseline="0" noProof="0" dirty="0">
                        <a:ln>
                          <a:noFill/>
                        </a:ln>
                        <a:solidFill>
                          <a:srgbClr val="00B050"/>
                        </a:solidFill>
                        <a:effectLst/>
                        <a:uLnTx/>
                        <a:uFillTx/>
                        <a:latin typeface="Comic Sans MS" panose="030F0702030302020204" pitchFamily="66"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532305"/>
                  </a:ext>
                </a:extLst>
              </a:tr>
              <a:tr h="301201">
                <a:tc gridSpan="8">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1" dirty="0">
                          <a:latin typeface="Comic Sans MS" panose="030F0702030302020204" pitchFamily="66" charset="0"/>
                          <a:cs typeface="Amatic SC" panose="00000500000000000000" pitchFamily="2" charset="-79"/>
                        </a:rPr>
                        <a:t>Curriculum </a:t>
                      </a:r>
                      <a:r>
                        <a:rPr lang="en-GB" sz="850" b="1" dirty="0">
                          <a:solidFill>
                            <a:schemeClr val="tx1"/>
                          </a:solidFill>
                          <a:latin typeface="Comic Sans MS" panose="030F0702030302020204" pitchFamily="66" charset="0"/>
                          <a:cs typeface="Amatic SC" panose="00000500000000000000" pitchFamily="2" charset="-79"/>
                        </a:rPr>
                        <a:t>goals:</a:t>
                      </a:r>
                      <a:r>
                        <a:rPr kumimoji="0" lang="en-GB" sz="850" b="0"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panose="00000500000000000000" pitchFamily="2" charset="-79"/>
                        </a:rPr>
                        <a:t>To become an </a:t>
                      </a:r>
                      <a:r>
                        <a:rPr kumimoji="0" lang="en-GB" sz="850" b="1"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panose="00000500000000000000" pitchFamily="2" charset="-79"/>
                        </a:rPr>
                        <a:t>Exceptional Explorer </a:t>
                      </a:r>
                      <a:r>
                        <a:rPr kumimoji="0" lang="en-GB" sz="850" b="0"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panose="00000500000000000000" pitchFamily="2" charset="-79"/>
                        </a:rPr>
                        <a:t>who can show curiosity about the world around them, understand how to read and draw a simple map, understand some differences between times and places. </a:t>
                      </a:r>
                      <a:r>
                        <a:rPr kumimoji="0" lang="en-GB" sz="850" b="0"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a:rPr>
                        <a:t>To become a </a:t>
                      </a:r>
                      <a:r>
                        <a:rPr kumimoji="0" lang="en-GB" sz="850" b="1"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a:rPr>
                        <a:t>Compassionate Citizen </a:t>
                      </a:r>
                      <a:r>
                        <a:rPr kumimoji="0" lang="en-GB" sz="850" b="0"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a:rPr>
                        <a:t>who can help to look after their community and care for the environment, know some reasons why Wheatley Lane and Fence is special, have an awareness of other people’s cultures, Religions and beliefs.</a:t>
                      </a:r>
                    </a:p>
                    <a:p>
                      <a:pPr algn="l"/>
                      <a:endParaRPr lang="en-GB" sz="800" b="0" dirty="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2833065824"/>
                  </a:ext>
                </a:extLst>
              </a:tr>
            </a:tbl>
          </a:graphicData>
        </a:graphic>
      </p:graphicFrame>
      <p:pic>
        <p:nvPicPr>
          <p:cNvPr id="6" name="Picture 5">
            <a:extLst>
              <a:ext uri="{FF2B5EF4-FFF2-40B4-BE49-F238E27FC236}">
                <a16:creationId xmlns:a16="http://schemas.microsoft.com/office/drawing/2014/main" id="{6E582DBF-1A0E-4FBB-9D66-B61D7AD340E6}"/>
              </a:ext>
            </a:extLst>
          </p:cNvPr>
          <p:cNvPicPr>
            <a:picLocks noChangeAspect="1"/>
          </p:cNvPicPr>
          <p:nvPr/>
        </p:nvPicPr>
        <p:blipFill>
          <a:blip r:embed="rId3"/>
          <a:stretch>
            <a:fillRect/>
          </a:stretch>
        </p:blipFill>
        <p:spPr>
          <a:xfrm>
            <a:off x="737202" y="153635"/>
            <a:ext cx="748927" cy="664971"/>
          </a:xfrm>
          <a:prstGeom prst="rect">
            <a:avLst/>
          </a:prstGeom>
        </p:spPr>
      </p:pic>
    </p:spTree>
    <p:extLst>
      <p:ext uri="{BB962C8B-B14F-4D97-AF65-F5344CB8AC3E}">
        <p14:creationId xmlns:p14="http://schemas.microsoft.com/office/powerpoint/2010/main" val="10045137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07083329"/>
              </p:ext>
            </p:extLst>
          </p:nvPr>
        </p:nvGraphicFramePr>
        <p:xfrm>
          <a:off x="182882" y="595732"/>
          <a:ext cx="11904613" cy="7210182"/>
        </p:xfrm>
        <a:graphic>
          <a:graphicData uri="http://schemas.openxmlformats.org/drawingml/2006/table">
            <a:tbl>
              <a:tblPr firstRow="1" bandRow="1">
                <a:tableStyleId>{5C22544A-7EE6-4342-B048-85BDC9FD1C3A}</a:tableStyleId>
              </a:tblPr>
              <a:tblGrid>
                <a:gridCol w="1700659">
                  <a:extLst>
                    <a:ext uri="{9D8B030D-6E8A-4147-A177-3AD203B41FA5}">
                      <a16:colId xmlns:a16="http://schemas.microsoft.com/office/drawing/2014/main" val="385991600"/>
                    </a:ext>
                  </a:extLst>
                </a:gridCol>
                <a:gridCol w="1700659">
                  <a:extLst>
                    <a:ext uri="{9D8B030D-6E8A-4147-A177-3AD203B41FA5}">
                      <a16:colId xmlns:a16="http://schemas.microsoft.com/office/drawing/2014/main" val="2865123548"/>
                    </a:ext>
                  </a:extLst>
                </a:gridCol>
                <a:gridCol w="1700659">
                  <a:extLst>
                    <a:ext uri="{9D8B030D-6E8A-4147-A177-3AD203B41FA5}">
                      <a16:colId xmlns:a16="http://schemas.microsoft.com/office/drawing/2014/main" val="872926247"/>
                    </a:ext>
                  </a:extLst>
                </a:gridCol>
                <a:gridCol w="1700659">
                  <a:extLst>
                    <a:ext uri="{9D8B030D-6E8A-4147-A177-3AD203B41FA5}">
                      <a16:colId xmlns:a16="http://schemas.microsoft.com/office/drawing/2014/main" val="1315738151"/>
                    </a:ext>
                  </a:extLst>
                </a:gridCol>
                <a:gridCol w="1700659">
                  <a:extLst>
                    <a:ext uri="{9D8B030D-6E8A-4147-A177-3AD203B41FA5}">
                      <a16:colId xmlns:a16="http://schemas.microsoft.com/office/drawing/2014/main" val="2709165749"/>
                    </a:ext>
                  </a:extLst>
                </a:gridCol>
                <a:gridCol w="1700659">
                  <a:extLst>
                    <a:ext uri="{9D8B030D-6E8A-4147-A177-3AD203B41FA5}">
                      <a16:colId xmlns:a16="http://schemas.microsoft.com/office/drawing/2014/main" val="2335150482"/>
                    </a:ext>
                  </a:extLst>
                </a:gridCol>
                <a:gridCol w="1700659">
                  <a:extLst>
                    <a:ext uri="{9D8B030D-6E8A-4147-A177-3AD203B41FA5}">
                      <a16:colId xmlns:a16="http://schemas.microsoft.com/office/drawing/2014/main" val="4046203905"/>
                    </a:ext>
                  </a:extLst>
                </a:gridCol>
              </a:tblGrid>
              <a:tr h="265546">
                <a:tc>
                  <a:txBody>
                    <a:bodyPr/>
                    <a:lstStyle/>
                    <a:p>
                      <a:pPr algn="ctr"/>
                      <a:endParaRPr lang="en-GB" sz="1000" b="0" dirty="0">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Autumn 1</a:t>
                      </a:r>
                      <a:endParaRPr lang="en-GB"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Comic Sans MS" panose="030F0702030302020204" pitchFamily="66" charset="0"/>
                          <a:cs typeface="Amatic SC" panose="020B0604020202020204" charset="-79"/>
                        </a:rPr>
                        <a:t>Autumn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Spring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1</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200" dirty="0">
                          <a:solidFill>
                            <a:schemeClr val="tx1"/>
                          </a:solidFill>
                          <a:latin typeface="Comic Sans MS" panose="030F0702030302020204" pitchFamily="66" charset="0"/>
                          <a:cs typeface="Amatic SC" panose="020B0604020202020204" charset="-79"/>
                        </a:rPr>
                        <a:t>Summer 2</a:t>
                      </a:r>
                      <a:endParaRPr lang="en-GB" sz="120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236041">
                <a:tc>
                  <a:txBody>
                    <a:bodyPr/>
                    <a:lstStyle/>
                    <a:p>
                      <a:pPr algn="ctr"/>
                      <a:r>
                        <a:rPr lang="en-US" sz="1000" b="1" dirty="0">
                          <a:latin typeface="Comic Sans MS" panose="030F0702030302020204" pitchFamily="66" charset="0"/>
                          <a:cs typeface="Amatic SC" panose="020B0604020202020204" charset="-79"/>
                        </a:rPr>
                        <a:t>General Themes </a:t>
                      </a:r>
                      <a:endParaRPr lang="en-GB" sz="1000" b="1" dirty="0">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All about</a:t>
                      </a:r>
                      <a:r>
                        <a:rPr lang="en-US" sz="1000" b="1" baseline="0" dirty="0">
                          <a:solidFill>
                            <a:schemeClr val="tx1"/>
                          </a:solidFill>
                          <a:latin typeface="Comic Sans MS" panose="030F0702030302020204" pitchFamily="66" charset="0"/>
                          <a:cs typeface="Amatic SC" panose="020B0604020202020204" charset="-79"/>
                        </a:rPr>
                        <a:t> me!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Comic Sans MS" panose="030F0702030302020204" pitchFamily="66" charset="0"/>
                          <a:cs typeface="Amatic SC" panose="020B0604020202020204" charset="-79"/>
                        </a:rPr>
                        <a:t>Sparkle and shine!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dirty="0" smtClean="0">
                          <a:solidFill>
                            <a:schemeClr val="tx1"/>
                          </a:solidFill>
                          <a:latin typeface="Comic Sans MS" panose="030F0702030302020204" pitchFamily="66" charset="0"/>
                          <a:cs typeface="Amatic SC" panose="020B0604020202020204" charset="-79"/>
                        </a:rPr>
                        <a:t>Terrific tales</a:t>
                      </a:r>
                      <a:r>
                        <a:rPr lang="en-US" sz="1000" b="1" baseline="0" dirty="0" smtClean="0">
                          <a:solidFill>
                            <a:schemeClr val="tx1"/>
                          </a:solidFill>
                          <a:latin typeface="Comic Sans MS" panose="030F0702030302020204" pitchFamily="66" charset="0"/>
                          <a:cs typeface="Amatic SC" panose="020B0604020202020204" charset="-79"/>
                        </a:rPr>
                        <a:t>!</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accent6">
                              <a:lumMod val="50000"/>
                            </a:schemeClr>
                          </a:solidFill>
                          <a:latin typeface="Comic Sans MS" panose="030F0702030302020204" pitchFamily="66"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Comic Sans MS" panose="030F0702030302020204" pitchFamily="66"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Comic Sans MS" panose="030F0702030302020204" pitchFamily="66" charset="0"/>
                          <a:cs typeface="Amatic SC" panose="020B0604020202020204" charset="-79"/>
                        </a:rPr>
                        <a:t>Fun</a:t>
                      </a:r>
                      <a:r>
                        <a:rPr lang="en-US" sz="1000" b="1" baseline="0" dirty="0">
                          <a:solidFill>
                            <a:schemeClr val="tx1"/>
                          </a:solidFill>
                          <a:latin typeface="Comic Sans MS" panose="030F0702030302020204" pitchFamily="66" charset="0"/>
                          <a:cs typeface="Amatic SC" panose="020B0604020202020204" charset="-79"/>
                        </a:rPr>
                        <a:t> at the seaside!</a:t>
                      </a:r>
                      <a:endParaRPr lang="en-US" sz="10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715499">
                <a:tc>
                  <a:txBody>
                    <a:bodyPr/>
                    <a:lstStyle/>
                    <a:p>
                      <a:pPr algn="ctr"/>
                      <a:r>
                        <a:rPr lang="en-US" sz="850" b="1" baseline="0" dirty="0">
                          <a:latin typeface="Comic Sans MS" panose="030F0702030302020204" pitchFamily="66" charset="0"/>
                          <a:cs typeface="Amatic SC" panose="020B0604020202020204" charset="-79"/>
                        </a:rPr>
                        <a:t>Expressive arts and design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50" b="0" dirty="0">
                          <a:latin typeface="Comic Sans MS" panose="030F0702030302020204" pitchFamily="66" charset="0"/>
                        </a:rPr>
                        <a:t> The development of children’s artistic and cultural awareness supports their imagination and creativity. It is important that children have regular opportunities to engage with the arts, enabling them to explore and play with a wide range of media and materials. The quality and variety of what children see, hear and participate in is crucial for developing their understanding, self-expression, vocabulary and ability to communicate through the arts. The frequency, repetition and depth of their experiences are fundamental to their progress in interpreting and appreciating what they hear, respond to and observe.</a:t>
                      </a:r>
                      <a:r>
                        <a:rPr lang="en-GB" sz="850" b="0" baseline="0" dirty="0">
                          <a:latin typeface="Comic Sans MS" panose="030F0702030302020204" pitchFamily="66" charset="0"/>
                        </a:rPr>
                        <a:t> </a:t>
                      </a:r>
                      <a:r>
                        <a:rPr lang="en-GB" sz="850" b="0" dirty="0">
                          <a:latin typeface="Comic Sans MS" panose="030F0702030302020204" pitchFamily="66" charset="0"/>
                        </a:rPr>
                        <a:t>Give children an insight into new musical worlds. Invite musicians in to play music to children and talk about it. Encourage children to listen attentively to music. Discuss changes and patterns as a piece of music develops.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27661565"/>
                  </a:ext>
                </a:extLst>
              </a:tr>
              <a:tr h="3157046">
                <a:tc>
                  <a:txBody>
                    <a:bodyPr/>
                    <a:lstStyle/>
                    <a:p>
                      <a:r>
                        <a:rPr lang="en-GB" sz="800" b="1" dirty="0">
                          <a:latin typeface="Comic Sans MS" panose="030F0702030302020204" pitchFamily="66" charset="0"/>
                        </a:rPr>
                        <a:t>Creating with materials.</a:t>
                      </a:r>
                    </a:p>
                    <a:p>
                      <a:r>
                        <a:rPr lang="en-GB" sz="800" b="1" dirty="0">
                          <a:latin typeface="Comic Sans MS" panose="030F0702030302020204" pitchFamily="66" charset="0"/>
                        </a:rPr>
                        <a:t>Being imaginative and expressive.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800" dirty="0">
                          <a:latin typeface="Comic Sans MS" panose="030F0702030302020204" pitchFamily="66" charset="0"/>
                        </a:rPr>
                        <a:t>Join in with familiar </a:t>
                      </a:r>
                    </a:p>
                    <a:p>
                      <a:r>
                        <a:rPr lang="en-GB" sz="800" dirty="0">
                          <a:latin typeface="Comic Sans MS" panose="030F0702030302020204" pitchFamily="66" charset="0"/>
                        </a:rPr>
                        <a:t>songs.</a:t>
                      </a:r>
                    </a:p>
                    <a:p>
                      <a:r>
                        <a:rPr lang="en-GB" sz="800" dirty="0">
                          <a:latin typeface="Comic Sans MS" panose="030F0702030302020204" pitchFamily="66" charset="0"/>
                        </a:rPr>
                        <a:t>Beginning to mix primary </a:t>
                      </a:r>
                    </a:p>
                    <a:p>
                      <a:r>
                        <a:rPr lang="en-GB" sz="800" dirty="0">
                          <a:latin typeface="Comic Sans MS" panose="030F0702030302020204" pitchFamily="66" charset="0"/>
                        </a:rPr>
                        <a:t>colours to make secondary </a:t>
                      </a:r>
                    </a:p>
                    <a:p>
                      <a:r>
                        <a:rPr lang="en-GB" sz="800" dirty="0">
                          <a:latin typeface="Comic Sans MS" panose="030F0702030302020204" pitchFamily="66" charset="0"/>
                        </a:rPr>
                        <a:t>colours.</a:t>
                      </a:r>
                    </a:p>
                    <a:p>
                      <a:r>
                        <a:rPr lang="en-GB" sz="800" dirty="0">
                          <a:latin typeface="Comic Sans MS" panose="030F0702030302020204" pitchFamily="66" charset="0"/>
                        </a:rPr>
                        <a:t>Joins in with role play </a:t>
                      </a:r>
                    </a:p>
                    <a:p>
                      <a:r>
                        <a:rPr lang="en-GB" sz="800" dirty="0">
                          <a:latin typeface="Comic Sans MS" panose="030F0702030302020204" pitchFamily="66" charset="0"/>
                        </a:rPr>
                        <a:t>games and uses resources </a:t>
                      </a:r>
                    </a:p>
                    <a:p>
                      <a:r>
                        <a:rPr lang="en-GB" sz="800" dirty="0">
                          <a:latin typeface="Comic Sans MS" panose="030F0702030302020204" pitchFamily="66" charset="0"/>
                        </a:rPr>
                        <a:t>available for props; build </a:t>
                      </a:r>
                    </a:p>
                    <a:p>
                      <a:r>
                        <a:rPr lang="en-GB" sz="800" dirty="0">
                          <a:latin typeface="Comic Sans MS" panose="030F0702030302020204" pitchFamily="66" charset="0"/>
                        </a:rPr>
                        <a:t>models using construction </a:t>
                      </a:r>
                    </a:p>
                    <a:p>
                      <a:r>
                        <a:rPr lang="en-GB" sz="800" dirty="0">
                          <a:latin typeface="Comic Sans MS" panose="030F0702030302020204" pitchFamily="66" charset="0"/>
                        </a:rPr>
                        <a:t>equipment.</a:t>
                      </a:r>
                    </a:p>
                    <a:p>
                      <a:r>
                        <a:rPr lang="en-GB" sz="800" dirty="0">
                          <a:latin typeface="Comic Sans MS" panose="030F0702030302020204" pitchFamily="66" charset="0"/>
                        </a:rPr>
                        <a:t>Sings call-and-response </a:t>
                      </a:r>
                    </a:p>
                    <a:p>
                      <a:r>
                        <a:rPr lang="en-GB" sz="800" dirty="0">
                          <a:latin typeface="Comic Sans MS" panose="030F0702030302020204" pitchFamily="66" charset="0"/>
                        </a:rPr>
                        <a:t>songs, echoing phases </a:t>
                      </a:r>
                    </a:p>
                    <a:p>
                      <a:r>
                        <a:rPr lang="en-GB" sz="800" dirty="0">
                          <a:latin typeface="Comic Sans MS" panose="030F0702030302020204" pitchFamily="66" charset="0"/>
                        </a:rPr>
                        <a:t>adults sing.</a:t>
                      </a:r>
                    </a:p>
                    <a:p>
                      <a:r>
                        <a:rPr lang="en-GB" sz="800" dirty="0">
                          <a:latin typeface="Comic Sans MS" panose="030F0702030302020204" pitchFamily="66" charset="0"/>
                        </a:rPr>
                        <a:t>Self-portraits, junk </a:t>
                      </a:r>
                    </a:p>
                    <a:p>
                      <a:r>
                        <a:rPr lang="en-GB" sz="800" dirty="0">
                          <a:latin typeface="Comic Sans MS" panose="030F0702030302020204" pitchFamily="66" charset="0"/>
                        </a:rPr>
                        <a:t>modelling, take picture of </a:t>
                      </a:r>
                    </a:p>
                    <a:p>
                      <a:r>
                        <a:rPr lang="en-GB" sz="800" dirty="0">
                          <a:latin typeface="Comic Sans MS" panose="030F0702030302020204" pitchFamily="66" charset="0"/>
                        </a:rPr>
                        <a:t>children’s creations and </a:t>
                      </a:r>
                    </a:p>
                    <a:p>
                      <a:r>
                        <a:rPr lang="en-GB" sz="800" dirty="0">
                          <a:latin typeface="Comic Sans MS" panose="030F0702030302020204" pitchFamily="66" charset="0"/>
                        </a:rPr>
                        <a:t>record them explaining </a:t>
                      </a:r>
                    </a:p>
                    <a:p>
                      <a:r>
                        <a:rPr lang="en-GB" sz="800" dirty="0">
                          <a:latin typeface="Comic Sans MS" panose="030F0702030302020204" pitchFamily="66" charset="0"/>
                        </a:rPr>
                        <a:t>what they did.</a:t>
                      </a:r>
                    </a:p>
                    <a:p>
                      <a:r>
                        <a:rPr lang="en-GB" sz="800" dirty="0">
                          <a:latin typeface="Comic Sans MS" panose="030F0702030302020204" pitchFamily="66" charset="0"/>
                        </a:rPr>
                        <a:t>Exploring sounds (body </a:t>
                      </a:r>
                    </a:p>
                    <a:p>
                      <a:r>
                        <a:rPr lang="en-GB" sz="800" dirty="0">
                          <a:latin typeface="Comic Sans MS" panose="030F0702030302020204" pitchFamily="66" charset="0"/>
                        </a:rPr>
                        <a:t>percussion and </a:t>
                      </a:r>
                    </a:p>
                    <a:p>
                      <a:r>
                        <a:rPr lang="en-GB" sz="800" dirty="0">
                          <a:latin typeface="Comic Sans MS" panose="030F0702030302020204" pitchFamily="66" charset="0"/>
                        </a:rPr>
                        <a:t>instruments) and how they </a:t>
                      </a:r>
                    </a:p>
                    <a:p>
                      <a:r>
                        <a:rPr lang="en-GB" sz="800" dirty="0">
                          <a:latin typeface="Comic Sans MS" panose="030F0702030302020204" pitchFamily="66" charset="0"/>
                        </a:rPr>
                        <a:t>can be changed, tapping </a:t>
                      </a:r>
                    </a:p>
                    <a:p>
                      <a:r>
                        <a:rPr lang="en-GB" sz="800" dirty="0">
                          <a:latin typeface="Comic Sans MS" panose="030F0702030302020204" pitchFamily="66" charset="0"/>
                        </a:rPr>
                        <a:t>out of simple rhythms.</a:t>
                      </a:r>
                    </a:p>
                    <a:p>
                      <a:r>
                        <a:rPr lang="en-GB" sz="800" dirty="0">
                          <a:latin typeface="Comic Sans MS" panose="030F0702030302020204" pitchFamily="66" charset="0"/>
                        </a:rPr>
                        <a:t>Provide opportunities to </a:t>
                      </a:r>
                    </a:p>
                    <a:p>
                      <a:r>
                        <a:rPr lang="en-GB" sz="800" dirty="0">
                          <a:latin typeface="Comic Sans MS" panose="030F0702030302020204" pitchFamily="66" charset="0"/>
                        </a:rPr>
                        <a:t>work together to develop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b="0" dirty="0">
                          <a:latin typeface="Comic Sans MS" panose="030F0702030302020204" pitchFamily="66" charset="0"/>
                        </a:rPr>
                        <a:t>Use different textures </a:t>
                      </a:r>
                    </a:p>
                    <a:p>
                      <a:r>
                        <a:rPr lang="en-GB" sz="800" b="0" dirty="0">
                          <a:latin typeface="Comic Sans MS" panose="030F0702030302020204" pitchFamily="66" charset="0"/>
                        </a:rPr>
                        <a:t>and materials to make </a:t>
                      </a:r>
                    </a:p>
                    <a:p>
                      <a:r>
                        <a:rPr lang="en-GB" sz="800" b="0" dirty="0">
                          <a:latin typeface="Comic Sans MS" panose="030F0702030302020204" pitchFamily="66" charset="0"/>
                        </a:rPr>
                        <a:t>houses for the three </a:t>
                      </a:r>
                    </a:p>
                    <a:p>
                      <a:r>
                        <a:rPr lang="en-GB" sz="800" b="0" dirty="0">
                          <a:latin typeface="Comic Sans MS" panose="030F0702030302020204" pitchFamily="66" charset="0"/>
                        </a:rPr>
                        <a:t>little pigs and bridges </a:t>
                      </a:r>
                    </a:p>
                    <a:p>
                      <a:r>
                        <a:rPr lang="en-GB" sz="800" b="0" dirty="0">
                          <a:latin typeface="Comic Sans MS" panose="030F0702030302020204" pitchFamily="66" charset="0"/>
                        </a:rPr>
                        <a:t>for the Three Billy Goats</a:t>
                      </a:r>
                    </a:p>
                    <a:p>
                      <a:r>
                        <a:rPr lang="en-GB" sz="800" b="0" dirty="0">
                          <a:latin typeface="Comic Sans MS" panose="030F0702030302020204" pitchFamily="66" charset="0"/>
                        </a:rPr>
                        <a:t>Listen to music and </a:t>
                      </a:r>
                    </a:p>
                    <a:p>
                      <a:r>
                        <a:rPr lang="en-GB" sz="800" b="0" dirty="0">
                          <a:latin typeface="Comic Sans MS" panose="030F0702030302020204" pitchFamily="66" charset="0"/>
                        </a:rPr>
                        <a:t>make their own dances </a:t>
                      </a:r>
                    </a:p>
                    <a:p>
                      <a:r>
                        <a:rPr lang="en-GB" sz="800" b="0" dirty="0">
                          <a:latin typeface="Comic Sans MS" panose="030F0702030302020204" pitchFamily="66" charset="0"/>
                        </a:rPr>
                        <a:t>in response.</a:t>
                      </a:r>
                    </a:p>
                    <a:p>
                      <a:r>
                        <a:rPr lang="en-GB" sz="800" b="0" dirty="0">
                          <a:latin typeface="Comic Sans MS" panose="030F0702030302020204" pitchFamily="66" charset="0"/>
                        </a:rPr>
                        <a:t>Clay diva lamps/salt </a:t>
                      </a:r>
                    </a:p>
                    <a:p>
                      <a:r>
                        <a:rPr lang="en-GB" sz="800" b="0" dirty="0">
                          <a:latin typeface="Comic Sans MS" panose="030F0702030302020204" pitchFamily="66" charset="0"/>
                        </a:rPr>
                        <a:t>dough Christmas </a:t>
                      </a:r>
                    </a:p>
                    <a:p>
                      <a:r>
                        <a:rPr lang="en-GB" sz="800" b="0" dirty="0">
                          <a:latin typeface="Comic Sans MS" panose="030F0702030302020204" pitchFamily="66" charset="0"/>
                        </a:rPr>
                        <a:t>baubles.</a:t>
                      </a:r>
                    </a:p>
                    <a:p>
                      <a:r>
                        <a:rPr lang="en-GB" sz="800" b="0" dirty="0">
                          <a:latin typeface="Comic Sans MS" panose="030F0702030302020204" pitchFamily="66" charset="0"/>
                        </a:rPr>
                        <a:t>Firework pictures, </a:t>
                      </a:r>
                    </a:p>
                    <a:p>
                      <a:r>
                        <a:rPr lang="en-GB" sz="800" b="0" dirty="0">
                          <a:latin typeface="Comic Sans MS" panose="030F0702030302020204" pitchFamily="66" charset="0"/>
                        </a:rPr>
                        <a:t>Christmas decorations, </a:t>
                      </a:r>
                    </a:p>
                    <a:p>
                      <a:r>
                        <a:rPr lang="en-GB" sz="800" b="0" dirty="0">
                          <a:latin typeface="Comic Sans MS" panose="030F0702030302020204" pitchFamily="66" charset="0"/>
                        </a:rPr>
                        <a:t>Christmas cards, </a:t>
                      </a:r>
                    </a:p>
                    <a:p>
                      <a:r>
                        <a:rPr lang="en-GB" sz="800" b="0" dirty="0">
                          <a:latin typeface="Comic Sans MS" panose="030F0702030302020204" pitchFamily="66" charset="0"/>
                        </a:rPr>
                        <a:t>Christmas songs/poems</a:t>
                      </a:r>
                    </a:p>
                    <a:p>
                      <a:r>
                        <a:rPr lang="en-GB" sz="800" b="0" dirty="0">
                          <a:latin typeface="Comic Sans MS" panose="030F0702030302020204" pitchFamily="66" charset="0"/>
                        </a:rPr>
                        <a:t>The use of story maps, </a:t>
                      </a:r>
                    </a:p>
                    <a:p>
                      <a:r>
                        <a:rPr lang="en-GB" sz="800" b="0" dirty="0">
                          <a:latin typeface="Comic Sans MS" panose="030F0702030302020204" pitchFamily="66" charset="0"/>
                        </a:rPr>
                        <a:t>props, puppets &amp; story </a:t>
                      </a:r>
                    </a:p>
                    <a:p>
                      <a:r>
                        <a:rPr lang="en-GB" sz="800" b="0" dirty="0">
                          <a:latin typeface="Comic Sans MS" panose="030F0702030302020204" pitchFamily="66" charset="0"/>
                        </a:rPr>
                        <a:t>bags will encourage </a:t>
                      </a:r>
                    </a:p>
                    <a:p>
                      <a:r>
                        <a:rPr lang="en-GB" sz="800" b="0" dirty="0">
                          <a:latin typeface="Comic Sans MS" panose="030F0702030302020204" pitchFamily="66" charset="0"/>
                        </a:rPr>
                        <a:t>children to retell, invent </a:t>
                      </a:r>
                    </a:p>
                    <a:p>
                      <a:r>
                        <a:rPr lang="en-GB" sz="800" b="0" dirty="0">
                          <a:latin typeface="Comic Sans MS" panose="030F0702030302020204" pitchFamily="66" charset="0"/>
                        </a:rPr>
                        <a:t>and adapt stories.</a:t>
                      </a:r>
                    </a:p>
                    <a:p>
                      <a:r>
                        <a:rPr lang="en-GB" sz="800" b="0" dirty="0">
                          <a:latin typeface="Comic Sans MS" panose="030F0702030302020204" pitchFamily="66" charset="0"/>
                        </a:rPr>
                        <a:t>Role Play Party’s and </a:t>
                      </a:r>
                    </a:p>
                    <a:p>
                      <a:r>
                        <a:rPr lang="en-GB" sz="800" b="0" dirty="0">
                          <a:latin typeface="Comic Sans MS" panose="030F0702030302020204" pitchFamily="66" charset="0"/>
                        </a:rPr>
                        <a:t>Celebrations Role Play </a:t>
                      </a:r>
                    </a:p>
                    <a:p>
                      <a:r>
                        <a:rPr lang="en-GB" sz="800" b="0" dirty="0">
                          <a:latin typeface="Comic Sans MS" panose="030F0702030302020204" pitchFamily="66" charset="0"/>
                        </a:rPr>
                        <a:t>of The Nativity.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Comic Sans MS" panose="030F0702030302020204" pitchFamily="66" charset="0"/>
                        </a:rPr>
                        <a:t>Rousseau’s Tiger / </a:t>
                      </a:r>
                    </a:p>
                    <a:p>
                      <a:r>
                        <a:rPr lang="en-GB" sz="800" dirty="0">
                          <a:latin typeface="Comic Sans MS" panose="030F0702030302020204" pitchFamily="66" charset="0"/>
                        </a:rPr>
                        <a:t>animal prints / </a:t>
                      </a:r>
                    </a:p>
                    <a:p>
                      <a:r>
                        <a:rPr lang="en-GB" sz="800" dirty="0">
                          <a:latin typeface="Comic Sans MS" panose="030F0702030302020204" pitchFamily="66" charset="0"/>
                        </a:rPr>
                        <a:t>Designing homes for </a:t>
                      </a:r>
                    </a:p>
                    <a:p>
                      <a:r>
                        <a:rPr lang="en-GB" sz="800" dirty="0">
                          <a:latin typeface="Comic Sans MS" panose="030F0702030302020204" pitchFamily="66" charset="0"/>
                        </a:rPr>
                        <a:t>hibernating animals.</a:t>
                      </a:r>
                    </a:p>
                    <a:p>
                      <a:r>
                        <a:rPr lang="en-GB" sz="800" dirty="0">
                          <a:latin typeface="Comic Sans MS" panose="030F0702030302020204" pitchFamily="66" charset="0"/>
                        </a:rPr>
                        <a:t>Collage owls / </a:t>
                      </a:r>
                    </a:p>
                    <a:p>
                      <a:r>
                        <a:rPr lang="en-GB" sz="800" dirty="0">
                          <a:latin typeface="Comic Sans MS" panose="030F0702030302020204" pitchFamily="66" charset="0"/>
                        </a:rPr>
                        <a:t>symmetrical butterflies</a:t>
                      </a:r>
                    </a:p>
                    <a:p>
                      <a:r>
                        <a:rPr lang="en-GB" sz="800" dirty="0">
                          <a:latin typeface="Comic Sans MS" panose="030F0702030302020204" pitchFamily="66" charset="0"/>
                        </a:rPr>
                        <a:t>Children will be </a:t>
                      </a:r>
                    </a:p>
                    <a:p>
                      <a:r>
                        <a:rPr lang="en-GB" sz="800" dirty="0">
                          <a:latin typeface="Comic Sans MS" panose="030F0702030302020204" pitchFamily="66" charset="0"/>
                        </a:rPr>
                        <a:t>encouraged to select the </a:t>
                      </a:r>
                    </a:p>
                    <a:p>
                      <a:r>
                        <a:rPr lang="en-GB" sz="800" dirty="0">
                          <a:latin typeface="Comic Sans MS" panose="030F0702030302020204" pitchFamily="66" charset="0"/>
                        </a:rPr>
                        <a:t>tools and techniques </a:t>
                      </a:r>
                    </a:p>
                    <a:p>
                      <a:r>
                        <a:rPr lang="en-GB" sz="800" dirty="0">
                          <a:latin typeface="Comic Sans MS" panose="030F0702030302020204" pitchFamily="66" charset="0"/>
                        </a:rPr>
                        <a:t>they need to assemble </a:t>
                      </a:r>
                    </a:p>
                    <a:p>
                      <a:r>
                        <a:rPr lang="en-GB" sz="800" dirty="0">
                          <a:latin typeface="Comic Sans MS" panose="030F0702030302020204" pitchFamily="66" charset="0"/>
                        </a:rPr>
                        <a:t>materials that they are </a:t>
                      </a:r>
                    </a:p>
                    <a:p>
                      <a:r>
                        <a:rPr lang="en-GB" sz="800" dirty="0">
                          <a:latin typeface="Comic Sans MS" panose="030F0702030302020204" pitchFamily="66" charset="0"/>
                        </a:rPr>
                        <a:t>using </a:t>
                      </a:r>
                      <a:r>
                        <a:rPr lang="en-GB" sz="800" dirty="0" err="1">
                          <a:latin typeface="Comic Sans MS" panose="030F0702030302020204" pitchFamily="66" charset="0"/>
                        </a:rPr>
                        <a:t>e.g</a:t>
                      </a:r>
                      <a:r>
                        <a:rPr lang="en-GB" sz="800" dirty="0">
                          <a:latin typeface="Comic Sans MS" panose="030F0702030302020204" pitchFamily="66" charset="0"/>
                        </a:rPr>
                        <a:t> creating </a:t>
                      </a:r>
                    </a:p>
                    <a:p>
                      <a:r>
                        <a:rPr lang="en-GB" sz="800" dirty="0">
                          <a:latin typeface="Comic Sans MS" panose="030F0702030302020204" pitchFamily="66" charset="0"/>
                        </a:rPr>
                        <a:t>animal masks.</a:t>
                      </a:r>
                    </a:p>
                    <a:p>
                      <a:r>
                        <a:rPr lang="en-GB" sz="800" dirty="0">
                          <a:latin typeface="Comic Sans MS" panose="030F0702030302020204" pitchFamily="66" charset="0"/>
                        </a:rPr>
                        <a:t>Making paper lanterns, </a:t>
                      </a:r>
                    </a:p>
                    <a:p>
                      <a:r>
                        <a:rPr lang="en-GB" sz="800" dirty="0">
                          <a:latin typeface="Comic Sans MS" panose="030F0702030302020204" pitchFamily="66" charset="0"/>
                        </a:rPr>
                        <a:t>Chinese writing, puppet </a:t>
                      </a:r>
                    </a:p>
                    <a:p>
                      <a:r>
                        <a:rPr lang="en-GB" sz="800" dirty="0">
                          <a:latin typeface="Comic Sans MS" panose="030F0702030302020204" pitchFamily="66" charset="0"/>
                        </a:rPr>
                        <a:t>making, Chinese music </a:t>
                      </a:r>
                    </a:p>
                    <a:p>
                      <a:r>
                        <a:rPr lang="en-GB" sz="800" dirty="0">
                          <a:latin typeface="Comic Sans MS" panose="030F0702030302020204" pitchFamily="66" charset="0"/>
                        </a:rPr>
                        <a:t>and composition</a:t>
                      </a:r>
                    </a:p>
                    <a:p>
                      <a:r>
                        <a:rPr lang="en-GB" sz="800" dirty="0">
                          <a:latin typeface="Comic Sans MS" panose="030F0702030302020204" pitchFamily="66" charset="0"/>
                        </a:rPr>
                        <a:t>Shadow Puppets</a:t>
                      </a:r>
                    </a:p>
                    <a:p>
                      <a:r>
                        <a:rPr lang="en-GB" sz="800" dirty="0">
                          <a:latin typeface="Comic Sans MS" panose="030F0702030302020204" pitchFamily="66" charset="0"/>
                        </a:rPr>
                        <a:t>Teach children different </a:t>
                      </a:r>
                    </a:p>
                    <a:p>
                      <a:r>
                        <a:rPr lang="en-GB" sz="800" dirty="0">
                          <a:latin typeface="Comic Sans MS" panose="030F0702030302020204" pitchFamily="66" charset="0"/>
                        </a:rPr>
                        <a:t>techniques for joining </a:t>
                      </a:r>
                    </a:p>
                    <a:p>
                      <a:r>
                        <a:rPr lang="en-GB" sz="800" dirty="0">
                          <a:latin typeface="Comic Sans MS" panose="030F0702030302020204" pitchFamily="66" charset="0"/>
                        </a:rPr>
                        <a:t>materials, such as how </a:t>
                      </a:r>
                    </a:p>
                    <a:p>
                      <a:r>
                        <a:rPr lang="en-GB" sz="800" dirty="0">
                          <a:latin typeface="Comic Sans MS" panose="030F0702030302020204" pitchFamily="66" charset="0"/>
                        </a:rPr>
                        <a:t>to use adhesive tape, </a:t>
                      </a:r>
                    </a:p>
                    <a:p>
                      <a:r>
                        <a:rPr lang="en-GB" sz="800" dirty="0">
                          <a:latin typeface="Comic Sans MS" panose="030F0702030302020204" pitchFamily="66" charset="0"/>
                        </a:rPr>
                        <a:t>treasury tags, paper </a:t>
                      </a:r>
                    </a:p>
                    <a:p>
                      <a:r>
                        <a:rPr lang="en-GB" sz="800" dirty="0">
                          <a:latin typeface="Comic Sans MS" panose="030F0702030302020204" pitchFamily="66" charset="0"/>
                        </a:rPr>
                        <a:t>clips and different sorts </a:t>
                      </a:r>
                    </a:p>
                    <a:p>
                      <a:r>
                        <a:rPr lang="en-GB" sz="800" dirty="0">
                          <a:latin typeface="Comic Sans MS" panose="030F0702030302020204" pitchFamily="66" charset="0"/>
                        </a:rPr>
                        <a:t>of glue.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baseline="0" dirty="0">
                          <a:latin typeface="Comic Sans MS" panose="030F0702030302020204" pitchFamily="66" charset="0"/>
                        </a:rPr>
                        <a:t>Make different textures; </a:t>
                      </a:r>
                    </a:p>
                    <a:p>
                      <a:r>
                        <a:rPr lang="en-GB" sz="800" baseline="0" dirty="0">
                          <a:latin typeface="Comic Sans MS" panose="030F0702030302020204" pitchFamily="66" charset="0"/>
                        </a:rPr>
                        <a:t>make patterns using </a:t>
                      </a:r>
                    </a:p>
                    <a:p>
                      <a:r>
                        <a:rPr lang="en-GB" sz="800" baseline="0" dirty="0">
                          <a:latin typeface="Comic Sans MS" panose="030F0702030302020204" pitchFamily="66" charset="0"/>
                        </a:rPr>
                        <a:t>different colours</a:t>
                      </a:r>
                    </a:p>
                    <a:p>
                      <a:r>
                        <a:rPr lang="en-GB" sz="800" baseline="0" dirty="0">
                          <a:latin typeface="Comic Sans MS" panose="030F0702030302020204" pitchFamily="66" charset="0"/>
                        </a:rPr>
                        <a:t>Children will explore </a:t>
                      </a:r>
                    </a:p>
                    <a:p>
                      <a:r>
                        <a:rPr lang="en-GB" sz="800" baseline="0" dirty="0">
                          <a:latin typeface="Comic Sans MS" panose="030F0702030302020204" pitchFamily="66" charset="0"/>
                        </a:rPr>
                        <a:t>ways to protect the </a:t>
                      </a:r>
                    </a:p>
                    <a:p>
                      <a:r>
                        <a:rPr lang="en-GB" sz="800" baseline="0" dirty="0">
                          <a:latin typeface="Comic Sans MS" panose="030F0702030302020204" pitchFamily="66" charset="0"/>
                        </a:rPr>
                        <a:t>growing of plants by </a:t>
                      </a:r>
                    </a:p>
                    <a:p>
                      <a:r>
                        <a:rPr lang="en-GB" sz="800" baseline="0" dirty="0">
                          <a:latin typeface="Comic Sans MS" panose="030F0702030302020204" pitchFamily="66" charset="0"/>
                        </a:rPr>
                        <a:t>designing scarecrows </a:t>
                      </a:r>
                    </a:p>
                    <a:p>
                      <a:r>
                        <a:rPr lang="en-GB" sz="800" baseline="0" dirty="0">
                          <a:latin typeface="Comic Sans MS" panose="030F0702030302020204" pitchFamily="66" charset="0"/>
                        </a:rPr>
                        <a:t>and light catchers using </a:t>
                      </a:r>
                    </a:p>
                    <a:p>
                      <a:r>
                        <a:rPr lang="en-GB" sz="800" baseline="0" dirty="0">
                          <a:latin typeface="Comic Sans MS" panose="030F0702030302020204" pitchFamily="66" charset="0"/>
                        </a:rPr>
                        <a:t>old CDs.</a:t>
                      </a:r>
                    </a:p>
                    <a:p>
                      <a:r>
                        <a:rPr lang="en-GB" sz="800" baseline="0" dirty="0">
                          <a:latin typeface="Comic Sans MS" panose="030F0702030302020204" pitchFamily="66" charset="0"/>
                        </a:rPr>
                        <a:t>Collage animals / </a:t>
                      </a:r>
                    </a:p>
                    <a:p>
                      <a:r>
                        <a:rPr lang="en-GB" sz="800" baseline="0" dirty="0">
                          <a:latin typeface="Comic Sans MS" panose="030F0702030302020204" pitchFamily="66" charset="0"/>
                        </a:rPr>
                        <a:t>Making houses. Pastel </a:t>
                      </a:r>
                    </a:p>
                    <a:p>
                      <a:r>
                        <a:rPr lang="en-GB" sz="800" baseline="0" dirty="0">
                          <a:latin typeface="Comic Sans MS" panose="030F0702030302020204" pitchFamily="66" charset="0"/>
                        </a:rPr>
                        <a:t>drawings, printing, </a:t>
                      </a:r>
                    </a:p>
                    <a:p>
                      <a:r>
                        <a:rPr lang="en-GB" sz="800" baseline="0" dirty="0">
                          <a:latin typeface="Comic Sans MS" panose="030F0702030302020204" pitchFamily="66" charset="0"/>
                        </a:rPr>
                        <a:t>patterns on Easter eggs, </a:t>
                      </a:r>
                    </a:p>
                    <a:p>
                      <a:r>
                        <a:rPr lang="en-GB" sz="800" baseline="0" dirty="0">
                          <a:latin typeface="Comic Sans MS" panose="030F0702030302020204" pitchFamily="66" charset="0"/>
                        </a:rPr>
                        <a:t>Life cycles, Flowers-Sun </a:t>
                      </a:r>
                    </a:p>
                    <a:p>
                      <a:r>
                        <a:rPr lang="en-GB" sz="800" baseline="0" dirty="0">
                          <a:latin typeface="Comic Sans MS" panose="030F0702030302020204" pitchFamily="66" charset="0"/>
                        </a:rPr>
                        <a:t>flowers</a:t>
                      </a:r>
                    </a:p>
                    <a:p>
                      <a:r>
                        <a:rPr lang="en-GB" sz="800" baseline="0" dirty="0">
                          <a:latin typeface="Comic Sans MS" panose="030F0702030302020204" pitchFamily="66" charset="0"/>
                        </a:rPr>
                        <a:t>Mother’s Day crafts </a:t>
                      </a:r>
                    </a:p>
                    <a:p>
                      <a:r>
                        <a:rPr lang="en-GB" sz="800" baseline="0" dirty="0">
                          <a:latin typeface="Comic Sans MS" panose="030F0702030302020204" pitchFamily="66" charset="0"/>
                        </a:rPr>
                        <a:t>Easter crafts Home </a:t>
                      </a:r>
                    </a:p>
                    <a:p>
                      <a:r>
                        <a:rPr lang="en-GB" sz="800" baseline="0" dirty="0">
                          <a:latin typeface="Comic Sans MS" panose="030F0702030302020204" pitchFamily="66" charset="0"/>
                        </a:rPr>
                        <a:t>Corner role play</a:t>
                      </a:r>
                    </a:p>
                    <a:p>
                      <a:r>
                        <a:rPr lang="en-GB" sz="800" baseline="0" dirty="0">
                          <a:latin typeface="Comic Sans MS" panose="030F0702030302020204" pitchFamily="66" charset="0"/>
                        </a:rPr>
                        <a:t>Artwork themed around </a:t>
                      </a:r>
                    </a:p>
                    <a:p>
                      <a:r>
                        <a:rPr lang="en-GB" sz="800" baseline="0" dirty="0" err="1">
                          <a:latin typeface="Comic Sans MS" panose="030F0702030302020204" pitchFamily="66" charset="0"/>
                        </a:rPr>
                        <a:t>minibeasts</a:t>
                      </a:r>
                      <a:r>
                        <a:rPr lang="en-GB" sz="800" baseline="0" dirty="0">
                          <a:latin typeface="Comic Sans MS" panose="030F0702030302020204" pitchFamily="66" charset="0"/>
                        </a:rPr>
                        <a:t> / The </a:t>
                      </a:r>
                    </a:p>
                    <a:p>
                      <a:r>
                        <a:rPr lang="en-GB" sz="800" baseline="0" dirty="0">
                          <a:latin typeface="Comic Sans MS" panose="030F0702030302020204" pitchFamily="66" charset="0"/>
                        </a:rPr>
                        <a:t>Seasons</a:t>
                      </a:r>
                    </a:p>
                    <a:p>
                      <a:r>
                        <a:rPr lang="en-GB" sz="800" baseline="0" dirty="0">
                          <a:latin typeface="Comic Sans MS" panose="030F0702030302020204" pitchFamily="66" charset="0"/>
                        </a:rPr>
                        <a:t>Provide a wide range of </a:t>
                      </a:r>
                    </a:p>
                    <a:p>
                      <a:r>
                        <a:rPr lang="en-GB" sz="800" baseline="0" dirty="0">
                          <a:latin typeface="Comic Sans MS" panose="030F0702030302020204" pitchFamily="66" charset="0"/>
                        </a:rPr>
                        <a:t>props for play which </a:t>
                      </a:r>
                    </a:p>
                    <a:p>
                      <a:r>
                        <a:rPr lang="en-GB" sz="800" baseline="0" dirty="0">
                          <a:latin typeface="Comic Sans MS" panose="030F0702030302020204" pitchFamily="66" charset="0"/>
                        </a:rPr>
                        <a:t>encourage imagination </a:t>
                      </a:r>
                    </a:p>
                    <a:p>
                      <a:r>
                        <a:rPr lang="en-GB" sz="800" baseline="0" dirty="0">
                          <a:latin typeface="Comic Sans MS" panose="030F0702030302020204" pitchFamily="66" charset="0"/>
                        </a:rPr>
                        <a:t>dressing up, </a:t>
                      </a:r>
                    </a:p>
                    <a:p>
                      <a:r>
                        <a:rPr lang="en-GB" sz="800" baseline="0" dirty="0">
                          <a:latin typeface="Comic Sans MS" panose="030F0702030302020204" pitchFamily="66" charset="0"/>
                        </a:rPr>
                        <a:t>instruments, puppets, etc.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800" b="0" dirty="0">
                          <a:latin typeface="Comic Sans MS" panose="030F0702030302020204" pitchFamily="66" charset="0"/>
                        </a:rPr>
                        <a:t>Design and make </a:t>
                      </a:r>
                    </a:p>
                    <a:p>
                      <a:pPr algn="l"/>
                      <a:r>
                        <a:rPr lang="en-GB" sz="800" b="0" dirty="0">
                          <a:latin typeface="Comic Sans MS" panose="030F0702030302020204" pitchFamily="66" charset="0"/>
                        </a:rPr>
                        <a:t>rockets. Design and </a:t>
                      </a:r>
                    </a:p>
                    <a:p>
                      <a:pPr algn="l"/>
                      <a:r>
                        <a:rPr lang="en-GB" sz="800" b="0" dirty="0">
                          <a:latin typeface="Comic Sans MS" panose="030F0702030302020204" pitchFamily="66" charset="0"/>
                        </a:rPr>
                        <a:t>make objects they may </a:t>
                      </a:r>
                    </a:p>
                    <a:p>
                      <a:pPr algn="l"/>
                      <a:r>
                        <a:rPr lang="en-GB" sz="800" b="0" dirty="0">
                          <a:latin typeface="Comic Sans MS" panose="030F0702030302020204" pitchFamily="66" charset="0"/>
                        </a:rPr>
                        <a:t>need in space, thinking </a:t>
                      </a:r>
                    </a:p>
                    <a:p>
                      <a:pPr algn="l"/>
                      <a:r>
                        <a:rPr lang="en-GB" sz="800" b="0" dirty="0">
                          <a:latin typeface="Comic Sans MS" panose="030F0702030302020204" pitchFamily="66" charset="0"/>
                        </a:rPr>
                        <a:t>about form and </a:t>
                      </a:r>
                    </a:p>
                    <a:p>
                      <a:pPr algn="l"/>
                      <a:r>
                        <a:rPr lang="en-GB" sz="800" b="0" dirty="0">
                          <a:latin typeface="Comic Sans MS" panose="030F0702030302020204" pitchFamily="66" charset="0"/>
                        </a:rPr>
                        <a:t>function.</a:t>
                      </a:r>
                    </a:p>
                    <a:p>
                      <a:pPr algn="l"/>
                      <a:r>
                        <a:rPr lang="en-GB" sz="800" b="0" dirty="0">
                          <a:latin typeface="Comic Sans MS" panose="030F0702030302020204" pitchFamily="66" charset="0"/>
                        </a:rPr>
                        <a:t>Learn a traditional </a:t>
                      </a:r>
                    </a:p>
                    <a:p>
                      <a:pPr algn="l"/>
                      <a:r>
                        <a:rPr lang="en-GB" sz="800" b="0" dirty="0">
                          <a:latin typeface="Comic Sans MS" panose="030F0702030302020204" pitchFamily="66" charset="0"/>
                        </a:rPr>
                        <a:t>African song and dance </a:t>
                      </a:r>
                    </a:p>
                    <a:p>
                      <a:pPr algn="l"/>
                      <a:r>
                        <a:rPr lang="en-GB" sz="800" b="0" dirty="0">
                          <a:latin typeface="Comic Sans MS" panose="030F0702030302020204" pitchFamily="66" charset="0"/>
                        </a:rPr>
                        <a:t>and perform it.</a:t>
                      </a:r>
                    </a:p>
                    <a:p>
                      <a:pPr algn="l"/>
                      <a:r>
                        <a:rPr lang="en-GB" sz="800" b="0" dirty="0">
                          <a:latin typeface="Comic Sans MS" panose="030F0702030302020204" pitchFamily="66" charset="0"/>
                        </a:rPr>
                        <a:t>Encourage children to </a:t>
                      </a:r>
                    </a:p>
                    <a:p>
                      <a:pPr algn="l"/>
                      <a:r>
                        <a:rPr lang="en-GB" sz="800" b="0" dirty="0">
                          <a:latin typeface="Comic Sans MS" panose="030F0702030302020204" pitchFamily="66" charset="0"/>
                        </a:rPr>
                        <a:t>create their own music.</a:t>
                      </a:r>
                    </a:p>
                    <a:p>
                      <a:pPr algn="l"/>
                      <a:r>
                        <a:rPr lang="en-GB" sz="800" b="0" dirty="0">
                          <a:latin typeface="Comic Sans MS" panose="030F0702030302020204" pitchFamily="66" charset="0"/>
                        </a:rPr>
                        <a:t>Junk modelling, houses, </a:t>
                      </a:r>
                    </a:p>
                    <a:p>
                      <a:pPr algn="l"/>
                      <a:r>
                        <a:rPr lang="en-GB" sz="800" b="0" dirty="0">
                          <a:latin typeface="Comic Sans MS" panose="030F0702030302020204" pitchFamily="66" charset="0"/>
                        </a:rPr>
                        <a:t>bridges boats and </a:t>
                      </a:r>
                    </a:p>
                    <a:p>
                      <a:pPr algn="l"/>
                      <a:r>
                        <a:rPr lang="en-GB" sz="800" b="0" dirty="0">
                          <a:latin typeface="Comic Sans MS" panose="030F0702030302020204" pitchFamily="66" charset="0"/>
                        </a:rPr>
                        <a:t>transport.</a:t>
                      </a:r>
                    </a:p>
                    <a:p>
                      <a:pPr algn="l"/>
                      <a:r>
                        <a:rPr lang="en-GB" sz="800" b="0" dirty="0">
                          <a:latin typeface="Comic Sans MS" panose="030F0702030302020204" pitchFamily="66" charset="0"/>
                        </a:rPr>
                        <a:t>Exploration of other </a:t>
                      </a:r>
                    </a:p>
                    <a:p>
                      <a:pPr algn="l"/>
                      <a:r>
                        <a:rPr lang="en-GB" sz="800" b="0" dirty="0">
                          <a:latin typeface="Comic Sans MS" panose="030F0702030302020204" pitchFamily="66" charset="0"/>
                        </a:rPr>
                        <a:t>countries – dressing up </a:t>
                      </a:r>
                    </a:p>
                    <a:p>
                      <a:pPr algn="l"/>
                      <a:r>
                        <a:rPr lang="en-GB" sz="800" b="0" dirty="0">
                          <a:latin typeface="Comic Sans MS" panose="030F0702030302020204" pitchFamily="66" charset="0"/>
                        </a:rPr>
                        <a:t>in different costumes.</a:t>
                      </a:r>
                    </a:p>
                    <a:p>
                      <a:pPr algn="l"/>
                      <a:r>
                        <a:rPr lang="en-GB" sz="800" b="0" dirty="0">
                          <a:latin typeface="Comic Sans MS" panose="030F0702030302020204" pitchFamily="66" charset="0"/>
                        </a:rPr>
                        <a:t>Retelling familiar </a:t>
                      </a:r>
                    </a:p>
                    <a:p>
                      <a:pPr algn="l"/>
                      <a:r>
                        <a:rPr lang="en-GB" sz="800" b="0" dirty="0">
                          <a:latin typeface="Comic Sans MS" panose="030F0702030302020204" pitchFamily="66" charset="0"/>
                        </a:rPr>
                        <a:t>stories.</a:t>
                      </a:r>
                    </a:p>
                    <a:p>
                      <a:pPr algn="l"/>
                      <a:r>
                        <a:rPr lang="en-GB" sz="800" b="0" dirty="0">
                          <a:latin typeface="Comic Sans MS" panose="030F0702030302020204" pitchFamily="66" charset="0"/>
                        </a:rPr>
                        <a:t>Creating outer of space </a:t>
                      </a:r>
                    </a:p>
                    <a:p>
                      <a:pPr algn="l"/>
                      <a:r>
                        <a:rPr lang="en-GB" sz="800" b="0" dirty="0">
                          <a:latin typeface="Comic Sans MS" panose="030F0702030302020204" pitchFamily="66" charset="0"/>
                        </a:rPr>
                        <a:t>pictures</a:t>
                      </a:r>
                    </a:p>
                    <a:p>
                      <a:pPr algn="l"/>
                      <a:r>
                        <a:rPr lang="en-GB" sz="800" b="0" dirty="0">
                          <a:latin typeface="Comic Sans MS" panose="030F0702030302020204" pitchFamily="66" charset="0"/>
                        </a:rPr>
                        <a:t>Provide children with a </a:t>
                      </a:r>
                    </a:p>
                    <a:p>
                      <a:pPr algn="l"/>
                      <a:r>
                        <a:rPr lang="en-GB" sz="800" b="0" dirty="0">
                          <a:latin typeface="Comic Sans MS" panose="030F0702030302020204" pitchFamily="66" charset="0"/>
                        </a:rPr>
                        <a:t>range of materials for </a:t>
                      </a:r>
                    </a:p>
                    <a:p>
                      <a:pPr algn="l"/>
                      <a:r>
                        <a:rPr lang="en-GB" sz="800" b="0" dirty="0">
                          <a:latin typeface="Comic Sans MS" panose="030F0702030302020204" pitchFamily="66" charset="0"/>
                        </a:rPr>
                        <a:t>children to construct </a:t>
                      </a:r>
                    </a:p>
                    <a:p>
                      <a:pPr algn="l"/>
                      <a:r>
                        <a:rPr lang="en-GB" sz="800" b="0" dirty="0">
                          <a:latin typeface="Comic Sans MS" panose="030F0702030302020204" pitchFamily="66" charset="0"/>
                        </a:rPr>
                        <a:t>with.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b="0" dirty="0">
                          <a:latin typeface="Comic Sans MS" panose="030F0702030302020204" pitchFamily="66" charset="0"/>
                        </a:rPr>
                        <a:t>Sand pictures / Rainbow </a:t>
                      </a:r>
                    </a:p>
                    <a:p>
                      <a:r>
                        <a:rPr lang="en-GB" sz="800" b="0" dirty="0">
                          <a:latin typeface="Comic Sans MS" panose="030F0702030302020204" pitchFamily="66" charset="0"/>
                        </a:rPr>
                        <a:t>fish collages</a:t>
                      </a:r>
                    </a:p>
                    <a:p>
                      <a:r>
                        <a:rPr lang="en-GB" sz="800" b="0" dirty="0">
                          <a:latin typeface="Comic Sans MS" panose="030F0702030302020204" pitchFamily="66" charset="0"/>
                        </a:rPr>
                        <a:t>Lighthouse designs</a:t>
                      </a:r>
                    </a:p>
                    <a:p>
                      <a:r>
                        <a:rPr lang="en-GB" sz="800" b="0" dirty="0">
                          <a:latin typeface="Comic Sans MS" panose="030F0702030302020204" pitchFamily="66" charset="0"/>
                        </a:rPr>
                        <a:t>Paper plate jellyfish</a:t>
                      </a:r>
                    </a:p>
                    <a:p>
                      <a:r>
                        <a:rPr lang="en-GB" sz="800" b="0" dirty="0">
                          <a:latin typeface="Comic Sans MS" panose="030F0702030302020204" pitchFamily="66" charset="0"/>
                        </a:rPr>
                        <a:t>Puppet shows: Provide </a:t>
                      </a:r>
                    </a:p>
                    <a:p>
                      <a:r>
                        <a:rPr lang="en-GB" sz="800" b="0" dirty="0">
                          <a:latin typeface="Comic Sans MS" panose="030F0702030302020204" pitchFamily="66" charset="0"/>
                        </a:rPr>
                        <a:t>a wide range of props </a:t>
                      </a:r>
                    </a:p>
                    <a:p>
                      <a:r>
                        <a:rPr lang="en-GB" sz="800" b="0" dirty="0">
                          <a:latin typeface="Comic Sans MS" panose="030F0702030302020204" pitchFamily="66" charset="0"/>
                        </a:rPr>
                        <a:t>for play which </a:t>
                      </a:r>
                    </a:p>
                    <a:p>
                      <a:r>
                        <a:rPr lang="en-GB" sz="800" b="0" dirty="0">
                          <a:latin typeface="Comic Sans MS" panose="030F0702030302020204" pitchFamily="66" charset="0"/>
                        </a:rPr>
                        <a:t>encourage imagination.</a:t>
                      </a:r>
                    </a:p>
                    <a:p>
                      <a:r>
                        <a:rPr lang="en-GB" sz="800" b="0" dirty="0">
                          <a:latin typeface="Comic Sans MS" panose="030F0702030302020204" pitchFamily="66" charset="0"/>
                        </a:rPr>
                        <a:t>Salt dough fossils</a:t>
                      </a:r>
                    </a:p>
                    <a:p>
                      <a:r>
                        <a:rPr lang="en-GB" sz="800" b="0" dirty="0">
                          <a:latin typeface="Comic Sans MS" panose="030F0702030302020204" pitchFamily="66" charset="0"/>
                        </a:rPr>
                        <a:t>Water pictures, collage, </a:t>
                      </a:r>
                    </a:p>
                    <a:p>
                      <a:r>
                        <a:rPr lang="en-GB" sz="800" b="0" dirty="0">
                          <a:latin typeface="Comic Sans MS" panose="030F0702030302020204" pitchFamily="66" charset="0"/>
                        </a:rPr>
                        <a:t>shading by adding </a:t>
                      </a:r>
                    </a:p>
                    <a:p>
                      <a:r>
                        <a:rPr lang="en-GB" sz="800" b="0" dirty="0">
                          <a:latin typeface="Comic Sans MS" panose="030F0702030302020204" pitchFamily="66" charset="0"/>
                        </a:rPr>
                        <a:t>black or white, colour </a:t>
                      </a:r>
                    </a:p>
                    <a:p>
                      <a:r>
                        <a:rPr lang="en-GB" sz="800" b="0" dirty="0">
                          <a:latin typeface="Comic Sans MS" panose="030F0702030302020204" pitchFamily="66" charset="0"/>
                        </a:rPr>
                        <a:t>mixing for beach huts, </a:t>
                      </a:r>
                    </a:p>
                    <a:p>
                      <a:r>
                        <a:rPr lang="en-GB" sz="800" b="0" dirty="0">
                          <a:latin typeface="Comic Sans MS" panose="030F0702030302020204" pitchFamily="66" charset="0"/>
                        </a:rPr>
                        <a:t>making passports.</a:t>
                      </a:r>
                    </a:p>
                    <a:p>
                      <a:r>
                        <a:rPr lang="en-GB" sz="800" b="0" dirty="0">
                          <a:latin typeface="Comic Sans MS" panose="030F0702030302020204" pitchFamily="66" charset="0"/>
                        </a:rPr>
                        <a:t>Colour </a:t>
                      </a:r>
                      <a:r>
                        <a:rPr lang="en-GB" sz="800" b="0" dirty="0" err="1">
                          <a:latin typeface="Comic Sans MS" panose="030F0702030302020204" pitchFamily="66" charset="0"/>
                        </a:rPr>
                        <a:t>mixing,wax</a:t>
                      </a:r>
                      <a:r>
                        <a:rPr lang="en-GB" sz="800" b="0" dirty="0">
                          <a:latin typeface="Comic Sans MS" panose="030F0702030302020204" pitchFamily="66" charset="0"/>
                        </a:rPr>
                        <a:t> </a:t>
                      </a:r>
                    </a:p>
                    <a:p>
                      <a:r>
                        <a:rPr lang="en-GB" sz="800" b="0" dirty="0">
                          <a:latin typeface="Comic Sans MS" panose="030F0702030302020204" pitchFamily="66" charset="0"/>
                        </a:rPr>
                        <a:t>resistant painting, </a:t>
                      </a:r>
                    </a:p>
                    <a:p>
                      <a:r>
                        <a:rPr lang="en-GB" sz="800" b="0" dirty="0">
                          <a:latin typeface="Comic Sans MS" panose="030F0702030302020204" pitchFamily="66" charset="0"/>
                        </a:rPr>
                        <a:t>masking tape batik –</a:t>
                      </a:r>
                    </a:p>
                    <a:p>
                      <a:r>
                        <a:rPr lang="en-GB" sz="800" b="0" dirty="0">
                          <a:latin typeface="Comic Sans MS" panose="030F0702030302020204" pitchFamily="66" charset="0"/>
                        </a:rPr>
                        <a:t>underwater pictures.</a:t>
                      </a:r>
                    </a:p>
                    <a:p>
                      <a:r>
                        <a:rPr lang="en-GB" sz="800" b="0" dirty="0">
                          <a:latin typeface="Comic Sans MS" panose="030F0702030302020204" pitchFamily="66" charset="0"/>
                        </a:rPr>
                        <a:t>Father’s</a:t>
                      </a:r>
                    </a:p>
                    <a:p>
                      <a:r>
                        <a:rPr lang="en-GB" sz="800" b="0" dirty="0">
                          <a:latin typeface="Comic Sans MS" panose="030F0702030302020204" pitchFamily="66" charset="0"/>
                        </a:rPr>
                        <a:t>Day Crafts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3119683"/>
                  </a:ext>
                </a:extLst>
              </a:tr>
              <a:tr h="1239214">
                <a:tc>
                  <a:txBody>
                    <a:bodyPr/>
                    <a:lstStyle/>
                    <a:p>
                      <a:r>
                        <a:rPr lang="en-GB" sz="800" b="1" dirty="0">
                          <a:latin typeface="Comic Sans MS" panose="030F0702030302020204" pitchFamily="66" charset="0"/>
                        </a:rPr>
                        <a:t>Artist</a:t>
                      </a:r>
                      <a:r>
                        <a:rPr lang="en-GB" sz="800" b="1" baseline="0" dirty="0">
                          <a:latin typeface="Comic Sans MS" panose="030F0702030302020204" pitchFamily="66" charset="0"/>
                        </a:rPr>
                        <a:t> of the </a:t>
                      </a:r>
                      <a:r>
                        <a:rPr lang="en-GB" sz="800" b="1" baseline="0" dirty="0" smtClean="0">
                          <a:latin typeface="Comic Sans MS" panose="030F0702030302020204" pitchFamily="66" charset="0"/>
                        </a:rPr>
                        <a:t>month.</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800" b="1" dirty="0">
                          <a:solidFill>
                            <a:srgbClr val="0070C0"/>
                          </a:solidFill>
                          <a:latin typeface="Comic Sans MS" panose="030F0702030302020204" pitchFamily="66" charset="0"/>
                          <a:cs typeface="Amatic SC"/>
                        </a:rPr>
                        <a:t>Artist: Bridget Riley</a:t>
                      </a:r>
                      <a:endParaRPr lang="en-GB" sz="800" b="1" dirty="0">
                        <a:solidFill>
                          <a:srgbClr val="0070C0"/>
                        </a:solidFill>
                        <a:latin typeface="Comic Sans MS" panose="030F0702030302020204" pitchFamily="66" charset="0"/>
                        <a:cs typeface="Amatic SC" panose="00000500000000000000" pitchFamily="2" charset="-79"/>
                      </a:endParaRPr>
                    </a:p>
                    <a:p>
                      <a:pPr lvl="0" algn="ctr">
                        <a:buNone/>
                      </a:pPr>
                      <a:endParaRPr lang="en-GB" sz="800" dirty="0" smtClean="0">
                        <a:solidFill>
                          <a:schemeClr val="tx1"/>
                        </a:solidFill>
                        <a:latin typeface="Comic Sans MS" panose="030F0702030302020204" pitchFamily="66" charset="0"/>
                        <a:cs typeface="Amatic SC"/>
                      </a:endParaRPr>
                    </a:p>
                    <a:p>
                      <a:pPr lvl="0" algn="ctr">
                        <a:buNone/>
                      </a:pPr>
                      <a:r>
                        <a:rPr lang="en-GB" sz="800" dirty="0" smtClean="0">
                          <a:solidFill>
                            <a:schemeClr val="tx1"/>
                          </a:solidFill>
                          <a:latin typeface="Comic Sans MS" panose="030F0702030302020204" pitchFamily="66" charset="0"/>
                          <a:cs typeface="Amatic SC"/>
                        </a:rPr>
                        <a:t>Lines/spirals</a:t>
                      </a:r>
                      <a:r>
                        <a:rPr lang="en-GB" sz="800" dirty="0">
                          <a:solidFill>
                            <a:schemeClr val="tx1"/>
                          </a:solidFill>
                          <a:latin typeface="Comic Sans MS" panose="030F0702030302020204" pitchFamily="66" charset="0"/>
                          <a:cs typeface="Amatic SC"/>
                        </a:rPr>
                        <a:t> </a:t>
                      </a:r>
                      <a:endParaRPr lang="en-GB" sz="800" dirty="0" smtClean="0">
                        <a:solidFill>
                          <a:schemeClr val="tx1"/>
                        </a:solidFill>
                        <a:latin typeface="Comic Sans MS" panose="030F0702030302020204" pitchFamily="66" charset="0"/>
                        <a:cs typeface="Amatic SC"/>
                      </a:endParaRPr>
                    </a:p>
                    <a:p>
                      <a:pPr lvl="0" algn="ctr">
                        <a:buNone/>
                      </a:pPr>
                      <a:endParaRPr lang="en-GB" sz="800" dirty="0">
                        <a:solidFill>
                          <a:schemeClr val="tx1"/>
                        </a:solidFill>
                        <a:latin typeface="Comic Sans MS" panose="030F0702030302020204" pitchFamily="66" charset="0"/>
                        <a:cs typeface="Amatic SC"/>
                      </a:endParaRPr>
                    </a:p>
                    <a:p>
                      <a:pPr algn="ctr"/>
                      <a:r>
                        <a:rPr lang="en-GB" sz="800" dirty="0">
                          <a:solidFill>
                            <a:schemeClr val="tx1"/>
                          </a:solidFill>
                          <a:latin typeface="Comic Sans MS" panose="030F0702030302020204" pitchFamily="66" charset="0"/>
                          <a:cs typeface="Amatic SC" panose="00000500000000000000" pitchFamily="2" charset="-79"/>
                        </a:rPr>
                        <a:t>Malleable Materials – </a:t>
                      </a:r>
                      <a:r>
                        <a:rPr lang="en-GB" sz="800" dirty="0" smtClean="0">
                          <a:solidFill>
                            <a:schemeClr val="tx1"/>
                          </a:solidFill>
                          <a:latin typeface="Comic Sans MS" panose="030F0702030302020204" pitchFamily="66" charset="0"/>
                          <a:cs typeface="Amatic SC" panose="00000500000000000000" pitchFamily="2" charset="-79"/>
                        </a:rPr>
                        <a:t>Imprints</a:t>
                      </a:r>
                    </a:p>
                    <a:p>
                      <a:pPr algn="ctr"/>
                      <a:endParaRPr lang="en-GB" sz="800" dirty="0" smtClean="0">
                        <a:solidFill>
                          <a:schemeClr val="tx1"/>
                        </a:solidFill>
                        <a:latin typeface="Comic Sans MS" panose="030F0702030302020204" pitchFamily="66" charset="0"/>
                        <a:cs typeface="Amatic SC" panose="00000500000000000000" pitchFamily="2" charset="-79"/>
                      </a:endParaRPr>
                    </a:p>
                    <a:p>
                      <a:pPr algn="ctr"/>
                      <a:r>
                        <a:rPr lang="en-GB" sz="800" dirty="0" err="1" smtClean="0">
                          <a:solidFill>
                            <a:schemeClr val="tx1"/>
                          </a:solidFill>
                          <a:latin typeface="Comic Sans MS" panose="030F0702030302020204" pitchFamily="66" charset="0"/>
                          <a:cs typeface="Amatic SC" panose="00000500000000000000" pitchFamily="2" charset="-79"/>
                        </a:rPr>
                        <a:t>Kapow</a:t>
                      </a:r>
                      <a:r>
                        <a:rPr lang="en-GB" sz="800" dirty="0" smtClean="0">
                          <a:solidFill>
                            <a:schemeClr val="tx1"/>
                          </a:solidFill>
                          <a:latin typeface="Comic Sans MS" panose="030F0702030302020204" pitchFamily="66" charset="0"/>
                          <a:cs typeface="Amatic SC" panose="00000500000000000000" pitchFamily="2" charset="-79"/>
                        </a:rPr>
                        <a:t> </a:t>
                      </a:r>
                      <a:r>
                        <a:rPr lang="en-GB" sz="800" dirty="0">
                          <a:solidFill>
                            <a:schemeClr val="tx1"/>
                          </a:solidFill>
                          <a:latin typeface="Comic Sans MS" panose="030F0702030302020204" pitchFamily="66" charset="0"/>
                          <a:cs typeface="Amatic SC" panose="00000500000000000000" pitchFamily="2" charset="-79"/>
                        </a:rPr>
                        <a:t>art: Drawing</a:t>
                      </a:r>
                      <a:r>
                        <a:rPr lang="en-GB" sz="800" baseline="0" dirty="0">
                          <a:solidFill>
                            <a:schemeClr val="tx1"/>
                          </a:solidFill>
                          <a:latin typeface="Comic Sans MS" panose="030F0702030302020204" pitchFamily="66" charset="0"/>
                          <a:cs typeface="Amatic SC" panose="00000500000000000000" pitchFamily="2" charset="-79"/>
                        </a:rPr>
                        <a:t> marvellous marks </a:t>
                      </a:r>
                      <a:r>
                        <a:rPr lang="en-GB" sz="800" dirty="0">
                          <a:solidFill>
                            <a:schemeClr val="tx1"/>
                          </a:solidFill>
                          <a:latin typeface="Comic Sans MS" panose="030F0702030302020204" pitchFamily="66" charset="0"/>
                          <a:cs typeface="Amatic SC" panose="00000500000000000000" pitchFamily="2" charset="-79"/>
                        </a:rPr>
                        <a:t> </a:t>
                      </a:r>
                      <a:endParaRPr lang="en-US" sz="800" dirty="0">
                        <a:solidFill>
                          <a:schemeClr val="tx1"/>
                        </a:solidFill>
                        <a:latin typeface="Comic Sans MS" panose="030F0702030302020204" pitchFamily="66" charset="0"/>
                        <a:cs typeface="Amatic SC" panose="00000500000000000000" pitchFamily="2" charset="-79"/>
                      </a:endParaRPr>
                    </a:p>
                    <a:p>
                      <a:pPr algn="ctr"/>
                      <a:endParaRPr lang="en-US" sz="800" dirty="0">
                        <a:latin typeface="Comic Sans MS" panose="030F0702030302020204" pitchFamily="66"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b="1" dirty="0" smtClean="0">
                          <a:solidFill>
                            <a:srgbClr val="0070C0"/>
                          </a:solidFill>
                          <a:latin typeface="Comic Sans MS" panose="030F0702030302020204" pitchFamily="66" charset="0"/>
                          <a:cs typeface="Amatic SC" panose="00000500000000000000" pitchFamily="2" charset="-79"/>
                        </a:rPr>
                        <a:t>Artist: </a:t>
                      </a:r>
                      <a:r>
                        <a:rPr lang="en-US" sz="800" b="1" dirty="0" err="1" smtClean="0">
                          <a:solidFill>
                            <a:srgbClr val="0070C0"/>
                          </a:solidFill>
                          <a:latin typeface="Comic Sans MS" panose="030F0702030302020204" pitchFamily="66" charset="0"/>
                          <a:cs typeface="Amatic SC" panose="00000500000000000000" pitchFamily="2" charset="-79"/>
                        </a:rPr>
                        <a:t>Kadinsky</a:t>
                      </a:r>
                      <a:endParaRPr lang="en-US" sz="800" b="1" dirty="0" smtClean="0">
                        <a:solidFill>
                          <a:srgbClr val="0070C0"/>
                        </a:solidFill>
                        <a:latin typeface="Comic Sans MS" panose="030F0702030302020204" pitchFamily="66" charset="0"/>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endParaRPr lang="en-US" sz="800" dirty="0" smtClean="0">
                        <a:latin typeface="Comic Sans MS" panose="030F0702030302020204" pitchFamily="66" charset="0"/>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dirty="0" smtClean="0">
                          <a:latin typeface="Comic Sans MS" panose="030F0702030302020204" pitchFamily="66" charset="0"/>
                          <a:cs typeface="Amatic SC" panose="00000500000000000000" pitchFamily="2" charset="-79"/>
                        </a:rPr>
                        <a:t>Circles</a:t>
                      </a:r>
                    </a:p>
                    <a:p>
                      <a:pPr marL="0" marR="0" lvl="0" indent="0" algn="ctr" rtl="0" eaLnBrk="1" fontAlgn="auto" latinLnBrk="0" hangingPunct="1">
                        <a:lnSpc>
                          <a:spcPct val="100000"/>
                        </a:lnSpc>
                        <a:spcBef>
                          <a:spcPts val="0"/>
                        </a:spcBef>
                        <a:spcAft>
                          <a:spcPts val="0"/>
                        </a:spcAft>
                        <a:buClrTx/>
                        <a:buSzTx/>
                        <a:buFontTx/>
                        <a:buNone/>
                      </a:pPr>
                      <a:endParaRPr lang="en-US" sz="800" dirty="0" smtClean="0">
                        <a:latin typeface="Comic Sans MS" panose="030F0702030302020204" pitchFamily="66" charset="0"/>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dirty="0" smtClean="0">
                          <a:latin typeface="Comic Sans MS" panose="030F0702030302020204" pitchFamily="66" charset="0"/>
                          <a:cs typeface="Amatic SC" panose="00000500000000000000" pitchFamily="2" charset="-79"/>
                        </a:rPr>
                        <a:t>Malleable materials</a:t>
                      </a:r>
                      <a:r>
                        <a:rPr lang="en-US" sz="800" baseline="0" dirty="0" smtClean="0">
                          <a:latin typeface="Comic Sans MS" panose="030F0702030302020204" pitchFamily="66" charset="0"/>
                          <a:cs typeface="Amatic SC" panose="00000500000000000000" pitchFamily="2" charset="-79"/>
                        </a:rPr>
                        <a:t> – Clay</a:t>
                      </a:r>
                    </a:p>
                    <a:p>
                      <a:pPr marL="0" marR="0" lvl="0" indent="0" algn="ctr" rtl="0" eaLnBrk="1" fontAlgn="auto" latinLnBrk="0" hangingPunct="1">
                        <a:lnSpc>
                          <a:spcPct val="100000"/>
                        </a:lnSpc>
                        <a:spcBef>
                          <a:spcPts val="0"/>
                        </a:spcBef>
                        <a:spcAft>
                          <a:spcPts val="0"/>
                        </a:spcAft>
                        <a:buClrTx/>
                        <a:buSzTx/>
                        <a:buFontTx/>
                        <a:buNone/>
                      </a:pPr>
                      <a:endParaRPr lang="en-US" sz="800" baseline="0" dirty="0" smtClean="0">
                        <a:latin typeface="Comic Sans MS" panose="030F0702030302020204" pitchFamily="66" charset="0"/>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baseline="0" dirty="0" smtClean="0">
                          <a:latin typeface="Comic Sans MS" panose="030F0702030302020204" pitchFamily="66" charset="0"/>
                          <a:cs typeface="Amatic SC" panose="00000500000000000000" pitchFamily="2" charset="-79"/>
                        </a:rPr>
                        <a:t>Shape art</a:t>
                      </a:r>
                    </a:p>
                    <a:p>
                      <a:pPr marL="0" marR="0" lvl="0" indent="0" algn="ctr" rtl="0" eaLnBrk="1" fontAlgn="auto" latinLnBrk="0" hangingPunct="1">
                        <a:lnSpc>
                          <a:spcPct val="100000"/>
                        </a:lnSpc>
                        <a:spcBef>
                          <a:spcPts val="0"/>
                        </a:spcBef>
                        <a:spcAft>
                          <a:spcPts val="0"/>
                        </a:spcAft>
                        <a:buClrTx/>
                        <a:buSzTx/>
                        <a:buFontTx/>
                        <a:buNone/>
                      </a:pPr>
                      <a:r>
                        <a:rPr lang="en-US" sz="800" baseline="0" dirty="0" smtClean="0">
                          <a:latin typeface="Comic Sans MS" panose="030F0702030302020204" pitchFamily="66" charset="0"/>
                          <a:cs typeface="Amatic SC" panose="00000500000000000000" pitchFamily="2" charset="-79"/>
                        </a:rPr>
                        <a:t>Tree art project</a:t>
                      </a:r>
                    </a:p>
                    <a:p>
                      <a:pPr marL="0" marR="0" lvl="0" indent="0" algn="ctr" rtl="0" eaLnBrk="1" fontAlgn="auto" latinLnBrk="0" hangingPunct="1">
                        <a:lnSpc>
                          <a:spcPct val="100000"/>
                        </a:lnSpc>
                        <a:spcBef>
                          <a:spcPts val="0"/>
                        </a:spcBef>
                        <a:spcAft>
                          <a:spcPts val="0"/>
                        </a:spcAft>
                        <a:buClrTx/>
                        <a:buSzTx/>
                        <a:buFontTx/>
                        <a:buNone/>
                      </a:pPr>
                      <a:endParaRPr lang="en-US" sz="800" baseline="0" dirty="0" smtClean="0">
                        <a:latin typeface="Comic Sans MS" panose="030F0702030302020204" pitchFamily="66" charset="0"/>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baseline="0" dirty="0" smtClean="0">
                          <a:latin typeface="Comic Sans MS" panose="030F0702030302020204" pitchFamily="66" charset="0"/>
                          <a:cs typeface="Amatic SC" panose="00000500000000000000" pitchFamily="2" charset="-79"/>
                        </a:rPr>
                        <a:t>Christmas crafts</a:t>
                      </a:r>
                      <a:endParaRPr lang="en-US" sz="800" dirty="0">
                        <a:latin typeface="Comic Sans MS" panose="030F0702030302020204" pitchFamily="66"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US" sz="800" b="1" i="0" u="none" strike="noStrike" noProof="0" dirty="0" smtClean="0">
                          <a:solidFill>
                            <a:srgbClr val="0070C0"/>
                          </a:solidFill>
                          <a:latin typeface="Comic Sans MS" panose="030F0702030302020204" pitchFamily="66" charset="0"/>
                        </a:rPr>
                        <a:t>Artist: Linda Lang </a:t>
                      </a:r>
                      <a:r>
                        <a:rPr lang="en-US" sz="800" b="1" i="0" u="none" strike="noStrike" baseline="0" noProof="0" dirty="0" smtClean="0">
                          <a:solidFill>
                            <a:schemeClr val="accent2">
                              <a:lumMod val="50000"/>
                            </a:schemeClr>
                          </a:solidFill>
                          <a:latin typeface="Comic Sans MS" panose="030F0702030302020204" pitchFamily="66" charset="0"/>
                        </a:rPr>
                        <a:t>                             </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US" sz="800" b="0" i="0" u="none" strike="noStrike" noProof="0" dirty="0" smtClean="0">
                          <a:latin typeface="Comic Sans MS" panose="030F0702030302020204" pitchFamily="66" charset="0"/>
                        </a:rPr>
                        <a:t>Painting Cold </a:t>
                      </a:r>
                      <a:r>
                        <a:rPr lang="en-US" sz="800" b="0" i="0" u="none" strike="noStrike" noProof="0" dirty="0" err="1" smtClean="0">
                          <a:latin typeface="Comic Sans MS" panose="030F0702030302020204" pitchFamily="66" charset="0"/>
                        </a:rPr>
                        <a:t>Colours</a:t>
                      </a:r>
                      <a:endParaRPr lang="en-US" sz="800" b="0" i="0" u="none" strike="noStrike" noProof="0" dirty="0" smtClean="0">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800"/>
                        </a:spcAft>
                        <a:buClrTx/>
                        <a:buSzTx/>
                        <a:buFontTx/>
                        <a:buNone/>
                        <a:tabLst/>
                        <a:defRPr/>
                      </a:pPr>
                      <a:r>
                        <a:rPr lang="en-US" sz="800" b="0" i="0" u="none" strike="noStrike" noProof="0" dirty="0" smtClean="0">
                          <a:latin typeface="Comic Sans MS" panose="030F0702030302020204" pitchFamily="66" charset="0"/>
                        </a:rPr>
                        <a:t>Malleable</a:t>
                      </a:r>
                      <a:r>
                        <a:rPr lang="en-US" sz="800" b="0" i="0" u="none" strike="noStrike" baseline="0" noProof="0" dirty="0" smtClean="0">
                          <a:latin typeface="Comic Sans MS" panose="030F0702030302020204" pitchFamily="66" charset="0"/>
                        </a:rPr>
                        <a:t> </a:t>
                      </a:r>
                      <a:r>
                        <a:rPr lang="en-US" sz="800" b="0" i="0" u="none" strike="noStrike" noProof="0" dirty="0" smtClean="0">
                          <a:latin typeface="Comic Sans MS" panose="030F0702030302020204" pitchFamily="66" charset="0"/>
                        </a:rPr>
                        <a:t>Materials –</a:t>
                      </a:r>
                      <a:r>
                        <a:rPr lang="en-GB" sz="800" b="0" i="0" u="none" strike="noStrike" noProof="0" dirty="0" smtClean="0">
                          <a:latin typeface="Comic Sans MS" panose="030F0702030302020204" pitchFamily="66" charset="0"/>
                        </a:rPr>
                        <a:t>watercolour</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800" b="0" i="0" u="none" strike="noStrike" noProof="0" dirty="0" smtClean="0">
                          <a:latin typeface="Comic Sans MS" panose="030F0702030302020204" pitchFamily="66" charset="0"/>
                        </a:rPr>
                        <a:t>DT:</a:t>
                      </a:r>
                      <a:r>
                        <a:rPr lang="en-GB" sz="800" b="0" i="0" u="none" strike="noStrike" baseline="0" noProof="0" dirty="0" smtClean="0">
                          <a:latin typeface="Comic Sans MS" panose="030F0702030302020204" pitchFamily="66" charset="0"/>
                        </a:rPr>
                        <a:t> Bookmark</a:t>
                      </a:r>
                      <a:endParaRPr lang="en-GB" sz="800" b="0" i="0" u="none" strike="noStrike" noProof="0" dirty="0" smtClean="0">
                        <a:latin typeface="Comic Sans MS" panose="030F0702030302020204" pitchFamily="66" charset="0"/>
                      </a:endParaRPr>
                    </a:p>
                    <a:p>
                      <a:pPr marL="0" marR="0" lvl="0" indent="0" algn="ctr" rtl="0" eaLnBrk="1" fontAlgn="auto" latinLnBrk="0" hangingPunct="1">
                        <a:lnSpc>
                          <a:spcPct val="100000"/>
                        </a:lnSpc>
                        <a:spcBef>
                          <a:spcPts val="0"/>
                        </a:spcBef>
                        <a:spcAft>
                          <a:spcPts val="800"/>
                        </a:spcAft>
                        <a:buClrTx/>
                        <a:buSzTx/>
                        <a:buFontTx/>
                        <a:buNone/>
                      </a:pPr>
                      <a:endParaRPr lang="en-GB" sz="800" b="0" i="0" u="none" strike="noStrike" noProof="0" dirty="0" smtClean="0">
                        <a:latin typeface="Comic Sans MS" panose="030F0702030302020204" pitchFamily="66" charset="0"/>
                      </a:endParaRPr>
                    </a:p>
                    <a:p>
                      <a:pPr marL="0" marR="0" lvl="0" indent="0" algn="ctr" rtl="0" eaLnBrk="1" fontAlgn="auto" latinLnBrk="0" hangingPunct="1">
                        <a:lnSpc>
                          <a:spcPct val="100000"/>
                        </a:lnSpc>
                        <a:spcBef>
                          <a:spcPts val="0"/>
                        </a:spcBef>
                        <a:spcAft>
                          <a:spcPts val="800"/>
                        </a:spcAft>
                        <a:buClrTx/>
                        <a:buSzTx/>
                        <a:buFontTx/>
                        <a:buNone/>
                      </a:pPr>
                      <a:endParaRPr lang="en-US" sz="800" dirty="0">
                        <a:latin typeface="Comic Sans MS" panose="030F0702030302020204" pitchFamily="66"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800" dirty="0">
                        <a:solidFill>
                          <a:schemeClr val="tx1"/>
                        </a:solidFill>
                        <a:latin typeface="Comic Sans MS" panose="030F0702030302020204" pitchFamily="66"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kumimoji="0" lang="en-GB" sz="800" b="1" i="0" u="none" strike="noStrike" kern="1200" cap="none" spc="0" normalizeH="0" baseline="0" noProof="0" dirty="0" smtClean="0">
                          <a:ln>
                            <a:noFill/>
                          </a:ln>
                          <a:solidFill>
                            <a:srgbClr val="0070C0"/>
                          </a:solidFill>
                          <a:effectLst/>
                          <a:uLnTx/>
                          <a:uFillTx/>
                          <a:latin typeface="Comic Sans MS" panose="030F0702030302020204" pitchFamily="66" charset="0"/>
                          <a:ea typeface="+mn-ea"/>
                          <a:cs typeface="+mn-cs"/>
                        </a:rPr>
                        <a:t>Artist: Andy Goldsworthy</a:t>
                      </a:r>
                      <a:r>
                        <a:rPr kumimoji="0" lang="en-US" sz="800" b="0" i="0" u="none" strike="noStrike" kern="1200" cap="none" spc="0" normalizeH="0" baseline="0" noProof="0" dirty="0" smtClean="0">
                          <a:ln>
                            <a:noFill/>
                          </a:ln>
                          <a:solidFill>
                            <a:srgbClr val="0070C0"/>
                          </a:solidFill>
                          <a:effectLst/>
                          <a:uLnTx/>
                          <a:uFillTx/>
                          <a:latin typeface="Comic Sans MS" panose="030F0702030302020204" pitchFamily="66" charset="0"/>
                          <a:ea typeface="+mn-ea"/>
                          <a:cs typeface="+mn-cs"/>
                        </a:rPr>
                        <a:t>       </a:t>
                      </a:r>
                    </a:p>
                    <a:p>
                      <a:pPr marL="0" marR="0" lvl="0" indent="0" algn="ctr" defTabSz="914400" rtl="0" eaLnBrk="1" fontAlgn="auto" latinLnBrk="0" hangingPunct="1">
                        <a:lnSpc>
                          <a:spcPct val="100000"/>
                        </a:lnSpc>
                        <a:spcBef>
                          <a:spcPts val="0"/>
                        </a:spcBef>
                        <a:spcAft>
                          <a:spcPts val="800"/>
                        </a:spcAft>
                        <a:buClrTx/>
                        <a:buSzTx/>
                        <a:buFontTx/>
                        <a:buNone/>
                        <a:tabLst/>
                        <a:defRPr/>
                      </a:pPr>
                      <a:r>
                        <a:rPr kumimoji="0" lang="en-GB" sz="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Nature art</a:t>
                      </a:r>
                    </a:p>
                    <a:p>
                      <a:pPr marL="0" marR="0" lvl="0" indent="0" algn="ctr" defTabSz="914400" rtl="0" eaLnBrk="1" fontAlgn="auto" latinLnBrk="0" hangingPunct="1">
                        <a:lnSpc>
                          <a:spcPct val="100000"/>
                        </a:lnSpc>
                        <a:spcBef>
                          <a:spcPts val="0"/>
                        </a:spcBef>
                        <a:spcAft>
                          <a:spcPts val="800"/>
                        </a:spcAft>
                        <a:buClrTx/>
                        <a:buSzTx/>
                        <a:buFontTx/>
                        <a:buNone/>
                        <a:tabLst/>
                        <a:defRPr/>
                      </a:pPr>
                      <a:r>
                        <a:rPr kumimoji="0" lang="en-GB" sz="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Malleable Materials –Pebbles</a:t>
                      </a:r>
                      <a:r>
                        <a:rPr kumimoji="0" lang="en-US" sz="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/natural items/</a:t>
                      </a:r>
                      <a:r>
                        <a:rPr kumimoji="0" lang="en-GB" sz="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Amatic SC" panose="00000500000000000000" pitchFamily="2" charset="-79"/>
                        </a:rPr>
                        <a:t>loose parts. </a:t>
                      </a:r>
                    </a:p>
                    <a:p>
                      <a:pPr marL="0" marR="0" lvl="0" indent="0" algn="ctr">
                        <a:lnSpc>
                          <a:spcPct val="100000"/>
                        </a:lnSpc>
                        <a:spcBef>
                          <a:spcPts val="0"/>
                        </a:spcBef>
                        <a:spcAft>
                          <a:spcPts val="800"/>
                        </a:spcAft>
                        <a:buNone/>
                      </a:pPr>
                      <a:r>
                        <a:rPr lang="en-GB" sz="800" b="0" i="0" u="none" strike="noStrike" noProof="0" dirty="0" smtClean="0">
                          <a:latin typeface="Comic Sans MS" panose="030F0702030302020204" pitchFamily="66" charset="0"/>
                        </a:rPr>
                        <a:t>Mothers </a:t>
                      </a:r>
                      <a:r>
                        <a:rPr lang="en-GB" sz="800" b="0" i="0" u="none" strike="noStrike" noProof="0" dirty="0">
                          <a:latin typeface="Comic Sans MS" panose="030F0702030302020204" pitchFamily="66" charset="0"/>
                        </a:rPr>
                        <a:t>day crafts.</a:t>
                      </a:r>
                      <a:r>
                        <a:rPr lang="en-GB" sz="800" b="0" i="0" u="none" strike="noStrike" baseline="0" noProof="0" dirty="0">
                          <a:latin typeface="Comic Sans MS" panose="030F0702030302020204" pitchFamily="66" charset="0"/>
                        </a:rPr>
                        <a:t> </a:t>
                      </a:r>
                      <a:r>
                        <a:rPr lang="en-GB" sz="800" b="0" i="0" u="none" strike="noStrike" noProof="0" dirty="0">
                          <a:latin typeface="Comic Sans MS" panose="030F0702030302020204" pitchFamily="66" charset="0"/>
                        </a:rPr>
                        <a:t>Making</a:t>
                      </a:r>
                      <a:r>
                        <a:rPr lang="en-GB" sz="800" b="0" i="0" u="none" strike="noStrike" baseline="0" noProof="0" dirty="0">
                          <a:latin typeface="Comic Sans MS" panose="030F0702030302020204" pitchFamily="66" charset="0"/>
                        </a:rPr>
                        <a:t> </a:t>
                      </a:r>
                      <a:r>
                        <a:rPr lang="en-GB" sz="800" b="0" i="0" u="none" strike="noStrike" noProof="0" dirty="0" err="1">
                          <a:latin typeface="Comic Sans MS" panose="030F0702030302020204" pitchFamily="66" charset="0"/>
                        </a:rPr>
                        <a:t>easter</a:t>
                      </a:r>
                      <a:r>
                        <a:rPr lang="en-GB" sz="800" b="0" i="0" u="none" strike="noStrike" noProof="0" dirty="0">
                          <a:latin typeface="Comic Sans MS" panose="030F0702030302020204" pitchFamily="66" charset="0"/>
                        </a:rPr>
                        <a:t> </a:t>
                      </a:r>
                      <a:r>
                        <a:rPr lang="en-GB" sz="800" b="0" i="0" u="none" strike="noStrike" noProof="0" dirty="0" smtClean="0">
                          <a:latin typeface="Comic Sans MS" panose="030F0702030302020204" pitchFamily="66" charset="0"/>
                        </a:rPr>
                        <a:t>garden</a:t>
                      </a:r>
                      <a:endParaRPr lang="en-GB" sz="800" b="0" i="0" u="none" strike="noStrike" noProof="0" dirty="0">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b="1" i="0" u="none" strike="noStrike" noProof="0" dirty="0" smtClean="0">
                          <a:solidFill>
                            <a:srgbClr val="0070C0"/>
                          </a:solidFill>
                          <a:latin typeface="Comic Sans MS" panose="030F0702030302020204" pitchFamily="66" charset="0"/>
                        </a:rPr>
                        <a:t>Artist: Van</a:t>
                      </a:r>
                      <a:r>
                        <a:rPr lang="en-GB" sz="800" b="1" i="0" u="none" strike="noStrike" baseline="0" noProof="0" dirty="0" smtClean="0">
                          <a:solidFill>
                            <a:srgbClr val="0070C0"/>
                          </a:solidFill>
                          <a:latin typeface="Comic Sans MS" panose="030F0702030302020204" pitchFamily="66" charset="0"/>
                        </a:rPr>
                        <a:t> Gough</a:t>
                      </a:r>
                    </a:p>
                    <a:p>
                      <a:pPr algn="ctr"/>
                      <a:endParaRPr lang="en-GB" sz="800" b="0" i="0" u="none" strike="noStrike" noProof="0" dirty="0" smtClean="0">
                        <a:latin typeface="Comic Sans MS" panose="030F0702030302020204" pitchFamily="66" charset="0"/>
                      </a:endParaRPr>
                    </a:p>
                    <a:p>
                      <a:pPr algn="ctr"/>
                      <a:r>
                        <a:rPr lang="en-GB" sz="800" b="0" i="0" u="none" strike="noStrike" noProof="0" dirty="0" smtClean="0">
                          <a:latin typeface="Comic Sans MS" panose="030F0702030302020204" pitchFamily="66" charset="0"/>
                        </a:rPr>
                        <a:t>Observational art</a:t>
                      </a:r>
                    </a:p>
                    <a:p>
                      <a:pPr algn="ctr"/>
                      <a:endParaRPr lang="en-GB" sz="800" b="0" i="0" u="none" strike="noStrike" noProof="0" dirty="0" smtClean="0">
                        <a:latin typeface="Comic Sans MS" panose="030F0702030302020204" pitchFamily="66" charset="0"/>
                      </a:endParaRPr>
                    </a:p>
                    <a:p>
                      <a:pPr algn="ctr"/>
                      <a:r>
                        <a:rPr lang="en-GB" sz="800" b="0" i="0" u="none" strike="noStrike" noProof="0" dirty="0" smtClean="0">
                          <a:latin typeface="Comic Sans MS" panose="030F0702030302020204" pitchFamily="66" charset="0"/>
                        </a:rPr>
                        <a:t>Malleable materials-Oil pastels, chalk,</a:t>
                      </a:r>
                      <a:r>
                        <a:rPr lang="en-GB" sz="800" b="0" i="0" u="none" strike="noStrike" baseline="0" noProof="0" dirty="0" smtClean="0">
                          <a:latin typeface="Comic Sans MS" panose="030F0702030302020204" pitchFamily="66" charset="0"/>
                        </a:rPr>
                        <a:t> shading</a:t>
                      </a:r>
                    </a:p>
                    <a:p>
                      <a:pPr algn="ctr"/>
                      <a:endParaRPr lang="en-GB" sz="800" b="0" i="0" u="none" strike="noStrike" noProof="0" dirty="0" smtClean="0">
                        <a:latin typeface="Comic Sans MS" panose="030F0702030302020204" pitchFamily="66" charset="0"/>
                      </a:endParaRPr>
                    </a:p>
                    <a:p>
                      <a:pPr algn="ctr"/>
                      <a:endParaRPr lang="en-GB" sz="800" b="0" i="0" u="none" strike="noStrike" noProof="0" dirty="0">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800" b="1" dirty="0" smtClean="0">
                          <a:solidFill>
                            <a:srgbClr val="0070C0"/>
                          </a:solidFill>
                          <a:latin typeface="Comic Sans MS" panose="030F0702030302020204" pitchFamily="66" charset="0"/>
                          <a:cs typeface="Amatic SC" panose="00000500000000000000" pitchFamily="2" charset="-79"/>
                        </a:rPr>
                        <a:t>Artist: Jayne Huskisson</a:t>
                      </a:r>
                      <a:r>
                        <a:rPr lang="en-US" sz="800" b="1" baseline="0" dirty="0" smtClean="0">
                          <a:solidFill>
                            <a:srgbClr val="0070C0"/>
                          </a:solidFill>
                          <a:latin typeface="Comic Sans MS" panose="030F0702030302020204" pitchFamily="66" charset="0"/>
                          <a:cs typeface="Amatic SC" panose="00000500000000000000" pitchFamily="2" charset="-79"/>
                        </a:rPr>
                        <a:t> </a:t>
                      </a:r>
                    </a:p>
                    <a:p>
                      <a:pPr algn="ctr"/>
                      <a:endParaRPr lang="en-US" sz="800" b="1" baseline="0" dirty="0" smtClean="0">
                        <a:solidFill>
                          <a:srgbClr val="0070C0"/>
                        </a:solidFill>
                        <a:latin typeface="Comic Sans MS" panose="030F0702030302020204" pitchFamily="66" charset="0"/>
                        <a:cs typeface="Amatic SC" panose="00000500000000000000" pitchFamily="2" charset="-79"/>
                      </a:endParaRPr>
                    </a:p>
                    <a:p>
                      <a:pPr algn="ctr"/>
                      <a:r>
                        <a:rPr lang="en-GB" sz="800" b="0" baseline="0" dirty="0" smtClean="0">
                          <a:solidFill>
                            <a:schemeClr val="tx1"/>
                          </a:solidFill>
                          <a:latin typeface="Comic Sans MS" panose="030F0702030302020204" pitchFamily="66" charset="0"/>
                          <a:cs typeface="Amatic SC" panose="00000500000000000000" pitchFamily="2" charset="-79"/>
                        </a:rPr>
                        <a:t>Paper ripping </a:t>
                      </a:r>
                    </a:p>
                    <a:p>
                      <a:pPr algn="ctr"/>
                      <a:endParaRPr lang="en-GB" sz="800" b="0" baseline="0" dirty="0" smtClean="0">
                        <a:solidFill>
                          <a:schemeClr val="tx1"/>
                        </a:solidFill>
                        <a:latin typeface="Comic Sans MS" panose="030F0702030302020204" pitchFamily="66" charset="0"/>
                        <a:cs typeface="Amatic SC" panose="00000500000000000000" pitchFamily="2" charset="-79"/>
                      </a:endParaRPr>
                    </a:p>
                    <a:p>
                      <a:pPr algn="ctr"/>
                      <a:r>
                        <a:rPr lang="en-GB" sz="800" b="0" baseline="0" dirty="0" smtClean="0">
                          <a:solidFill>
                            <a:schemeClr val="tx1"/>
                          </a:solidFill>
                          <a:latin typeface="Comic Sans MS" panose="030F0702030302020204" pitchFamily="66" charset="0"/>
                          <a:cs typeface="Amatic SC" panose="00000500000000000000" pitchFamily="2" charset="-79"/>
                        </a:rPr>
                        <a:t>Malleable materials - Making models from recycled materials: link to Plastic Pollution</a:t>
                      </a:r>
                    </a:p>
                    <a:p>
                      <a:pPr algn="ctr"/>
                      <a:endParaRPr lang="en-US" sz="800" b="1" baseline="0" dirty="0" smtClean="0">
                        <a:solidFill>
                          <a:srgbClr val="0070C0"/>
                        </a:solidFill>
                        <a:latin typeface="Comic Sans MS" panose="030F0702030302020204" pitchFamily="66" charset="0"/>
                        <a:cs typeface="Amatic SC" panose="00000500000000000000" pitchFamily="2" charset="-79"/>
                      </a:endParaRPr>
                    </a:p>
                    <a:p>
                      <a:pPr algn="ctr"/>
                      <a:r>
                        <a:rPr lang="en-US" sz="800" dirty="0" smtClean="0">
                          <a:latin typeface="Comic Sans MS" panose="030F0702030302020204" pitchFamily="66" charset="0"/>
                          <a:cs typeface="Amatic SC" panose="00000500000000000000" pitchFamily="2" charset="-79"/>
                        </a:rPr>
                        <a:t>Collage</a:t>
                      </a:r>
                      <a:r>
                        <a:rPr lang="en-US" sz="800" dirty="0">
                          <a:latin typeface="Comic Sans MS" panose="030F0702030302020204" pitchFamily="66" charset="0"/>
                          <a:cs typeface="Amatic SC" panose="00000500000000000000" pitchFamily="2" charset="-79"/>
                        </a:rPr>
                        <a:t>. </a:t>
                      </a:r>
                      <a:r>
                        <a:rPr lang="en-US" sz="800" dirty="0">
                          <a:solidFill>
                            <a:schemeClr val="tx1"/>
                          </a:solidFill>
                          <a:latin typeface="Comic Sans MS" panose="030F0702030302020204" pitchFamily="66" charset="0"/>
                          <a:cs typeface="Amatic SC" panose="00000500000000000000" pitchFamily="2" charset="-79"/>
                        </a:rPr>
                        <a:t>Father’s Day Crafts </a:t>
                      </a:r>
                    </a:p>
                    <a:p>
                      <a:pPr algn="ctr"/>
                      <a:endParaRPr lang="en-US" sz="800" baseline="0" dirty="0" smtClean="0">
                        <a:solidFill>
                          <a:schemeClr val="tx1"/>
                        </a:solidFill>
                        <a:latin typeface="Comic Sans MS" panose="030F0702030302020204" pitchFamily="66" charset="0"/>
                        <a:cs typeface="Amatic SC" panose="00000500000000000000" pitchFamily="2" charset="-79"/>
                      </a:endParaRPr>
                    </a:p>
                    <a:p>
                      <a:pPr algn="ctr"/>
                      <a:r>
                        <a:rPr lang="en-US" sz="800" baseline="0" dirty="0" smtClean="0">
                          <a:solidFill>
                            <a:schemeClr val="tx1"/>
                          </a:solidFill>
                          <a:latin typeface="Comic Sans MS" panose="030F0702030302020204" pitchFamily="66" charset="0"/>
                          <a:cs typeface="Amatic SC" panose="00000500000000000000" pitchFamily="2" charset="-79"/>
                        </a:rPr>
                        <a:t>DT: Structures-boats</a:t>
                      </a:r>
                      <a:endParaRPr lang="en-GB" sz="800" dirty="0">
                        <a:solidFill>
                          <a:schemeClr val="tx1"/>
                        </a:solidFill>
                        <a:latin typeface="Comic Sans MS" panose="030F0702030302020204" pitchFamily="66"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24362661"/>
                  </a:ext>
                </a:extLst>
              </a:tr>
              <a:tr h="498144">
                <a:tc>
                  <a:txBody>
                    <a:bodyPr/>
                    <a:lstStyle/>
                    <a:p>
                      <a:r>
                        <a:rPr lang="en-GB" sz="800" b="1" dirty="0">
                          <a:latin typeface="Comic Sans MS" panose="030F0702030302020204" pitchFamily="66" charset="0"/>
                        </a:rPr>
                        <a:t>Music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800" dirty="0">
                          <a:latin typeface="Comic Sans MS" panose="030F0702030302020204" pitchFamily="66" charset="0"/>
                          <a:cs typeface="Amatic SC" panose="00000500000000000000" pitchFamily="2" charset="-79"/>
                        </a:rPr>
                        <a:t>Nursery Rhymes</a:t>
                      </a:r>
                    </a:p>
                    <a:p>
                      <a:pPr algn="ctr"/>
                      <a:r>
                        <a:rPr lang="en-US" sz="800" dirty="0">
                          <a:latin typeface="Comic Sans MS" panose="030F0702030302020204" pitchFamily="66" charset="0"/>
                          <a:cs typeface="Amatic SC" panose="00000500000000000000" pitchFamily="2" charset="-79"/>
                        </a:rPr>
                        <a:t>Charanga unit - ME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US" sz="800" dirty="0">
                          <a:latin typeface="Comic Sans MS" panose="030F0702030302020204" pitchFamily="66" charset="0"/>
                          <a:cs typeface="Amatic SC" panose="00000500000000000000" pitchFamily="2" charset="-79"/>
                        </a:rPr>
                        <a:t>Christmas Nativity Songs and Rehearsals</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US" sz="800" dirty="0">
                          <a:latin typeface="Comic Sans MS" panose="030F0702030302020204" pitchFamily="66" charset="0"/>
                          <a:cs typeface="Amatic SC" panose="00000500000000000000" pitchFamily="2" charset="-79"/>
                        </a:rPr>
                        <a:t>Charanga unit-our stories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800" dirty="0">
                          <a:solidFill>
                            <a:schemeClr val="tx1"/>
                          </a:solidFill>
                          <a:latin typeface="Comic Sans MS" panose="030F0702030302020204" pitchFamily="66" charset="0"/>
                          <a:cs typeface="Amatic SC" panose="00000500000000000000" pitchFamily="2" charset="-79"/>
                        </a:rPr>
                        <a:t>Nursery rhyme and action songs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dirty="0">
                        <a:solidFill>
                          <a:schemeClr val="tx1"/>
                        </a:solidFill>
                        <a:latin typeface="Comic Sans MS" panose="030F0702030302020204" pitchFamily="66"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800" dirty="0">
                          <a:solidFill>
                            <a:schemeClr val="tx1"/>
                          </a:solidFill>
                          <a:latin typeface="Comic Sans MS" panose="030F0702030302020204" pitchFamily="66" charset="0"/>
                          <a:cs typeface="Amatic SC" panose="00000500000000000000" pitchFamily="2" charset="-79"/>
                        </a:rPr>
                        <a:t>Charanga unit-Everyone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800" dirty="0">
                          <a:solidFill>
                            <a:schemeClr val="tx1"/>
                          </a:solidFill>
                          <a:latin typeface="Comic Sans MS" panose="030F0702030302020204" pitchFamily="66" charset="0"/>
                          <a:cs typeface="Amatic SC" panose="00000500000000000000" pitchFamily="2" charset="-79"/>
                        </a:rPr>
                        <a:t>Nursery rhymes and action songs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dirty="0">
                        <a:solidFill>
                          <a:schemeClr val="tx1"/>
                        </a:solidFill>
                        <a:latin typeface="Comic Sans MS" panose="030F0702030302020204" pitchFamily="66"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800" dirty="0">
                          <a:solidFill>
                            <a:schemeClr val="tx1"/>
                          </a:solidFill>
                          <a:latin typeface="Comic Sans MS" panose="030F0702030302020204" pitchFamily="66" charset="0"/>
                          <a:cs typeface="Amatic SC" panose="00000500000000000000" pitchFamily="2" charset="-79"/>
                        </a:rPr>
                        <a:t>Charanga unit- our world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dirty="0">
                          <a:solidFill>
                            <a:schemeClr val="tx1"/>
                          </a:solidFill>
                          <a:latin typeface="Comic Sans MS" panose="030F0702030302020204" pitchFamily="66" charset="0"/>
                          <a:cs typeface="Amatic SC" panose="00000500000000000000" pitchFamily="2" charset="-79"/>
                        </a:rPr>
                        <a:t>Interrelated with instruments</a:t>
                      </a:r>
                    </a:p>
                    <a:p>
                      <a:pPr algn="ctr"/>
                      <a:endParaRPr lang="en-GB" sz="800" dirty="0">
                        <a:solidFill>
                          <a:schemeClr val="tx1"/>
                        </a:solidFill>
                        <a:latin typeface="Comic Sans MS" panose="030F0702030302020204" pitchFamily="66" charset="0"/>
                        <a:cs typeface="Amatic SC" panose="00000500000000000000" pitchFamily="2" charset="-79"/>
                      </a:endParaRPr>
                    </a:p>
                    <a:p>
                      <a:pPr algn="ctr"/>
                      <a:r>
                        <a:rPr lang="en-GB" sz="800" dirty="0">
                          <a:solidFill>
                            <a:schemeClr val="tx1"/>
                          </a:solidFill>
                          <a:latin typeface="Comic Sans MS" panose="030F0702030302020204" pitchFamily="66" charset="0"/>
                          <a:cs typeface="Amatic SC" panose="00000500000000000000" pitchFamily="2" charset="-79"/>
                        </a:rPr>
                        <a:t>Charanga unit-Big bear funk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dirty="0">
                          <a:solidFill>
                            <a:schemeClr val="tx1"/>
                          </a:solidFill>
                          <a:latin typeface="Comic Sans MS" panose="030F0702030302020204" pitchFamily="66" charset="0"/>
                          <a:cs typeface="Amatic SC" panose="00000500000000000000" pitchFamily="2" charset="-79"/>
                        </a:rPr>
                        <a:t>Listening, history and language of music</a:t>
                      </a:r>
                    </a:p>
                    <a:p>
                      <a:pPr algn="ctr"/>
                      <a:r>
                        <a:rPr lang="en-GB" sz="800" dirty="0">
                          <a:solidFill>
                            <a:schemeClr val="tx1"/>
                          </a:solidFill>
                          <a:latin typeface="Comic Sans MS" panose="030F0702030302020204" pitchFamily="66" charset="0"/>
                          <a:cs typeface="Amatic SC" panose="00000500000000000000" pitchFamily="2" charset="-79"/>
                        </a:rPr>
                        <a:t>Charanga unit- Reflect, replay, rewind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65846834"/>
                  </a:ext>
                </a:extLst>
              </a:tr>
              <a:tr h="590561">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1" dirty="0">
                          <a:latin typeface="Comic Sans MS" panose="030F0702030302020204" pitchFamily="66" charset="0"/>
                          <a:cs typeface="Amatic SC" panose="00000500000000000000" pitchFamily="2" charset="-79"/>
                        </a:rPr>
                        <a:t>Curriculum</a:t>
                      </a:r>
                      <a:r>
                        <a:rPr lang="en-GB" sz="900" b="1" baseline="0" dirty="0">
                          <a:latin typeface="Comic Sans MS" panose="030F0702030302020204" pitchFamily="66" charset="0"/>
                          <a:cs typeface="Amatic SC" panose="00000500000000000000" pitchFamily="2" charset="-79"/>
                        </a:rPr>
                        <a:t> goals: </a:t>
                      </a:r>
                      <a:r>
                        <a:rPr kumimoji="0" lang="en-GB" sz="850" b="0"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panose="00000500000000000000" pitchFamily="2" charset="-79"/>
                        </a:rPr>
                        <a:t>To become a </a:t>
                      </a:r>
                      <a:r>
                        <a:rPr kumimoji="0" lang="en-GB" sz="850" b="1"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panose="00000500000000000000" pitchFamily="2" charset="-79"/>
                        </a:rPr>
                        <a:t>Proud Performer </a:t>
                      </a:r>
                      <a:r>
                        <a:rPr kumimoji="0" lang="en-GB" sz="850" b="0"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panose="00000500000000000000" pitchFamily="2" charset="-79"/>
                        </a:rPr>
                        <a:t>who can perform a song, poem or dance to an audience, retell stories with expression and confidence, play a range of percussion instruments correctly and with good rhythm. To become a </a:t>
                      </a:r>
                      <a:r>
                        <a:rPr kumimoji="0" lang="en-GB" sz="850" b="1"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panose="00000500000000000000" pitchFamily="2" charset="-79"/>
                        </a:rPr>
                        <a:t>Dynamic Designer </a:t>
                      </a:r>
                      <a:r>
                        <a:rPr kumimoji="0" lang="en-GB" sz="850" b="0" i="0" u="none" strike="noStrike" kern="1200" cap="none" spc="0" normalizeH="0" baseline="0" noProof="0" dirty="0">
                          <a:ln>
                            <a:noFill/>
                          </a:ln>
                          <a:solidFill>
                            <a:schemeClr val="tx1"/>
                          </a:solidFill>
                          <a:effectLst/>
                          <a:uLnTx/>
                          <a:uFillTx/>
                          <a:latin typeface="Comic Sans MS" panose="030F0702030302020204" pitchFamily="66" charset="0"/>
                          <a:ea typeface="+mn-ea"/>
                          <a:cs typeface="Amatic SC" panose="00000500000000000000" pitchFamily="2" charset="-79"/>
                        </a:rPr>
                        <a:t>who can choose and safely use the resources they need to make their creations, talk about what they have made and how they have made 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3065824"/>
                  </a:ext>
                </a:extLst>
              </a:tr>
            </a:tbl>
          </a:graphicData>
        </a:graphic>
      </p:graphicFrame>
      <p:pic>
        <p:nvPicPr>
          <p:cNvPr id="6" name="Picture 5">
            <a:extLst>
              <a:ext uri="{FF2B5EF4-FFF2-40B4-BE49-F238E27FC236}">
                <a16:creationId xmlns:a16="http://schemas.microsoft.com/office/drawing/2014/main" id="{6E582DBF-1A0E-4FBB-9D66-B61D7AD340E6}"/>
              </a:ext>
            </a:extLst>
          </p:cNvPr>
          <p:cNvPicPr>
            <a:picLocks noChangeAspect="1"/>
          </p:cNvPicPr>
          <p:nvPr/>
        </p:nvPicPr>
        <p:blipFill>
          <a:blip r:embed="rId3"/>
          <a:stretch>
            <a:fillRect/>
          </a:stretch>
        </p:blipFill>
        <p:spPr>
          <a:xfrm>
            <a:off x="737202" y="153635"/>
            <a:ext cx="748927" cy="664971"/>
          </a:xfrm>
          <a:prstGeom prst="rect">
            <a:avLst/>
          </a:prstGeom>
        </p:spPr>
      </p:pic>
    </p:spTree>
    <p:extLst>
      <p:ext uri="{BB962C8B-B14F-4D97-AF65-F5344CB8AC3E}">
        <p14:creationId xmlns:p14="http://schemas.microsoft.com/office/powerpoint/2010/main" val="7233230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12627344"/>
              </p:ext>
            </p:extLst>
          </p:nvPr>
        </p:nvGraphicFramePr>
        <p:xfrm>
          <a:off x="366318" y="506944"/>
          <a:ext cx="11459364" cy="7482772"/>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1050" dirty="0">
                          <a:solidFill>
                            <a:schemeClr val="bg1">
                              <a:lumMod val="50000"/>
                            </a:schemeClr>
                          </a:solidFill>
                          <a:latin typeface="Comic Sans MS" panose="030F0702030302020204" pitchFamily="66" charset="0"/>
                          <a:cs typeface="Amatic SC" panose="00000500000000000000" pitchFamily="2" charset="-79"/>
                        </a:rPr>
                        <a:t>Early Learning Goals – for the </a:t>
                      </a:r>
                      <a:r>
                        <a:rPr lang="en-US" sz="1050" dirty="0">
                          <a:solidFill>
                            <a:srgbClr val="FF0000"/>
                          </a:solidFill>
                          <a:latin typeface="Comic Sans MS" panose="030F0702030302020204" pitchFamily="66" charset="0"/>
                          <a:cs typeface="Amatic SC" panose="00000500000000000000" pitchFamily="2" charset="-79"/>
                        </a:rPr>
                        <a:t>end of the year  - </a:t>
                      </a:r>
                      <a:r>
                        <a:rPr lang="en-US" sz="1050" dirty="0">
                          <a:solidFill>
                            <a:schemeClr val="bg1">
                              <a:lumMod val="50000"/>
                            </a:schemeClr>
                          </a:solidFill>
                          <a:latin typeface="Comic Sans MS" panose="030F0702030302020204" pitchFamily="66" charset="0"/>
                          <a:cs typeface="Amatic SC" panose="00000500000000000000" pitchFamily="2" charset="-79"/>
                        </a:rPr>
                        <a:t>Holistic / best fit Judgement! </a:t>
                      </a:r>
                      <a:endParaRPr lang="en-GB" sz="1050" dirty="0">
                        <a:solidFill>
                          <a:schemeClr val="bg1">
                            <a:lumMod val="50000"/>
                          </a:schemeClr>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ctr"/>
                      <a:r>
                        <a:rPr lang="en-US" sz="1050" b="1" dirty="0">
                          <a:latin typeface="Comic Sans MS" panose="030F0702030302020204" pitchFamily="66" charset="0"/>
                          <a:cs typeface="Amatic SC" panose="00000500000000000000" pitchFamily="2" charset="-79"/>
                        </a:rPr>
                        <a:t>Communication and Language </a:t>
                      </a:r>
                      <a:endParaRPr lang="en-GB" sz="1050" b="1" dirty="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50" b="1" dirty="0">
                          <a:latin typeface="Comic Sans MS" panose="030F0702030302020204" pitchFamily="66" charset="0"/>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latin typeface="Comic Sans MS" panose="030F0702030302020204" pitchFamily="66" charset="0"/>
                          <a:cs typeface="Amatic SC" panose="00000500000000000000" pitchFamily="2" charset="-79"/>
                        </a:rPr>
                        <a:t>Physical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latin typeface="Comic Sans MS" panose="030F0702030302020204" pitchFamily="66" charset="0"/>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a:r>
                        <a:rPr lang="en-US" sz="1050" b="1" dirty="0">
                          <a:latin typeface="Comic Sans MS" panose="030F0702030302020204" pitchFamily="66" charset="0"/>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err="1">
                          <a:latin typeface="Comic Sans MS" panose="030F0702030302020204" pitchFamily="66" charset="0"/>
                          <a:cs typeface="Amatic SC" panose="00000500000000000000" pitchFamily="2" charset="-79"/>
                        </a:rPr>
                        <a:t>Maths</a:t>
                      </a:r>
                      <a:r>
                        <a:rPr lang="en-US" sz="1050" b="1" dirty="0">
                          <a:latin typeface="Comic Sans MS" panose="030F0702030302020204" pitchFamily="66" charset="0"/>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b="1" dirty="0">
                          <a:latin typeface="Comic Sans MS" panose="030F0702030302020204" pitchFamily="66" charset="0"/>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latin typeface="Comic Sans MS" panose="030F0702030302020204" pitchFamily="66" charset="0"/>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extLst>
                  <a:ext uri="{0D108BD9-81ED-4DB2-BD59-A6C34878D82A}">
                    <a16:rowId xmlns:a16="http://schemas.microsoft.com/office/drawing/2014/main" val="2272033691"/>
                  </a:ext>
                </a:extLst>
              </a:tr>
              <a:tr h="0">
                <a:tc>
                  <a:txBody>
                    <a:bodyPr/>
                    <a:lstStyle/>
                    <a:p>
                      <a:pPr algn="ctr"/>
                      <a:r>
                        <a:rPr lang="en-US" sz="800" b="1" dirty="0">
                          <a:latin typeface="Comic Sans MS" panose="030F0702030302020204" pitchFamily="66" charset="0"/>
                        </a:rPr>
                        <a:t>ELG: Listening, Attention and Understanding</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Listen attentively and respond to what they hear with relevant questions, comments and actions when being read to and during whole class discussions and small group interactions</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Make comments about what they have heard and ask questions to clarify their understanding</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Hold conversation when engaged in back-and-forth exchanges with their teacher and peers</a:t>
                      </a:r>
                    </a:p>
                    <a:p>
                      <a:pPr algn="ctr"/>
                      <a:endParaRPr lang="en-US" sz="800" b="0" dirty="0">
                        <a:latin typeface="Comic Sans MS" panose="030F0702030302020204" pitchFamily="66" charset="0"/>
                        <a:cs typeface="Amatic SC" panose="00000500000000000000" pitchFamily="2" charset="-79"/>
                      </a:endParaRPr>
                    </a:p>
                    <a:p>
                      <a:pPr algn="ctr"/>
                      <a:r>
                        <a:rPr lang="en-US" sz="800" b="1" dirty="0">
                          <a:latin typeface="Comic Sans MS" panose="030F0702030302020204" pitchFamily="66" charset="0"/>
                        </a:rPr>
                        <a:t>ELG: Speaking</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Participate in small group, class and one-to-one discussions, offering their own ideas, using recently introduced vocabulary.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Offer explanations for why things might happen, making use of recently introduced vocabulary from stories, non-fiction, rhymes and poems when appropriate.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Express their ideas and feelings about their experiences using full sentences, including use of past, present and future tenses and making use of conjunctions, with modelling and support from their teacher. </a:t>
                      </a:r>
                      <a:endParaRPr lang="en-US" sz="800" b="0" dirty="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800" b="1" dirty="0">
                          <a:latin typeface="Comic Sans MS" panose="030F0702030302020204" pitchFamily="66" charset="0"/>
                        </a:rPr>
                        <a:t>ELG: Self-Regulation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Show an understanding of their own feelings and those of others, and begin to regulate their behaviour accordingly.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Set and work towards simple goals, being able to wait for what they want and control their immediate impulses when appropriate.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Give focused attention to what the teacher says, responding appropriately even when engaged in activity, and show an ability to follow instructions involving several ideas or actions.</a:t>
                      </a:r>
                    </a:p>
                    <a:p>
                      <a:pPr algn="ctr"/>
                      <a:endParaRPr lang="en-US" sz="800" b="1" dirty="0">
                        <a:latin typeface="Comic Sans MS" panose="030F0702030302020204" pitchFamily="66" charset="0"/>
                      </a:endParaRPr>
                    </a:p>
                    <a:p>
                      <a:pPr algn="ctr"/>
                      <a:r>
                        <a:rPr lang="en-US" sz="800" b="1" dirty="0">
                          <a:latin typeface="Comic Sans MS" panose="030F0702030302020204" pitchFamily="66" charset="0"/>
                        </a:rPr>
                        <a:t> ELG: Managing Self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Be confident to try new activities and show independence, resilience and perseverance in the face of challenge.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Explain the reasons for rules, know right from wrong and try to behave accordingly.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Manage their own basic hygiene and personal needs, including dressing, going to the toilet and understanding the importance of healthy food choices. </a:t>
                      </a:r>
                    </a:p>
                    <a:p>
                      <a:pPr algn="ctr"/>
                      <a:endParaRPr lang="en-US" sz="800" dirty="0">
                        <a:latin typeface="Comic Sans MS" panose="030F0702030302020204" pitchFamily="66" charset="0"/>
                      </a:endParaRPr>
                    </a:p>
                    <a:p>
                      <a:pPr algn="ctr"/>
                      <a:endParaRPr lang="en-US" sz="800" dirty="0">
                        <a:latin typeface="Comic Sans MS" panose="030F0702030302020204" pitchFamily="66" charset="0"/>
                      </a:endParaRPr>
                    </a:p>
                    <a:p>
                      <a:pPr algn="ctr"/>
                      <a:r>
                        <a:rPr lang="en-US" sz="800" b="1" dirty="0">
                          <a:latin typeface="Comic Sans MS" panose="030F0702030302020204" pitchFamily="66" charset="0"/>
                        </a:rPr>
                        <a:t>ELG: Building Relationships </a:t>
                      </a:r>
                    </a:p>
                    <a:p>
                      <a:pPr algn="ctr"/>
                      <a:endParaRPr lang="en-US" sz="800" dirty="0">
                        <a:latin typeface="Comic Sans MS" panose="030F0702030302020204" pitchFamily="66" charset="0"/>
                      </a:endParaRP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Work and play cooperatively and take turns with others.</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Form positive attachments to adults and friendships with peers;.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Show sensitivity to their own and to others’ needs. </a:t>
                      </a:r>
                      <a:endParaRPr lang="en-GB" sz="800" dirty="0">
                        <a:solidFill>
                          <a:schemeClr val="tx1"/>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Comic Sans MS" panose="030F0702030302020204" pitchFamily="66" charset="0"/>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Comic Sans MS" panose="030F0702030302020204" pitchFamily="66" charset="0"/>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Hold a pencil effectively in preparation for fluent writing – using the tripod grip in almost all cases. </a:t>
                      </a:r>
                    </a:p>
                    <a:p>
                      <a:pPr marL="0" marR="0" lvl="0" indent="0" algn="ctr" rtl="0">
                        <a:lnSpc>
                          <a:spcPct val="107000"/>
                        </a:lnSpc>
                        <a:spcBef>
                          <a:spcPts val="0"/>
                        </a:spcBef>
                        <a:spcAft>
                          <a:spcPts val="800"/>
                        </a:spcAft>
                        <a:buClrTx/>
                        <a:buSzTx/>
                        <a:buFontTx/>
                        <a:buNone/>
                      </a:pPr>
                      <a:r>
                        <a:rPr lang="en-US" sz="800" dirty="0">
                          <a:latin typeface="Comic Sans MS" panose="030F0702030302020204" pitchFamily="66" charset="0"/>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Begin to show accuracy and care when drawing. </a:t>
                      </a:r>
                      <a:endParaRPr lang="en-GB" sz="800" dirty="0">
                        <a:solidFill>
                          <a:schemeClr val="tx1"/>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Comic Sans MS" panose="030F0702030302020204" pitchFamily="66" charset="0"/>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Comic Sans MS" panose="030F0702030302020204" pitchFamily="66" charset="0"/>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Comic Sans MS" panose="030F0702030302020204" pitchFamily="66" charset="0"/>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 Write simple phrases and sentences that can be read by others.</a:t>
                      </a:r>
                      <a:endParaRPr lang="en-GB" sz="800" dirty="0">
                        <a:solidFill>
                          <a:schemeClr val="tx1"/>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07000"/>
                        </a:lnSpc>
                        <a:spcAft>
                          <a:spcPts val="800"/>
                        </a:spcAft>
                      </a:pPr>
                      <a:r>
                        <a:rPr lang="en-US" sz="800" b="1" dirty="0">
                          <a:latin typeface="Comic Sans MS" panose="030F0702030302020204" pitchFamily="66" charset="0"/>
                        </a:rPr>
                        <a:t>ELG: Number </a:t>
                      </a:r>
                    </a:p>
                    <a:p>
                      <a:pPr algn="ctr">
                        <a:lnSpc>
                          <a:spcPct val="107000"/>
                        </a:lnSpc>
                        <a:spcAft>
                          <a:spcPts val="800"/>
                        </a:spcAft>
                      </a:pPr>
                      <a:r>
                        <a:rPr lang="en-US" sz="800" dirty="0">
                          <a:latin typeface="Comic Sans MS" panose="030F0702030302020204" pitchFamily="66" charset="0"/>
                        </a:rPr>
                        <a:t>Have a deep understanding of number to 10, including the composition of each number; </a:t>
                      </a:r>
                    </a:p>
                    <a:p>
                      <a:pPr algn="ctr">
                        <a:lnSpc>
                          <a:spcPct val="107000"/>
                        </a:lnSpc>
                        <a:spcAft>
                          <a:spcPts val="800"/>
                        </a:spcAft>
                      </a:pPr>
                      <a:r>
                        <a:rPr lang="en-US" sz="800" dirty="0" err="1">
                          <a:latin typeface="Comic Sans MS" panose="030F0702030302020204" pitchFamily="66" charset="0"/>
                        </a:rPr>
                        <a:t>Subitise</a:t>
                      </a:r>
                      <a:r>
                        <a:rPr lang="en-US" sz="800" dirty="0">
                          <a:latin typeface="Comic Sans MS" panose="030F0702030302020204" pitchFamily="66" charset="0"/>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800" b="1" dirty="0">
                          <a:latin typeface="Comic Sans MS" panose="030F0702030302020204" pitchFamily="66" charset="0"/>
                        </a:rPr>
                        <a:t>ELG: Numerical Patterns </a:t>
                      </a:r>
                    </a:p>
                    <a:p>
                      <a:pPr algn="ctr">
                        <a:lnSpc>
                          <a:spcPct val="107000"/>
                        </a:lnSpc>
                        <a:spcAft>
                          <a:spcPts val="800"/>
                        </a:spcAft>
                      </a:pPr>
                      <a:r>
                        <a:rPr lang="en-US" sz="800" dirty="0">
                          <a:latin typeface="Comic Sans MS" panose="030F0702030302020204" pitchFamily="66" charset="0"/>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800" dirty="0">
                          <a:latin typeface="Comic Sans MS" panose="030F0702030302020204" pitchFamily="66" charset="0"/>
                        </a:rPr>
                        <a:t> Explore and represent patterns within numbers up to 10, including evens and odds, double facts and how quantities can be distributed equally.</a:t>
                      </a:r>
                      <a:endParaRPr lang="en-GB" sz="800" dirty="0">
                        <a:solidFill>
                          <a:schemeClr val="tx1"/>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b="1" dirty="0">
                          <a:latin typeface="Comic Sans MS" panose="030F0702030302020204" pitchFamily="66" charset="0"/>
                        </a:rPr>
                        <a:t>ELG: Past and Present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Talk about the lives of the people around them and their roles in society.</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Know some similarities and differences between things in the past and now, drawing on their experiences and what has been read in class.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Understand the past through settings, characters and events encountered in books read in class and storytelling.</a:t>
                      </a:r>
                    </a:p>
                    <a:p>
                      <a:pPr algn="ctr"/>
                      <a:endParaRPr lang="en-US" sz="800" dirty="0">
                        <a:latin typeface="Comic Sans MS" panose="030F0702030302020204" pitchFamily="66" charset="0"/>
                      </a:endParaRPr>
                    </a:p>
                    <a:p>
                      <a:pPr algn="ctr"/>
                      <a:r>
                        <a:rPr lang="en-US" sz="800" b="1" dirty="0">
                          <a:latin typeface="Comic Sans MS" panose="030F0702030302020204" pitchFamily="66" charset="0"/>
                        </a:rPr>
                        <a:t> ELG: People, Culture and Communities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Describe their immediate environment using knowledge from observation, discussion, stories, non-fiction texts and maps.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Know some similarities and differences between different religious and cultural communities in this country, drawing on their experiences and what has been read in class.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Explain some similarities and differences between life in this country and life in other countries, drawing on knowledge from stories, non-fiction texts and – when appropriate – maps.</a:t>
                      </a:r>
                    </a:p>
                    <a:p>
                      <a:pPr algn="ctr"/>
                      <a:endParaRPr lang="en-US" sz="800" dirty="0">
                        <a:solidFill>
                          <a:schemeClr val="tx1"/>
                        </a:solidFill>
                        <a:latin typeface="Comic Sans MS" panose="030F0702030302020204" pitchFamily="66" charset="0"/>
                      </a:endParaRPr>
                    </a:p>
                    <a:p>
                      <a:pPr algn="ctr"/>
                      <a:r>
                        <a:rPr lang="en-US" sz="800" b="1" dirty="0">
                          <a:latin typeface="Comic Sans MS" panose="030F0702030302020204" pitchFamily="66" charset="0"/>
                        </a:rPr>
                        <a:t>ELG: The Natural World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Explore the natural world around them, making observations and drawing pictures of animals and plants.</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Know some similarities and differences between the natural world around them and contrasting environments, drawing on their experiences and what has been read in class.</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Understand some important processes and changes in the natural world around them, including the seasons and changing states of matter.</a:t>
                      </a:r>
                      <a:endParaRPr lang="en-GB" sz="800" dirty="0">
                        <a:solidFill>
                          <a:schemeClr val="tx1"/>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800" b="1" dirty="0">
                          <a:latin typeface="Comic Sans MS" panose="030F0702030302020204" pitchFamily="66" charset="0"/>
                        </a:rPr>
                        <a:t>ELG: Creating with Materials </a:t>
                      </a:r>
                    </a:p>
                    <a:p>
                      <a:pPr algn="ctr"/>
                      <a:endParaRPr lang="en-US" sz="800" b="1" dirty="0">
                        <a:latin typeface="Comic Sans MS" panose="030F0702030302020204" pitchFamily="66" charset="0"/>
                      </a:endParaRPr>
                    </a:p>
                    <a:p>
                      <a:pPr algn="ctr"/>
                      <a:r>
                        <a:rPr lang="en-US" sz="800" dirty="0">
                          <a:latin typeface="Comic Sans MS" panose="030F0702030302020204" pitchFamily="66" charset="0"/>
                        </a:rPr>
                        <a:t>Safely use and explore a variety of materials, tools and techniques, experimenting with colour, design, texture, form and function.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Share their creations, explaining the process they have used; - Make use of props and materials when role playing characters in narratives and stories.</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a:t>
                      </a:r>
                      <a:r>
                        <a:rPr lang="en-US" sz="800" b="1" dirty="0">
                          <a:latin typeface="Comic Sans MS" panose="030F0702030302020204" pitchFamily="66" charset="0"/>
                        </a:rPr>
                        <a:t>ELG: Being Imaginative and Expressive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Invent, adapt and recount narratives and stories with peers and their teacher.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Sing a range of well-known nursery rhymes and songs; Perform songs, rhymes, poems and stories with others, and – when appropriate – try to move in time with music. </a:t>
                      </a:r>
                      <a:endParaRPr lang="en-GB" sz="800" dirty="0">
                        <a:solidFill>
                          <a:schemeClr val="tx1"/>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extLst>
                  <a:ext uri="{0D108BD9-81ED-4DB2-BD59-A6C34878D82A}">
                    <a16:rowId xmlns:a16="http://schemas.microsoft.com/office/drawing/2014/main" val="663662612"/>
                  </a:ext>
                </a:extLst>
              </a:tr>
            </a:tbl>
          </a:graphicData>
        </a:graphic>
      </p:graphicFrame>
    </p:spTree>
    <p:extLst>
      <p:ext uri="{BB962C8B-B14F-4D97-AF65-F5344CB8AC3E}">
        <p14:creationId xmlns:p14="http://schemas.microsoft.com/office/powerpoint/2010/main" val="19791241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548FDEADE68FE47AA85BBB1E504ED3C" ma:contentTypeVersion="14" ma:contentTypeDescription="Create a new document." ma:contentTypeScope="" ma:versionID="6afae5031bb724a077882b4797f2df41">
  <xsd:schema xmlns:xsd="http://www.w3.org/2001/XMLSchema" xmlns:xs="http://www.w3.org/2001/XMLSchema" xmlns:p="http://schemas.microsoft.com/office/2006/metadata/properties" xmlns:ns3="a9192c4e-04e3-4cb8-bd62-e378423dcf09" xmlns:ns4="d5ff75b6-6f4d-475f-a052-54190c598f1b" targetNamespace="http://schemas.microsoft.com/office/2006/metadata/properties" ma:root="true" ma:fieldsID="3a616fada9affb7437f3d052fd4f5d32" ns3:_="" ns4:_="">
    <xsd:import namespace="a9192c4e-04e3-4cb8-bd62-e378423dcf09"/>
    <xsd:import namespace="d5ff75b6-6f4d-475f-a052-54190c598f1b"/>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9192c4e-04e3-4cb8-bd62-e378423dcf0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5ff75b6-6f4d-475f-a052-54190c598f1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38C9610-1FFE-4749-9F0B-63E7300251FB}">
  <ds:schemaRefs>
    <ds:schemaRef ds:uri="http://schemas.microsoft.com/sharepoint/v3/contenttype/forms"/>
  </ds:schemaRefs>
</ds:datastoreItem>
</file>

<file path=customXml/itemProps2.xml><?xml version="1.0" encoding="utf-8"?>
<ds:datastoreItem xmlns:ds="http://schemas.openxmlformats.org/officeDocument/2006/customXml" ds:itemID="{A2E6B1A5-F171-4E5A-8C62-D4795BE0BD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9192c4e-04e3-4cb8-bd62-e378423dcf09"/>
    <ds:schemaRef ds:uri="d5ff75b6-6f4d-475f-a052-54190c598f1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63E2BB7-8164-4D4C-AF64-27DF4AE29F73}">
  <ds:schemaRefs>
    <ds:schemaRef ds:uri="http://purl.org/dc/dcmitype/"/>
    <ds:schemaRef ds:uri="http://purl.org/dc/elements/1.1/"/>
    <ds:schemaRef ds:uri="d5ff75b6-6f4d-475f-a052-54190c598f1b"/>
    <ds:schemaRef ds:uri="http://schemas.microsoft.com/office/2006/documentManagement/types"/>
    <ds:schemaRef ds:uri="a9192c4e-04e3-4cb8-bd62-e378423dcf09"/>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1895</TotalTime>
  <Words>9166</Words>
  <Application>Microsoft Office PowerPoint</Application>
  <PresentationFormat>Widescreen</PresentationFormat>
  <Paragraphs>1402</Paragraphs>
  <Slides>14</Slides>
  <Notes>11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14</vt:i4>
      </vt:variant>
    </vt:vector>
  </HeadingPairs>
  <TitlesOfParts>
    <vt:vector size="25" baseType="lpstr">
      <vt:lpstr>Ink Free</vt:lpstr>
      <vt:lpstr>Comic Sans MS</vt:lpstr>
      <vt:lpstr>Acumin Pro</vt:lpstr>
      <vt:lpstr>RM Typerighter old</vt:lpstr>
      <vt:lpstr>Times New Roman</vt:lpstr>
      <vt:lpstr>Arial</vt:lpstr>
      <vt:lpstr>Courier New</vt:lpstr>
      <vt:lpstr>Amatic SC</vt:lpstr>
      <vt:lpstr>Calibri Light</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Lyndsey Jennings</cp:lastModifiedBy>
  <cp:revision>679</cp:revision>
  <cp:lastPrinted>2021-08-05T14:24:40Z</cp:lastPrinted>
  <dcterms:created xsi:type="dcterms:W3CDTF">2021-06-03T07:59:39Z</dcterms:created>
  <dcterms:modified xsi:type="dcterms:W3CDTF">2023-07-13T10:46:31Z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0x0101002548FDEADE68FE47AA85BBB1E504ED3C</vt:lpwstr>
  </property>
</Properties>
</file>