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57" r:id="rId5"/>
    <p:sldId id="260" r:id="rId6"/>
    <p:sldId id="258" r:id="rId7"/>
    <p:sldId id="263" r:id="rId8"/>
    <p:sldId id="259"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4" autoAdjust="0"/>
  </p:normalViewPr>
  <p:slideViewPr>
    <p:cSldViewPr snapToGrid="0">
      <p:cViewPr varScale="1">
        <p:scale>
          <a:sx n="80" d="100"/>
          <a:sy n="80" d="100"/>
        </p:scale>
        <p:origin x="71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596C422-5509-436D-95D1-8EC58D651AE8}"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2384881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96C422-5509-436D-95D1-8EC58D651AE8}"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4039324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596C422-5509-436D-95D1-8EC58D651AE8}"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533335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596C422-5509-436D-95D1-8EC58D651AE8}"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291799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596C422-5509-436D-95D1-8EC58D651AE8}" type="datetimeFigureOut">
              <a:rPr lang="en-GB" smtClean="0"/>
              <a:t>03/09/2022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4043429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596C422-5509-436D-95D1-8EC58D651AE8}" type="datetimeFigureOut">
              <a:rPr lang="en-GB" smtClean="0"/>
              <a:t>03/09/2022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2416998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96C422-5509-436D-95D1-8EC58D651AE8}" type="datetimeFigureOut">
              <a:rPr lang="en-GB" smtClean="0"/>
              <a:t>03/09/2022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3536638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596C422-5509-436D-95D1-8EC58D651AE8}"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40275606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596C422-5509-436D-95D1-8EC58D651AE8}" type="datetimeFigureOut">
              <a:rPr lang="en-GB" smtClean="0"/>
              <a:t>03/09/2022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482512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96C422-5509-436D-95D1-8EC58D651AE8}"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3340933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596C422-5509-436D-95D1-8EC58D651AE8}" type="datetimeFigureOut">
              <a:rPr lang="en-GB" smtClean="0"/>
              <a:t>03/09/2022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5DB8E8-19B6-44A0-AC87-07FB019A6FE0}" type="slidenum">
              <a:rPr lang="en-GB" smtClean="0"/>
              <a:t>‹#›</a:t>
            </a:fld>
            <a:endParaRPr lang="en-GB"/>
          </a:p>
        </p:txBody>
      </p:sp>
    </p:spTree>
    <p:extLst>
      <p:ext uri="{BB962C8B-B14F-4D97-AF65-F5344CB8AC3E}">
        <p14:creationId xmlns:p14="http://schemas.microsoft.com/office/powerpoint/2010/main" val="2294614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96C422-5509-436D-95D1-8EC58D651AE8}" type="datetimeFigureOut">
              <a:rPr lang="en-GB" smtClean="0"/>
              <a:t>03/09/2022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DB8E8-19B6-44A0-AC87-07FB019A6FE0}" type="slidenum">
              <a:rPr lang="en-GB" smtClean="0"/>
              <a:t>‹#›</a:t>
            </a:fld>
            <a:endParaRPr lang="en-GB"/>
          </a:p>
        </p:txBody>
      </p:sp>
    </p:spTree>
    <p:extLst>
      <p:ext uri="{BB962C8B-B14F-4D97-AF65-F5344CB8AC3E}">
        <p14:creationId xmlns:p14="http://schemas.microsoft.com/office/powerpoint/2010/main" val="13976173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hyperlink" Target="https://www.youtube.com/watch?v=WuGuZ-ASo_Q"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hyperlink" Target="https://youtu.be/q9hr0QZjK-w" TargetMode="Externa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Ink Free" panose="03080402000500000000" pitchFamily="66" charset="0"/>
              </a:rPr>
              <a:t>No Outsiders</a:t>
            </a:r>
            <a:endParaRPr lang="en-GB" dirty="0">
              <a:latin typeface="Ink Free" panose="03080402000500000000" pitchFamily="66" charset="0"/>
            </a:endParaRPr>
          </a:p>
        </p:txBody>
      </p:sp>
      <p:sp>
        <p:nvSpPr>
          <p:cNvPr id="3" name="Subtitle 2"/>
          <p:cNvSpPr>
            <a:spLocks noGrp="1"/>
          </p:cNvSpPr>
          <p:nvPr>
            <p:ph type="subTitle" idx="1"/>
          </p:nvPr>
        </p:nvSpPr>
        <p:spPr/>
        <p:txBody>
          <a:bodyPr/>
          <a:lstStyle/>
          <a:p>
            <a:r>
              <a:rPr lang="en-GB" dirty="0" smtClean="0">
                <a:latin typeface="Ink Free" panose="03080402000500000000" pitchFamily="66" charset="0"/>
              </a:rPr>
              <a:t>Week 4</a:t>
            </a:r>
          </a:p>
          <a:p>
            <a:r>
              <a:rPr lang="en-GB" dirty="0" smtClean="0">
                <a:latin typeface="Ink Free" panose="03080402000500000000" pitchFamily="66" charset="0"/>
              </a:rPr>
              <a:t>Religion and belief</a:t>
            </a:r>
            <a:endParaRPr lang="en-GB" dirty="0">
              <a:latin typeface="Ink Free" panose="03080402000500000000" pitchFamily="66" charset="0"/>
            </a:endParaRPr>
          </a:p>
        </p:txBody>
      </p:sp>
    </p:spTree>
    <p:extLst>
      <p:ext uri="{BB962C8B-B14F-4D97-AF65-F5344CB8AC3E}">
        <p14:creationId xmlns:p14="http://schemas.microsoft.com/office/powerpoint/2010/main" val="35500101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Light your candle</a:t>
            </a:r>
            <a:r>
              <a:rPr lang="en-GB" sz="1200" dirty="0" smtClean="0">
                <a:latin typeface="Ink Free" panose="03080402000500000000" pitchFamily="66" charset="0"/>
              </a:rPr>
              <a:t> as you light your candle look at these pictures. What do you think they have in common?</a:t>
            </a:r>
            <a:endParaRPr lang="en-GB" dirty="0">
              <a:latin typeface="Ink Free" panose="03080402000500000000" pitchFamily="66" charset="0"/>
            </a:endParaRPr>
          </a:p>
        </p:txBody>
      </p:sp>
      <p:pic>
        <p:nvPicPr>
          <p:cNvPr id="3" name="Picture 2"/>
          <p:cNvPicPr>
            <a:picLocks noChangeAspect="1"/>
          </p:cNvPicPr>
          <p:nvPr/>
        </p:nvPicPr>
        <p:blipFill>
          <a:blip r:embed="rId2"/>
          <a:stretch>
            <a:fillRect/>
          </a:stretch>
        </p:blipFill>
        <p:spPr>
          <a:xfrm>
            <a:off x="153157" y="1690688"/>
            <a:ext cx="2908698" cy="1939738"/>
          </a:xfrm>
          <a:prstGeom prst="rect">
            <a:avLst/>
          </a:prstGeom>
        </p:spPr>
      </p:pic>
      <p:pic>
        <p:nvPicPr>
          <p:cNvPr id="4" name="Picture 3"/>
          <p:cNvPicPr>
            <a:picLocks noChangeAspect="1"/>
          </p:cNvPicPr>
          <p:nvPr/>
        </p:nvPicPr>
        <p:blipFill>
          <a:blip r:embed="rId3"/>
          <a:stretch>
            <a:fillRect/>
          </a:stretch>
        </p:blipFill>
        <p:spPr>
          <a:xfrm>
            <a:off x="8154785" y="1690688"/>
            <a:ext cx="3271578" cy="2355536"/>
          </a:xfrm>
          <a:prstGeom prst="rect">
            <a:avLst/>
          </a:prstGeom>
        </p:spPr>
      </p:pic>
      <p:pic>
        <p:nvPicPr>
          <p:cNvPr id="5" name="Picture 4"/>
          <p:cNvPicPr>
            <a:picLocks noChangeAspect="1"/>
          </p:cNvPicPr>
          <p:nvPr/>
        </p:nvPicPr>
        <p:blipFill>
          <a:blip r:embed="rId4"/>
          <a:stretch>
            <a:fillRect/>
          </a:stretch>
        </p:blipFill>
        <p:spPr>
          <a:xfrm>
            <a:off x="357431" y="4216198"/>
            <a:ext cx="3424860" cy="2284355"/>
          </a:xfrm>
          <a:prstGeom prst="rect">
            <a:avLst/>
          </a:prstGeom>
        </p:spPr>
      </p:pic>
      <p:pic>
        <p:nvPicPr>
          <p:cNvPr id="6" name="Picture 5"/>
          <p:cNvPicPr>
            <a:picLocks noChangeAspect="1"/>
          </p:cNvPicPr>
          <p:nvPr/>
        </p:nvPicPr>
        <p:blipFill>
          <a:blip r:embed="rId5"/>
          <a:stretch>
            <a:fillRect/>
          </a:stretch>
        </p:blipFill>
        <p:spPr>
          <a:xfrm>
            <a:off x="4236968" y="1604617"/>
            <a:ext cx="2944919" cy="2208689"/>
          </a:xfrm>
          <a:prstGeom prst="rect">
            <a:avLst/>
          </a:prstGeom>
        </p:spPr>
      </p:pic>
      <p:pic>
        <p:nvPicPr>
          <p:cNvPr id="7" name="Picture 6"/>
          <p:cNvPicPr>
            <a:picLocks noChangeAspect="1"/>
          </p:cNvPicPr>
          <p:nvPr/>
        </p:nvPicPr>
        <p:blipFill>
          <a:blip r:embed="rId6"/>
          <a:stretch>
            <a:fillRect/>
          </a:stretch>
        </p:blipFill>
        <p:spPr>
          <a:xfrm>
            <a:off x="4163408" y="4216198"/>
            <a:ext cx="3629041" cy="2041834"/>
          </a:xfrm>
          <a:prstGeom prst="rect">
            <a:avLst/>
          </a:prstGeom>
        </p:spPr>
      </p:pic>
      <p:pic>
        <p:nvPicPr>
          <p:cNvPr id="8" name="Picture 7"/>
          <p:cNvPicPr>
            <a:picLocks noChangeAspect="1"/>
          </p:cNvPicPr>
          <p:nvPr/>
        </p:nvPicPr>
        <p:blipFill>
          <a:blip r:embed="rId7"/>
          <a:stretch>
            <a:fillRect/>
          </a:stretch>
        </p:blipFill>
        <p:spPr>
          <a:xfrm>
            <a:off x="8173566" y="4046224"/>
            <a:ext cx="3379644" cy="2246935"/>
          </a:xfrm>
          <a:prstGeom prst="rect">
            <a:avLst/>
          </a:prstGeom>
        </p:spPr>
      </p:pic>
    </p:spTree>
    <p:extLst>
      <p:ext uri="{BB962C8B-B14F-4D97-AF65-F5344CB8AC3E}">
        <p14:creationId xmlns:p14="http://schemas.microsoft.com/office/powerpoint/2010/main" val="27245635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latin typeface="Ink Free" panose="03080402000500000000" pitchFamily="66" charset="0"/>
              </a:rPr>
              <a:t>They are all Christian. Their cultures may be different but they all believe in Jesus, </a:t>
            </a:r>
            <a:endParaRPr lang="en-GB" sz="2800" dirty="0">
              <a:latin typeface="Ink Free" panose="03080402000500000000" pitchFamily="66" charset="0"/>
            </a:endParaRPr>
          </a:p>
        </p:txBody>
      </p:sp>
      <p:pic>
        <p:nvPicPr>
          <p:cNvPr id="3" name="Picture 2"/>
          <p:cNvPicPr>
            <a:picLocks noChangeAspect="1"/>
          </p:cNvPicPr>
          <p:nvPr/>
        </p:nvPicPr>
        <p:blipFill>
          <a:blip r:embed="rId2"/>
          <a:stretch>
            <a:fillRect/>
          </a:stretch>
        </p:blipFill>
        <p:spPr>
          <a:xfrm>
            <a:off x="153157" y="1690688"/>
            <a:ext cx="2908698" cy="1939738"/>
          </a:xfrm>
          <a:prstGeom prst="rect">
            <a:avLst/>
          </a:prstGeom>
        </p:spPr>
      </p:pic>
      <p:pic>
        <p:nvPicPr>
          <p:cNvPr id="4" name="Picture 3"/>
          <p:cNvPicPr>
            <a:picLocks noChangeAspect="1"/>
          </p:cNvPicPr>
          <p:nvPr/>
        </p:nvPicPr>
        <p:blipFill>
          <a:blip r:embed="rId3"/>
          <a:stretch>
            <a:fillRect/>
          </a:stretch>
        </p:blipFill>
        <p:spPr>
          <a:xfrm>
            <a:off x="8154785" y="1690688"/>
            <a:ext cx="3271578" cy="2355536"/>
          </a:xfrm>
          <a:prstGeom prst="rect">
            <a:avLst/>
          </a:prstGeom>
        </p:spPr>
      </p:pic>
      <p:pic>
        <p:nvPicPr>
          <p:cNvPr id="5" name="Picture 4"/>
          <p:cNvPicPr>
            <a:picLocks noChangeAspect="1"/>
          </p:cNvPicPr>
          <p:nvPr/>
        </p:nvPicPr>
        <p:blipFill>
          <a:blip r:embed="rId4"/>
          <a:stretch>
            <a:fillRect/>
          </a:stretch>
        </p:blipFill>
        <p:spPr>
          <a:xfrm>
            <a:off x="357431" y="4216198"/>
            <a:ext cx="3424860" cy="2284355"/>
          </a:xfrm>
          <a:prstGeom prst="rect">
            <a:avLst/>
          </a:prstGeom>
        </p:spPr>
      </p:pic>
      <p:pic>
        <p:nvPicPr>
          <p:cNvPr id="6" name="Picture 5"/>
          <p:cNvPicPr>
            <a:picLocks noChangeAspect="1"/>
          </p:cNvPicPr>
          <p:nvPr/>
        </p:nvPicPr>
        <p:blipFill>
          <a:blip r:embed="rId5"/>
          <a:stretch>
            <a:fillRect/>
          </a:stretch>
        </p:blipFill>
        <p:spPr>
          <a:xfrm>
            <a:off x="4236968" y="1604617"/>
            <a:ext cx="2944919" cy="2208689"/>
          </a:xfrm>
          <a:prstGeom prst="rect">
            <a:avLst/>
          </a:prstGeom>
        </p:spPr>
      </p:pic>
      <p:pic>
        <p:nvPicPr>
          <p:cNvPr id="7" name="Picture 6"/>
          <p:cNvPicPr>
            <a:picLocks noChangeAspect="1"/>
          </p:cNvPicPr>
          <p:nvPr/>
        </p:nvPicPr>
        <p:blipFill>
          <a:blip r:embed="rId6"/>
          <a:stretch>
            <a:fillRect/>
          </a:stretch>
        </p:blipFill>
        <p:spPr>
          <a:xfrm>
            <a:off x="4163408" y="4216198"/>
            <a:ext cx="3629041" cy="2041834"/>
          </a:xfrm>
          <a:prstGeom prst="rect">
            <a:avLst/>
          </a:prstGeom>
        </p:spPr>
      </p:pic>
      <p:pic>
        <p:nvPicPr>
          <p:cNvPr id="8" name="Picture 7"/>
          <p:cNvPicPr>
            <a:picLocks noChangeAspect="1"/>
          </p:cNvPicPr>
          <p:nvPr/>
        </p:nvPicPr>
        <p:blipFill>
          <a:blip r:embed="rId7"/>
          <a:stretch>
            <a:fillRect/>
          </a:stretch>
        </p:blipFill>
        <p:spPr>
          <a:xfrm>
            <a:off x="8173566" y="4046224"/>
            <a:ext cx="3379644" cy="2246935"/>
          </a:xfrm>
          <a:prstGeom prst="rect">
            <a:avLst/>
          </a:prstGeom>
        </p:spPr>
      </p:pic>
    </p:spTree>
    <p:extLst>
      <p:ext uri="{BB962C8B-B14F-4D97-AF65-F5344CB8AC3E}">
        <p14:creationId xmlns:p14="http://schemas.microsoft.com/office/powerpoint/2010/main" val="7885158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758688"/>
          </a:xfrm>
        </p:spPr>
        <p:txBody>
          <a:bodyPr>
            <a:normAutofit fontScale="90000"/>
          </a:bodyPr>
          <a:lstStyle/>
          <a:p>
            <a:r>
              <a:rPr lang="en-GB" sz="3200" dirty="0" smtClean="0">
                <a:latin typeface="Ink Free" panose="03080402000500000000" pitchFamily="66" charset="0"/>
              </a:rPr>
              <a:t>Please share the book</a:t>
            </a:r>
            <a:br>
              <a:rPr lang="en-GB" sz="3200" dirty="0" smtClean="0">
                <a:latin typeface="Ink Free" panose="03080402000500000000" pitchFamily="66" charset="0"/>
              </a:rPr>
            </a:br>
            <a:r>
              <a:rPr lang="en-GB" sz="3200" dirty="0" smtClean="0">
                <a:latin typeface="Ink Free" panose="03080402000500000000" pitchFamily="66" charset="0"/>
              </a:rPr>
              <a:t>‘Hats of Faith’</a:t>
            </a:r>
            <a:endParaRPr lang="en-GB" sz="3200" dirty="0">
              <a:latin typeface="Ink Free" panose="03080402000500000000" pitchFamily="66" charset="0"/>
            </a:endParaRPr>
          </a:p>
        </p:txBody>
      </p:sp>
      <p:sp>
        <p:nvSpPr>
          <p:cNvPr id="5" name="Subtitle 4"/>
          <p:cNvSpPr>
            <a:spLocks noGrp="1"/>
          </p:cNvSpPr>
          <p:nvPr>
            <p:ph type="subTitle" idx="1"/>
          </p:nvPr>
        </p:nvSpPr>
        <p:spPr>
          <a:xfrm>
            <a:off x="1524000" y="2229394"/>
            <a:ext cx="9144000" cy="3028406"/>
          </a:xfrm>
        </p:spPr>
        <p:txBody>
          <a:bodyPr/>
          <a:lstStyle/>
          <a:p>
            <a:r>
              <a:rPr lang="en-GB" dirty="0">
                <a:latin typeface="Ink Free" panose="03080402000500000000" pitchFamily="66" charset="0"/>
                <a:hlinkClick r:id="rId2"/>
              </a:rPr>
              <a:t>https://</a:t>
            </a:r>
            <a:r>
              <a:rPr lang="en-GB" dirty="0" smtClean="0">
                <a:latin typeface="Ink Free" panose="03080402000500000000" pitchFamily="66" charset="0"/>
                <a:hlinkClick r:id="rId2"/>
              </a:rPr>
              <a:t>www.youtube.com/watch?v=WuGuZ-ASo_Q</a:t>
            </a:r>
            <a:endParaRPr lang="en-GB" dirty="0" smtClean="0">
              <a:latin typeface="Ink Free" panose="03080402000500000000" pitchFamily="66" charset="0"/>
            </a:endParaRPr>
          </a:p>
          <a:p>
            <a:endParaRPr lang="en-GB" dirty="0"/>
          </a:p>
        </p:txBody>
      </p:sp>
    </p:spTree>
    <p:extLst>
      <p:ext uri="{BB962C8B-B14F-4D97-AF65-F5344CB8AC3E}">
        <p14:creationId xmlns:p14="http://schemas.microsoft.com/office/powerpoint/2010/main" val="2808374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27581" t="18298" r="29307" b="5415"/>
          <a:stretch/>
        </p:blipFill>
        <p:spPr>
          <a:xfrm>
            <a:off x="2090057" y="262881"/>
            <a:ext cx="8220891" cy="6390468"/>
          </a:xfrm>
          <a:prstGeom prst="rect">
            <a:avLst/>
          </a:prstGeom>
        </p:spPr>
      </p:pic>
    </p:spTree>
    <p:extLst>
      <p:ext uri="{BB962C8B-B14F-4D97-AF65-F5344CB8AC3E}">
        <p14:creationId xmlns:p14="http://schemas.microsoft.com/office/powerpoint/2010/main" val="428354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758688"/>
          </a:xfrm>
        </p:spPr>
        <p:txBody>
          <a:bodyPr>
            <a:normAutofit/>
          </a:bodyPr>
          <a:lstStyle/>
          <a:p>
            <a:r>
              <a:rPr lang="en-GB" sz="4000" dirty="0" smtClean="0">
                <a:latin typeface="Ink Free" panose="03080402000500000000" pitchFamily="66" charset="0"/>
              </a:rPr>
              <a:t>What do you think about Hats of Faith?</a:t>
            </a:r>
            <a:endParaRPr lang="en-GB" sz="4000" dirty="0">
              <a:latin typeface="Ink Free" panose="03080402000500000000" pitchFamily="66" charset="0"/>
            </a:endParaRPr>
          </a:p>
        </p:txBody>
      </p:sp>
      <p:pic>
        <p:nvPicPr>
          <p:cNvPr id="6" name="Picture 5"/>
          <p:cNvPicPr>
            <a:picLocks noChangeAspect="1"/>
          </p:cNvPicPr>
          <p:nvPr/>
        </p:nvPicPr>
        <p:blipFill>
          <a:blip r:embed="rId2"/>
          <a:stretch>
            <a:fillRect/>
          </a:stretch>
        </p:blipFill>
        <p:spPr>
          <a:xfrm>
            <a:off x="3931243" y="2377441"/>
            <a:ext cx="4499885" cy="3474720"/>
          </a:xfrm>
          <a:prstGeom prst="rect">
            <a:avLst/>
          </a:prstGeom>
        </p:spPr>
      </p:pic>
    </p:spTree>
    <p:extLst>
      <p:ext uri="{BB962C8B-B14F-4D97-AF65-F5344CB8AC3E}">
        <p14:creationId xmlns:p14="http://schemas.microsoft.com/office/powerpoint/2010/main" val="3180966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Hymn – today we listen to a Christian hymn in Urdu.</a:t>
            </a:r>
            <a:endParaRPr lang="en-GB" dirty="0">
              <a:latin typeface="Ink Free" panose="03080402000500000000" pitchFamily="66" charset="0"/>
            </a:endParaRPr>
          </a:p>
        </p:txBody>
      </p:sp>
      <p:sp>
        <p:nvSpPr>
          <p:cNvPr id="3" name="Rectangle 2"/>
          <p:cNvSpPr/>
          <p:nvPr/>
        </p:nvSpPr>
        <p:spPr>
          <a:xfrm>
            <a:off x="4562375" y="3244334"/>
            <a:ext cx="3067250" cy="646331"/>
          </a:xfrm>
          <a:prstGeom prst="rect">
            <a:avLst/>
          </a:prstGeom>
        </p:spPr>
        <p:txBody>
          <a:bodyPr wrap="none">
            <a:spAutoFit/>
          </a:bodyPr>
          <a:lstStyle/>
          <a:p>
            <a:r>
              <a:rPr lang="en-GB" dirty="0">
                <a:hlinkClick r:id="rId2"/>
              </a:rPr>
              <a:t>https://</a:t>
            </a:r>
            <a:r>
              <a:rPr lang="en-GB" dirty="0" smtClean="0">
                <a:hlinkClick r:id="rId2"/>
              </a:rPr>
              <a:t>youtu.be/q9hr0QZjK-w</a:t>
            </a:r>
            <a:endParaRPr lang="en-GB" dirty="0" smtClean="0"/>
          </a:p>
          <a:p>
            <a:endParaRPr lang="en-GB" dirty="0"/>
          </a:p>
        </p:txBody>
      </p:sp>
    </p:spTree>
    <p:extLst>
      <p:ext uri="{BB962C8B-B14F-4D97-AF65-F5344CB8AC3E}">
        <p14:creationId xmlns:p14="http://schemas.microsoft.com/office/powerpoint/2010/main" val="15119965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4285661"/>
          </a:xfrm>
        </p:spPr>
        <p:txBody>
          <a:bodyPr>
            <a:normAutofit fontScale="90000"/>
          </a:bodyPr>
          <a:lstStyle/>
          <a:p>
            <a:r>
              <a:rPr lang="en-GB" sz="2800" dirty="0" smtClean="0">
                <a:latin typeface="Ink Free" panose="03080402000500000000" pitchFamily="66" charset="0"/>
              </a:rPr>
              <a:t>The book helps us to know about different faiths and cultures.</a:t>
            </a:r>
            <a:br>
              <a:rPr lang="en-GB" sz="2800" dirty="0" smtClean="0">
                <a:latin typeface="Ink Free" panose="03080402000500000000" pitchFamily="66" charset="0"/>
              </a:rPr>
            </a:br>
            <a:r>
              <a:rPr lang="en-GB" sz="2800" dirty="0" smtClean="0">
                <a:latin typeface="Ink Free" panose="03080402000500000000" pitchFamily="66" charset="0"/>
              </a:rPr>
              <a:t>It celebrates head coverings from faiths including Christian, Jewish, Muslim, Rastafarian and Sikh.</a:t>
            </a:r>
            <a:br>
              <a:rPr lang="en-GB" sz="2800" dirty="0" smtClean="0">
                <a:latin typeface="Ink Free" panose="03080402000500000000" pitchFamily="66" charset="0"/>
              </a:rPr>
            </a:br>
            <a:r>
              <a:rPr lang="en-GB" sz="2800" dirty="0">
                <a:latin typeface="Ink Free" panose="03080402000500000000" pitchFamily="66" charset="0"/>
              </a:rPr>
              <a:t/>
            </a:r>
            <a:br>
              <a:rPr lang="en-GB" sz="2800" dirty="0">
                <a:latin typeface="Ink Free" panose="03080402000500000000" pitchFamily="66" charset="0"/>
              </a:rPr>
            </a:br>
            <a:r>
              <a:rPr lang="en-GB" sz="2800" dirty="0" smtClean="0">
                <a:latin typeface="Ink Free" panose="03080402000500000000" pitchFamily="66" charset="0"/>
              </a:rPr>
              <a:t>It helps us to see how we can love and respect other people’s faiths because we know more about different customs.</a:t>
            </a:r>
            <a:br>
              <a:rPr lang="en-GB" sz="2800" dirty="0" smtClean="0">
                <a:latin typeface="Ink Free" panose="03080402000500000000" pitchFamily="66" charset="0"/>
              </a:rPr>
            </a:br>
            <a:r>
              <a:rPr lang="en-GB" sz="2800" dirty="0">
                <a:latin typeface="Ink Free" panose="03080402000500000000" pitchFamily="66" charset="0"/>
              </a:rPr>
              <a:t/>
            </a:r>
            <a:br>
              <a:rPr lang="en-GB" sz="2800" dirty="0">
                <a:latin typeface="Ink Free" panose="03080402000500000000" pitchFamily="66" charset="0"/>
              </a:rPr>
            </a:br>
            <a:r>
              <a:rPr lang="en-GB" sz="2800" dirty="0" smtClean="0">
                <a:latin typeface="Ink Free" panose="03080402000500000000" pitchFamily="66" charset="0"/>
              </a:rPr>
              <a:t>This is part of </a:t>
            </a:r>
            <a:r>
              <a:rPr lang="en-GB" sz="2800" b="1" dirty="0" smtClean="0">
                <a:latin typeface="Ink Free" panose="03080402000500000000" pitchFamily="66" charset="0"/>
              </a:rPr>
              <a:t>No outsiders </a:t>
            </a:r>
            <a:r>
              <a:rPr lang="en-GB" sz="2800" dirty="0" smtClean="0">
                <a:latin typeface="Ink Free" panose="03080402000500000000" pitchFamily="66" charset="0"/>
              </a:rPr>
              <a:t>because we are learning about  things that are beyond our own experiences. </a:t>
            </a:r>
            <a:br>
              <a:rPr lang="en-GB" sz="2800" dirty="0" smtClean="0">
                <a:latin typeface="Ink Free" panose="03080402000500000000" pitchFamily="66" charset="0"/>
              </a:rPr>
            </a:br>
            <a:r>
              <a:rPr lang="en-GB" sz="2800" dirty="0" smtClean="0">
                <a:latin typeface="Ink Free" panose="03080402000500000000" pitchFamily="66" charset="0"/>
              </a:rPr>
              <a:t>We learn TOLERANCE AND CELEBRATE CULTURAL DIVERSITY. </a:t>
            </a:r>
            <a:br>
              <a:rPr lang="en-GB" sz="2800" dirty="0" smtClean="0">
                <a:latin typeface="Ink Free" panose="03080402000500000000" pitchFamily="66" charset="0"/>
              </a:rPr>
            </a:br>
            <a:endParaRPr lang="en-GB" sz="2800" dirty="0">
              <a:latin typeface="Ink Free" panose="03080402000500000000" pitchFamily="66" charset="0"/>
            </a:endParaRPr>
          </a:p>
        </p:txBody>
      </p:sp>
    </p:spTree>
    <p:extLst>
      <p:ext uri="{BB962C8B-B14F-4D97-AF65-F5344CB8AC3E}">
        <p14:creationId xmlns:p14="http://schemas.microsoft.com/office/powerpoint/2010/main" val="3775673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Ink Free" panose="03080402000500000000" pitchFamily="66" charset="0"/>
              </a:rPr>
              <a:t>Let us pray</a:t>
            </a:r>
            <a:endParaRPr lang="en-GB" dirty="0">
              <a:latin typeface="Ink Free" panose="03080402000500000000" pitchFamily="66" charset="0"/>
            </a:endParaRPr>
          </a:p>
        </p:txBody>
      </p:sp>
      <p:sp>
        <p:nvSpPr>
          <p:cNvPr id="3" name="TextBox 2"/>
          <p:cNvSpPr txBox="1"/>
          <p:nvPr/>
        </p:nvSpPr>
        <p:spPr>
          <a:xfrm>
            <a:off x="901337" y="2024743"/>
            <a:ext cx="10554789" cy="2246769"/>
          </a:xfrm>
          <a:prstGeom prst="rect">
            <a:avLst/>
          </a:prstGeom>
          <a:noFill/>
        </p:spPr>
        <p:txBody>
          <a:bodyPr wrap="square" rtlCol="0">
            <a:spAutoFit/>
          </a:bodyPr>
          <a:lstStyle/>
          <a:p>
            <a:r>
              <a:rPr lang="en-GB" sz="2000" dirty="0" smtClean="0">
                <a:latin typeface="Ink Free" panose="03080402000500000000" pitchFamily="66" charset="0"/>
              </a:rPr>
              <a:t>God of all creation,</a:t>
            </a:r>
          </a:p>
          <a:p>
            <a:endParaRPr lang="en-GB" sz="2000" dirty="0">
              <a:latin typeface="Ink Free" panose="03080402000500000000" pitchFamily="66" charset="0"/>
            </a:endParaRPr>
          </a:p>
          <a:p>
            <a:r>
              <a:rPr lang="en-GB" sz="2000" dirty="0" smtClean="0">
                <a:latin typeface="Ink Free" panose="03080402000500000000" pitchFamily="66" charset="0"/>
              </a:rPr>
              <a:t>Help us to tolerant and understanding of people who do not share our beliefs.</a:t>
            </a:r>
          </a:p>
          <a:p>
            <a:endParaRPr lang="en-GB" sz="2000" dirty="0">
              <a:latin typeface="Ink Free" panose="03080402000500000000" pitchFamily="66" charset="0"/>
            </a:endParaRPr>
          </a:p>
          <a:p>
            <a:r>
              <a:rPr lang="en-GB" sz="2000" dirty="0" smtClean="0">
                <a:latin typeface="Ink Free" panose="03080402000500000000" pitchFamily="66" charset="0"/>
              </a:rPr>
              <a:t>Teach us to work alongside each other with patience to make our world a better place for all.</a:t>
            </a:r>
          </a:p>
          <a:p>
            <a:endParaRPr lang="en-GB" sz="2000" dirty="0">
              <a:latin typeface="Ink Free" panose="03080402000500000000" pitchFamily="66" charset="0"/>
            </a:endParaRPr>
          </a:p>
          <a:p>
            <a:r>
              <a:rPr lang="en-GB" sz="2000" smtClean="0">
                <a:latin typeface="Ink Free" panose="03080402000500000000" pitchFamily="66" charset="0"/>
              </a:rPr>
              <a:t>Amen</a:t>
            </a:r>
            <a:endParaRPr lang="en-GB" sz="2000" dirty="0">
              <a:latin typeface="Ink Free" panose="03080402000500000000" pitchFamily="66" charset="0"/>
            </a:endParaRPr>
          </a:p>
        </p:txBody>
      </p:sp>
    </p:spTree>
    <p:extLst>
      <p:ext uri="{BB962C8B-B14F-4D97-AF65-F5344CB8AC3E}">
        <p14:creationId xmlns:p14="http://schemas.microsoft.com/office/powerpoint/2010/main" val="32002888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59</TotalTime>
  <Words>132</Words>
  <Application>Microsoft Office PowerPoint</Application>
  <PresentationFormat>Widescreen</PresentationFormat>
  <Paragraphs>19</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Ink Free</vt:lpstr>
      <vt:lpstr>Office Theme</vt:lpstr>
      <vt:lpstr>No Outsiders</vt:lpstr>
      <vt:lpstr>Light your candle as you light your candle look at these pictures. What do you think they have in common?</vt:lpstr>
      <vt:lpstr>They are all Christian. Their cultures may be different but they all believe in Jesus, </vt:lpstr>
      <vt:lpstr>Please share the book ‘Hats of Faith’</vt:lpstr>
      <vt:lpstr>PowerPoint Presentation</vt:lpstr>
      <vt:lpstr>What do you think about Hats of Faith?</vt:lpstr>
      <vt:lpstr>Hymn – today we listen to a Christian hymn in Urdu.</vt:lpstr>
      <vt:lpstr>The book helps us to know about different faiths and cultures. It celebrates head coverings from faiths including Christian, Jewish, Muslim, Rastafarian and Sikh.  It helps us to see how we can love and respect other people’s faiths because we know more about different customs.  This is part of No outsiders because we are learning about  things that are beyond our own experiences.  We learn TOLERANCE AND CELEBRATE CULTURAL DIVERSITY.  </vt:lpstr>
      <vt:lpstr>Let us pray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13022, head</cp:lastModifiedBy>
  <cp:revision>7</cp:revision>
  <dcterms:created xsi:type="dcterms:W3CDTF">2022-05-31T11:06:32Z</dcterms:created>
  <dcterms:modified xsi:type="dcterms:W3CDTF">2022-09-03T14:27:59Z</dcterms:modified>
</cp:coreProperties>
</file>