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3"/>
  </p:notesMasterIdLst>
  <p:handoutMasterIdLst>
    <p:handoutMasterId r:id="rId24"/>
  </p:handoutMasterIdLst>
  <p:sldIdLst>
    <p:sldId id="269" r:id="rId5"/>
    <p:sldId id="268" r:id="rId6"/>
    <p:sldId id="282" r:id="rId7"/>
    <p:sldId id="287" r:id="rId8"/>
    <p:sldId id="270" r:id="rId9"/>
    <p:sldId id="273" r:id="rId10"/>
    <p:sldId id="257" r:id="rId11"/>
    <p:sldId id="276" r:id="rId12"/>
    <p:sldId id="275" r:id="rId13"/>
    <p:sldId id="260" r:id="rId14"/>
    <p:sldId id="281" r:id="rId15"/>
    <p:sldId id="284" r:id="rId16"/>
    <p:sldId id="283" r:id="rId17"/>
    <p:sldId id="285" r:id="rId18"/>
    <p:sldId id="264" r:id="rId19"/>
    <p:sldId id="262" r:id="rId20"/>
    <p:sldId id="261" r:id="rId21"/>
    <p:sldId id="286" r:id="rId22"/>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7803" autoAdjust="0"/>
  </p:normalViewPr>
  <p:slideViewPr>
    <p:cSldViewPr>
      <p:cViewPr varScale="1">
        <p:scale>
          <a:sx n="65" d="100"/>
          <a:sy n="65" d="100"/>
        </p:scale>
        <p:origin x="1982"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1FC8622-B0BF-4BDE-8AC7-6FB75920060A}"/>
              </a:ext>
            </a:extLst>
          </p:cNvPr>
          <p:cNvSpPr>
            <a:spLocks noGrp="1"/>
          </p:cNvSpPr>
          <p:nvPr>
            <p:ph type="hdr" sz="quarter"/>
          </p:nvPr>
        </p:nvSpPr>
        <p:spPr>
          <a:xfrm>
            <a:off x="0" y="0"/>
            <a:ext cx="3037840" cy="46643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35E6584-BF03-4071-8E1D-DC67FAC55FF2}"/>
              </a:ext>
            </a:extLst>
          </p:cNvPr>
          <p:cNvSpPr>
            <a:spLocks noGrp="1"/>
          </p:cNvSpPr>
          <p:nvPr>
            <p:ph type="dt" sz="quarter" idx="1"/>
          </p:nvPr>
        </p:nvSpPr>
        <p:spPr>
          <a:xfrm>
            <a:off x="3970939" y="0"/>
            <a:ext cx="3037840" cy="466435"/>
          </a:xfrm>
          <a:prstGeom prst="rect">
            <a:avLst/>
          </a:prstGeom>
        </p:spPr>
        <p:txBody>
          <a:bodyPr vert="horz" lIns="91440" tIns="45720" rIns="91440" bIns="45720" rtlCol="0"/>
          <a:lstStyle>
            <a:lvl1pPr algn="r">
              <a:defRPr sz="1200"/>
            </a:lvl1pPr>
          </a:lstStyle>
          <a:p>
            <a:fld id="{F4403B5C-0879-4FCC-B5C3-15B64E92588D}" type="datetimeFigureOut">
              <a:rPr lang="en-GB" smtClean="0"/>
              <a:t>25/08/2024</a:t>
            </a:fld>
            <a:endParaRPr lang="en-GB"/>
          </a:p>
        </p:txBody>
      </p:sp>
      <p:sp>
        <p:nvSpPr>
          <p:cNvPr id="4" name="Footer Placeholder 3">
            <a:extLst>
              <a:ext uri="{FF2B5EF4-FFF2-40B4-BE49-F238E27FC236}">
                <a16:creationId xmlns:a16="http://schemas.microsoft.com/office/drawing/2014/main" id="{56D31D7E-B311-4C51-BF31-19CDB08273A4}"/>
              </a:ext>
            </a:extLst>
          </p:cNvPr>
          <p:cNvSpPr>
            <a:spLocks noGrp="1"/>
          </p:cNvSpPr>
          <p:nvPr>
            <p:ph type="ftr" sz="quarter" idx="2"/>
          </p:nvPr>
        </p:nvSpPr>
        <p:spPr>
          <a:xfrm>
            <a:off x="0" y="8829967"/>
            <a:ext cx="3037840" cy="4664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F69484B-EF37-4C40-885F-810663EE4BA1}"/>
              </a:ext>
            </a:extLst>
          </p:cNvPr>
          <p:cNvSpPr>
            <a:spLocks noGrp="1"/>
          </p:cNvSpPr>
          <p:nvPr>
            <p:ph type="sldNum" sz="quarter" idx="3"/>
          </p:nvPr>
        </p:nvSpPr>
        <p:spPr>
          <a:xfrm>
            <a:off x="3970939" y="8829967"/>
            <a:ext cx="3037840" cy="466434"/>
          </a:xfrm>
          <a:prstGeom prst="rect">
            <a:avLst/>
          </a:prstGeom>
        </p:spPr>
        <p:txBody>
          <a:bodyPr vert="horz" lIns="91440" tIns="45720" rIns="91440" bIns="45720" rtlCol="0" anchor="b"/>
          <a:lstStyle>
            <a:lvl1pPr algn="r">
              <a:defRPr sz="1200"/>
            </a:lvl1pPr>
          </a:lstStyle>
          <a:p>
            <a:fld id="{B1F8ABB0-289E-43F3-8F36-44F6D079EF7E}" type="slidenum">
              <a:rPr lang="en-GB" smtClean="0"/>
              <a:t>‹#›</a:t>
            </a:fld>
            <a:endParaRPr lang="en-GB"/>
          </a:p>
        </p:txBody>
      </p:sp>
    </p:spTree>
    <p:extLst>
      <p:ext uri="{BB962C8B-B14F-4D97-AF65-F5344CB8AC3E}">
        <p14:creationId xmlns:p14="http://schemas.microsoft.com/office/powerpoint/2010/main" val="24487090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3699E0A9-37F5-4192-9963-82E9009835E4}" type="datetimeFigureOut">
              <a:rPr lang="en-GB" smtClean="0"/>
              <a:t>25/08/2024</a:t>
            </a:fld>
            <a:endParaRPr lang="en-GB"/>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19BF6F77-DCC7-4593-AE97-4EEBCADACC39}" type="slidenum">
              <a:rPr lang="en-GB" smtClean="0"/>
              <a:t>‹#›</a:t>
            </a:fld>
            <a:endParaRPr lang="en-GB"/>
          </a:p>
        </p:txBody>
      </p:sp>
    </p:spTree>
    <p:extLst>
      <p:ext uri="{BB962C8B-B14F-4D97-AF65-F5344CB8AC3E}">
        <p14:creationId xmlns:p14="http://schemas.microsoft.com/office/powerpoint/2010/main" val="3014617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BF6F77-DCC7-4593-AE97-4EEBCADACC39}" type="slidenum">
              <a:rPr lang="en-GB" smtClean="0"/>
              <a:t>1</a:t>
            </a:fld>
            <a:endParaRPr lang="en-GB"/>
          </a:p>
        </p:txBody>
      </p:sp>
    </p:spTree>
    <p:extLst>
      <p:ext uri="{BB962C8B-B14F-4D97-AF65-F5344CB8AC3E}">
        <p14:creationId xmlns:p14="http://schemas.microsoft.com/office/powerpoint/2010/main" val="8330612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BF6F77-DCC7-4593-AE97-4EEBCADACC39}" type="slidenum">
              <a:rPr lang="en-GB" smtClean="0"/>
              <a:t>2</a:t>
            </a:fld>
            <a:endParaRPr lang="en-GB"/>
          </a:p>
        </p:txBody>
      </p:sp>
    </p:spTree>
    <p:extLst>
      <p:ext uri="{BB962C8B-B14F-4D97-AF65-F5344CB8AC3E}">
        <p14:creationId xmlns:p14="http://schemas.microsoft.com/office/powerpoint/2010/main" val="36800358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BF6F77-DCC7-4593-AE97-4EEBCADACC39}" type="slidenum">
              <a:rPr lang="en-GB" smtClean="0"/>
              <a:t>3</a:t>
            </a:fld>
            <a:endParaRPr lang="en-GB"/>
          </a:p>
        </p:txBody>
      </p:sp>
    </p:spTree>
    <p:extLst>
      <p:ext uri="{BB962C8B-B14F-4D97-AF65-F5344CB8AC3E}">
        <p14:creationId xmlns:p14="http://schemas.microsoft.com/office/powerpoint/2010/main" val="7169905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BF6F77-DCC7-4593-AE97-4EEBCADACC39}" type="slidenum">
              <a:rPr lang="en-GB" smtClean="0"/>
              <a:t>4</a:t>
            </a:fld>
            <a:endParaRPr lang="en-GB"/>
          </a:p>
        </p:txBody>
      </p:sp>
    </p:spTree>
    <p:extLst>
      <p:ext uri="{BB962C8B-B14F-4D97-AF65-F5344CB8AC3E}">
        <p14:creationId xmlns:p14="http://schemas.microsoft.com/office/powerpoint/2010/main" val="15241594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BF6F77-DCC7-4593-AE97-4EEBCADACC39}" type="slidenum">
              <a:rPr lang="en-GB" smtClean="0"/>
              <a:t>5</a:t>
            </a:fld>
            <a:endParaRPr lang="en-GB"/>
          </a:p>
        </p:txBody>
      </p:sp>
    </p:spTree>
    <p:extLst>
      <p:ext uri="{BB962C8B-B14F-4D97-AF65-F5344CB8AC3E}">
        <p14:creationId xmlns:p14="http://schemas.microsoft.com/office/powerpoint/2010/main" val="992249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BF6F77-DCC7-4593-AE97-4EEBCADACC39}" type="slidenum">
              <a:rPr lang="en-GB" smtClean="0"/>
              <a:t>6</a:t>
            </a:fld>
            <a:endParaRPr lang="en-GB"/>
          </a:p>
        </p:txBody>
      </p:sp>
    </p:spTree>
    <p:extLst>
      <p:ext uri="{BB962C8B-B14F-4D97-AF65-F5344CB8AC3E}">
        <p14:creationId xmlns:p14="http://schemas.microsoft.com/office/powerpoint/2010/main" val="16651548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BF6F77-DCC7-4593-AE97-4EEBCADACC39}" type="slidenum">
              <a:rPr lang="en-GB" smtClean="0"/>
              <a:t>7</a:t>
            </a:fld>
            <a:endParaRPr lang="en-GB"/>
          </a:p>
        </p:txBody>
      </p:sp>
    </p:spTree>
    <p:extLst>
      <p:ext uri="{BB962C8B-B14F-4D97-AF65-F5344CB8AC3E}">
        <p14:creationId xmlns:p14="http://schemas.microsoft.com/office/powerpoint/2010/main" val="38107027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BF6F77-DCC7-4593-AE97-4EEBCADACC39}" type="slidenum">
              <a:rPr lang="en-GB" smtClean="0"/>
              <a:t>8</a:t>
            </a:fld>
            <a:endParaRPr lang="en-GB"/>
          </a:p>
        </p:txBody>
      </p:sp>
    </p:spTree>
    <p:extLst>
      <p:ext uri="{BB962C8B-B14F-4D97-AF65-F5344CB8AC3E}">
        <p14:creationId xmlns:p14="http://schemas.microsoft.com/office/powerpoint/2010/main" val="15421612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BF6F77-DCC7-4593-AE97-4EEBCADACC39}" type="slidenum">
              <a:rPr lang="en-GB" smtClean="0"/>
              <a:t>9</a:t>
            </a:fld>
            <a:endParaRPr lang="en-GB"/>
          </a:p>
        </p:txBody>
      </p:sp>
    </p:spTree>
    <p:extLst>
      <p:ext uri="{BB962C8B-B14F-4D97-AF65-F5344CB8AC3E}">
        <p14:creationId xmlns:p14="http://schemas.microsoft.com/office/powerpoint/2010/main" val="28809880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BF6F77-DCC7-4593-AE97-4EEBCADACC39}" type="slidenum">
              <a:rPr lang="en-GB" smtClean="0"/>
              <a:t>10</a:t>
            </a:fld>
            <a:endParaRPr lang="en-GB"/>
          </a:p>
        </p:txBody>
      </p:sp>
    </p:spTree>
    <p:extLst>
      <p:ext uri="{BB962C8B-B14F-4D97-AF65-F5344CB8AC3E}">
        <p14:creationId xmlns:p14="http://schemas.microsoft.com/office/powerpoint/2010/main" val="18916040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BF6F77-DCC7-4593-AE97-4EEBCADACC39}" type="slidenum">
              <a:rPr lang="en-GB" smtClean="0"/>
              <a:t>11</a:t>
            </a:fld>
            <a:endParaRPr lang="en-GB"/>
          </a:p>
        </p:txBody>
      </p:sp>
    </p:spTree>
    <p:extLst>
      <p:ext uri="{BB962C8B-B14F-4D97-AF65-F5344CB8AC3E}">
        <p14:creationId xmlns:p14="http://schemas.microsoft.com/office/powerpoint/2010/main" val="2094993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BF6F77-DCC7-4593-AE97-4EEBCADACC39}" type="slidenum">
              <a:rPr lang="en-GB" smtClean="0"/>
              <a:t>12</a:t>
            </a:fld>
            <a:endParaRPr lang="en-GB"/>
          </a:p>
        </p:txBody>
      </p:sp>
    </p:spTree>
    <p:extLst>
      <p:ext uri="{BB962C8B-B14F-4D97-AF65-F5344CB8AC3E}">
        <p14:creationId xmlns:p14="http://schemas.microsoft.com/office/powerpoint/2010/main" val="26379257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BF6F77-DCC7-4593-AE97-4EEBCADACC39}" type="slidenum">
              <a:rPr lang="en-GB" smtClean="0"/>
              <a:t>13</a:t>
            </a:fld>
            <a:endParaRPr lang="en-GB"/>
          </a:p>
        </p:txBody>
      </p:sp>
    </p:spTree>
    <p:extLst>
      <p:ext uri="{BB962C8B-B14F-4D97-AF65-F5344CB8AC3E}">
        <p14:creationId xmlns:p14="http://schemas.microsoft.com/office/powerpoint/2010/main" val="9363557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BF6F77-DCC7-4593-AE97-4EEBCADACC39}" type="slidenum">
              <a:rPr lang="en-GB" smtClean="0"/>
              <a:t>14</a:t>
            </a:fld>
            <a:endParaRPr lang="en-GB"/>
          </a:p>
        </p:txBody>
      </p:sp>
    </p:spTree>
    <p:extLst>
      <p:ext uri="{BB962C8B-B14F-4D97-AF65-F5344CB8AC3E}">
        <p14:creationId xmlns:p14="http://schemas.microsoft.com/office/powerpoint/2010/main" val="4378827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BF6F77-DCC7-4593-AE97-4EEBCADACC39}" type="slidenum">
              <a:rPr lang="en-GB" smtClean="0"/>
              <a:t>15</a:t>
            </a:fld>
            <a:endParaRPr lang="en-GB"/>
          </a:p>
        </p:txBody>
      </p:sp>
    </p:spTree>
    <p:extLst>
      <p:ext uri="{BB962C8B-B14F-4D97-AF65-F5344CB8AC3E}">
        <p14:creationId xmlns:p14="http://schemas.microsoft.com/office/powerpoint/2010/main" val="27408948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BF6F77-DCC7-4593-AE97-4EEBCADACC39}" type="slidenum">
              <a:rPr lang="en-GB" smtClean="0"/>
              <a:t>16</a:t>
            </a:fld>
            <a:endParaRPr lang="en-GB"/>
          </a:p>
        </p:txBody>
      </p:sp>
    </p:spTree>
    <p:extLst>
      <p:ext uri="{BB962C8B-B14F-4D97-AF65-F5344CB8AC3E}">
        <p14:creationId xmlns:p14="http://schemas.microsoft.com/office/powerpoint/2010/main" val="42812356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BF6F77-DCC7-4593-AE97-4EEBCADACC39}" type="slidenum">
              <a:rPr lang="en-GB" smtClean="0"/>
              <a:t>17</a:t>
            </a:fld>
            <a:endParaRPr lang="en-GB"/>
          </a:p>
        </p:txBody>
      </p:sp>
    </p:spTree>
    <p:extLst>
      <p:ext uri="{BB962C8B-B14F-4D97-AF65-F5344CB8AC3E}">
        <p14:creationId xmlns:p14="http://schemas.microsoft.com/office/powerpoint/2010/main" val="22678938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BF6F77-DCC7-4593-AE97-4EEBCADACC39}" type="slidenum">
              <a:rPr lang="en-GB" smtClean="0"/>
              <a:t>18</a:t>
            </a:fld>
            <a:endParaRPr lang="en-GB"/>
          </a:p>
        </p:txBody>
      </p:sp>
    </p:spTree>
    <p:extLst>
      <p:ext uri="{BB962C8B-B14F-4D97-AF65-F5344CB8AC3E}">
        <p14:creationId xmlns:p14="http://schemas.microsoft.com/office/powerpoint/2010/main" val="23944306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9144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3886200" y="1267731"/>
            <a:ext cx="13716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71281" y="2091263"/>
            <a:ext cx="6801440" cy="2590800"/>
          </a:xfrm>
        </p:spPr>
        <p:txBody>
          <a:bodyPr tIns="45720" bIns="45720" anchor="ctr">
            <a:noAutofit/>
          </a:bodyPr>
          <a:lstStyle>
            <a:lvl1pPr algn="ctr">
              <a:lnSpc>
                <a:spcPct val="83000"/>
              </a:lnSpc>
              <a:defRPr lang="en-US" sz="6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171575" y="4682062"/>
            <a:ext cx="6803136" cy="502920"/>
          </a:xfrm>
        </p:spPr>
        <p:txBody>
          <a:bodyPr>
            <a:normAutofit/>
          </a:bodyPr>
          <a:lstStyle>
            <a:lvl1pPr marL="0" indent="0" algn="ctr">
              <a:spcBef>
                <a:spcPts val="0"/>
              </a:spcBef>
              <a:buNone/>
              <a:defRPr sz="1400" spc="80" baseline="0">
                <a:solidFill>
                  <a:schemeClr val="tx1"/>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a:t>Click to edit Master subtitle style</a:t>
            </a:r>
            <a:endParaRPr lang="en-US" dirty="0"/>
          </a:p>
        </p:txBody>
      </p:sp>
      <p:sp>
        <p:nvSpPr>
          <p:cNvPr id="20" name="Date Placeholder 19"/>
          <p:cNvSpPr>
            <a:spLocks noGrp="1"/>
          </p:cNvSpPr>
          <p:nvPr>
            <p:ph type="dt" sz="half" idx="10"/>
          </p:nvPr>
        </p:nvSpPr>
        <p:spPr>
          <a:xfrm>
            <a:off x="3931920" y="1327188"/>
            <a:ext cx="1280160" cy="457200"/>
          </a:xfrm>
        </p:spPr>
        <p:txBody>
          <a:bodyPr/>
          <a:lstStyle>
            <a:lvl1pPr algn="ctr">
              <a:defRPr sz="1100" spc="0" baseline="0">
                <a:solidFill>
                  <a:schemeClr val="tx1"/>
                </a:solidFill>
                <a:latin typeface="+mn-lt"/>
              </a:defRPr>
            </a:lvl1pPr>
          </a:lstStyle>
          <a:p>
            <a:fld id="{8691DB01-6ADE-4903-9934-D39BF0E7D980}" type="datetimeFigureOut">
              <a:rPr lang="en-GB" smtClean="0"/>
              <a:t>25/08/2024</a:t>
            </a:fld>
            <a:endParaRPr lang="en-GB"/>
          </a:p>
        </p:txBody>
      </p:sp>
      <p:sp>
        <p:nvSpPr>
          <p:cNvPr id="21" name="Footer Placeholder 20"/>
          <p:cNvSpPr>
            <a:spLocks noGrp="1"/>
          </p:cNvSpPr>
          <p:nvPr>
            <p:ph type="ftr" sz="quarter" idx="11"/>
          </p:nvPr>
        </p:nvSpPr>
        <p:spPr>
          <a:xfrm>
            <a:off x="1104936" y="5211060"/>
            <a:ext cx="4429125" cy="228600"/>
          </a:xfrm>
        </p:spPr>
        <p:txBody>
          <a:bodyPr/>
          <a:lstStyle>
            <a:lvl1pPr algn="l">
              <a:defRPr sz="900">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6455190" y="5212080"/>
            <a:ext cx="1583911" cy="228600"/>
          </a:xfrm>
        </p:spPr>
        <p:txBody>
          <a:bodyPr/>
          <a:lstStyle>
            <a:lvl1pPr>
              <a:defRPr>
                <a:solidFill>
                  <a:schemeClr val="tx1">
                    <a:lumMod val="75000"/>
                    <a:lumOff val="25000"/>
                  </a:schemeClr>
                </a:solidFill>
              </a:defRPr>
            </a:lvl1pPr>
          </a:lstStyle>
          <a:p>
            <a:fld id="{F69C19B0-45DE-41DB-9CAC-971FA3C685ED}" type="slidenum">
              <a:rPr lang="en-GB" smtClean="0"/>
              <a:t>‹#›</a:t>
            </a:fld>
            <a:endParaRPr lang="en-GB"/>
          </a:p>
        </p:txBody>
      </p:sp>
    </p:spTree>
    <p:extLst>
      <p:ext uri="{BB962C8B-B14F-4D97-AF65-F5344CB8AC3E}">
        <p14:creationId xmlns:p14="http://schemas.microsoft.com/office/powerpoint/2010/main" val="13607523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91DB01-6ADE-4903-9934-D39BF0E7D980}" type="datetimeFigureOut">
              <a:rPr lang="en-GB" smtClean="0"/>
              <a:t>25/08/2024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579379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9144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3886200" y="1267731"/>
            <a:ext cx="13716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172717" y="2094309"/>
            <a:ext cx="6803136" cy="2587752"/>
          </a:xfrm>
        </p:spPr>
        <p:txBody>
          <a:bodyPr anchor="ctr">
            <a:noAutofit/>
          </a:bodyPr>
          <a:lstStyle>
            <a:lvl1pPr algn="ctr">
              <a:lnSpc>
                <a:spcPct val="83000"/>
              </a:lnSpc>
              <a:defRPr lang="en-US" sz="6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172718" y="4682062"/>
            <a:ext cx="6803136" cy="502920"/>
          </a:xfrm>
        </p:spPr>
        <p:txBody>
          <a:bodyPr anchor="t">
            <a:normAutofit/>
          </a:bodyPr>
          <a:lstStyle>
            <a:lvl1pPr marL="0" indent="0" algn="ctr">
              <a:buNone/>
              <a:defRPr sz="1400">
                <a:solidFill>
                  <a:schemeClr val="tx1"/>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931920" y="1325880"/>
            <a:ext cx="1280160" cy="457200"/>
          </a:xfrm>
        </p:spPr>
        <p:txBody>
          <a:bodyPr/>
          <a:lstStyle>
            <a:lvl1pPr algn="ctr">
              <a:defRPr lang="en-US" sz="1100" kern="1200" spc="0" baseline="0">
                <a:solidFill>
                  <a:schemeClr val="tx1"/>
                </a:solidFill>
                <a:latin typeface="+mn-lt"/>
                <a:ea typeface="+mn-ea"/>
                <a:cs typeface="+mn-cs"/>
              </a:defRPr>
            </a:lvl1pPr>
          </a:lstStyle>
          <a:p>
            <a:fld id="{8691DB01-6ADE-4903-9934-D39BF0E7D980}" type="datetimeFigureOut">
              <a:rPr lang="en-GB" smtClean="0"/>
              <a:t>25/08/2024</a:t>
            </a:fld>
            <a:endParaRPr lang="en-GB"/>
          </a:p>
        </p:txBody>
      </p:sp>
      <p:sp>
        <p:nvSpPr>
          <p:cNvPr id="5" name="Footer Placeholder 4"/>
          <p:cNvSpPr>
            <a:spLocks noGrp="1"/>
          </p:cNvSpPr>
          <p:nvPr>
            <p:ph type="ftr" sz="quarter" idx="11"/>
          </p:nvPr>
        </p:nvSpPr>
        <p:spPr>
          <a:xfrm>
            <a:off x="1104679" y="5211060"/>
            <a:ext cx="4430268"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6453378" y="5211060"/>
            <a:ext cx="1584198" cy="228600"/>
          </a:xfrm>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103009174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152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488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91DB01-6ADE-4903-9934-D39BF0E7D980}" type="datetimeFigureOut">
              <a:rPr lang="en-GB" smtClean="0"/>
              <a:t>25/08/2024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2363834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31520" y="2074334"/>
            <a:ext cx="365760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731520" y="2755898"/>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2074334"/>
            <a:ext cx="365760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754880" y="2756581"/>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91DB01-6ADE-4903-9934-D39BF0E7D980}" type="datetimeFigureOut">
              <a:rPr lang="en-GB" smtClean="0"/>
              <a:t>25/08/2024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1447060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91DB01-6ADE-4903-9934-D39BF0E7D980}" type="datetimeFigureOut">
              <a:rPr lang="en-GB" smtClean="0"/>
              <a:t>25/08/2024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153601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91DB01-6ADE-4903-9934-D39BF0E7D980}" type="datetimeFigureOut">
              <a:rPr lang="en-GB" smtClean="0"/>
              <a:t>25/08/2024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1321565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184147" y="173736"/>
            <a:ext cx="6398514" cy="65105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7392"/>
            <a:ext cx="1823085"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68976" y="907143"/>
            <a:ext cx="5428856"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72300" y="2286000"/>
            <a:ext cx="1823085" cy="3505200"/>
          </a:xfrm>
        </p:spPr>
        <p:txBody>
          <a:bodyPr>
            <a:normAutofit/>
          </a:bodyPr>
          <a:lstStyle>
            <a:lvl1pPr marL="0" indent="0">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8691DB01-6ADE-4903-9934-D39BF0E7D980}" type="datetimeFigureOut">
              <a:rPr lang="en-GB" smtClean="0"/>
              <a:t>25/08/2024</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7795258" y="6310086"/>
            <a:ext cx="1097280" cy="274320"/>
          </a:xfrm>
        </p:spPr>
        <p:txBody>
          <a:bodyPr/>
          <a:lstStyle>
            <a:lvl1pPr>
              <a:defRPr>
                <a:solidFill>
                  <a:srgbClr val="FFFFFF"/>
                </a:solidFill>
              </a:defRPr>
            </a:lvl1pPr>
          </a:lstStyle>
          <a:p>
            <a:fld id="{F69C19B0-45DE-41DB-9CAC-971FA3C685ED}" type="slidenum">
              <a:rPr lang="en-GB" smtClean="0"/>
              <a:t>‹#›</a:t>
            </a:fld>
            <a:endParaRPr lang="en-GB"/>
          </a:p>
        </p:txBody>
      </p:sp>
      <p:sp>
        <p:nvSpPr>
          <p:cNvPr id="12" name="Rectangle 11"/>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66858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3504"/>
            <a:ext cx="1824228" cy="1645920"/>
          </a:xfrm>
        </p:spPr>
        <p:txBody>
          <a:bodyPr anchor="b">
            <a:noAutofit/>
          </a:bodyPr>
          <a:lstStyle>
            <a:lvl1pPr algn="l">
              <a:defRPr sz="24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449" y="173736"/>
            <a:ext cx="6398514" cy="6510528"/>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972300" y="2286000"/>
            <a:ext cx="1824228" cy="3502152"/>
          </a:xfrm>
        </p:spPr>
        <p:txBody>
          <a:bodyPr>
            <a:normAutofit/>
          </a:bodyPr>
          <a:lstStyle>
            <a:lvl1pPr marL="0" indent="0" algn="l">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8691DB01-6ADE-4903-9934-D39BF0E7D980}" type="datetimeFigureOut">
              <a:rPr lang="en-GB" smtClean="0"/>
              <a:t>25/08/2024</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7797546" y="6309360"/>
            <a:ext cx="1097280" cy="274320"/>
          </a:xfrm>
        </p:spPr>
        <p:txBody>
          <a:bodyPr/>
          <a:lstStyle>
            <a:lvl1pPr>
              <a:defRPr>
                <a:solidFill>
                  <a:srgbClr val="FFFFFF"/>
                </a:solidFill>
              </a:defRPr>
            </a:lvl1pPr>
          </a:lstStyle>
          <a:p>
            <a:fld id="{F69C19B0-45DE-41DB-9CAC-971FA3C685ED}" type="slidenum">
              <a:rPr lang="en-GB" smtClean="0"/>
              <a:t>‹#›</a:t>
            </a:fld>
            <a:endParaRPr lang="en-GB"/>
          </a:p>
        </p:txBody>
      </p:sp>
      <p:sp>
        <p:nvSpPr>
          <p:cNvPr id="11" name="Rectangle 10"/>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2452901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91DB01-6ADE-4903-9934-D39BF0E7D980}"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1266495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762000"/>
            <a:ext cx="177165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762000"/>
            <a:ext cx="60579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91DB01-6ADE-4903-9934-D39BF0E7D980}"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3905864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176022" y="173736"/>
            <a:ext cx="8791956" cy="6510528"/>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731520" y="642594"/>
            <a:ext cx="768096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1520" y="2103120"/>
            <a:ext cx="768096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34768" y="6309360"/>
            <a:ext cx="2057400" cy="274320"/>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fld id="{8691DB01-6ADE-4903-9934-D39BF0E7D980}" type="datetimeFigureOut">
              <a:rPr lang="en-GB" smtClean="0"/>
              <a:t>25/08/2024</a:t>
            </a:fld>
            <a:endParaRPr lang="en-GB"/>
          </a:p>
        </p:txBody>
      </p:sp>
      <p:sp>
        <p:nvSpPr>
          <p:cNvPr id="5" name="Footer Placeholder 4"/>
          <p:cNvSpPr>
            <a:spLocks noGrp="1"/>
          </p:cNvSpPr>
          <p:nvPr>
            <p:ph type="ftr" sz="quarter" idx="3"/>
          </p:nvPr>
        </p:nvSpPr>
        <p:spPr>
          <a:xfrm>
            <a:off x="2596896" y="6309360"/>
            <a:ext cx="3950208" cy="274320"/>
          </a:xfrm>
          <a:prstGeom prst="rect">
            <a:avLst/>
          </a:prstGeom>
        </p:spPr>
        <p:txBody>
          <a:bodyPr vert="horz" lIns="91440" tIns="45720" rIns="91440" bIns="45720" rtlCol="0" anchor="b"/>
          <a:lstStyle>
            <a:lvl1pPr algn="ctr">
              <a:defRPr sz="9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7823382" y="6309360"/>
            <a:ext cx="1097280" cy="274320"/>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F69C19B0-45DE-41DB-9CAC-971FA3C685ED}" type="slidenum">
              <a:rPr lang="en-GB" smtClean="0"/>
              <a:t>‹#›</a:t>
            </a:fld>
            <a:endParaRPr lang="en-GB"/>
          </a:p>
        </p:txBody>
      </p:sp>
    </p:spTree>
    <p:extLst>
      <p:ext uri="{BB962C8B-B14F-4D97-AF65-F5344CB8AC3E}">
        <p14:creationId xmlns:p14="http://schemas.microsoft.com/office/powerpoint/2010/main" val="26338469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lang="en-US" sz="40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IwJx1NSineE"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799692" y="2852936"/>
            <a:ext cx="5760640" cy="2246769"/>
          </a:xfrm>
          <a:prstGeom prst="rect">
            <a:avLst/>
          </a:prstGeom>
          <a:noFill/>
        </p:spPr>
        <p:txBody>
          <a:bodyPr wrap="square" rtlCol="0">
            <a:spAutoFit/>
          </a:bodyPr>
          <a:lstStyle/>
          <a:p>
            <a:pPr algn="ctr"/>
            <a:r>
              <a:rPr lang="en-GB" sz="2800" dirty="0">
                <a:latin typeface="Letter-join Print Plus 1" panose="02000805000000020003" pitchFamily="50" charset="0"/>
              </a:rPr>
              <a:t>Phonics at Wheatley Lane Primary School.</a:t>
            </a:r>
          </a:p>
          <a:p>
            <a:pPr algn="ctr"/>
            <a:endParaRPr lang="en-GB" sz="2800" dirty="0">
              <a:latin typeface="Letter-join Print Plus 1" panose="02000805000000020003" pitchFamily="50" charset="0"/>
            </a:endParaRPr>
          </a:p>
          <a:p>
            <a:pPr algn="ctr"/>
            <a:r>
              <a:rPr lang="en-GB" sz="2800" dirty="0">
                <a:latin typeface="Letter-join Print Plus 1" panose="02000805000000020003" pitchFamily="50" charset="0"/>
              </a:rPr>
              <a:t>An informative presentation for parents to support phonics at home.</a:t>
            </a:r>
          </a:p>
        </p:txBody>
      </p:sp>
      <p:pic>
        <p:nvPicPr>
          <p:cNvPr id="3" name="Picture 2"/>
          <p:cNvPicPr>
            <a:picLocks noChangeAspect="1"/>
          </p:cNvPicPr>
          <p:nvPr/>
        </p:nvPicPr>
        <p:blipFill>
          <a:blip r:embed="rId3"/>
          <a:stretch>
            <a:fillRect/>
          </a:stretch>
        </p:blipFill>
        <p:spPr>
          <a:xfrm>
            <a:off x="3707904" y="836712"/>
            <a:ext cx="1944216" cy="1893935"/>
          </a:xfrm>
          <a:prstGeom prst="rect">
            <a:avLst/>
          </a:prstGeom>
        </p:spPr>
      </p:pic>
    </p:spTree>
    <p:extLst>
      <p:ext uri="{BB962C8B-B14F-4D97-AF65-F5344CB8AC3E}">
        <p14:creationId xmlns:p14="http://schemas.microsoft.com/office/powerpoint/2010/main" val="2320720742"/>
      </p:ext>
    </p:extLst>
  </p:cSld>
  <p:clrMapOvr>
    <a:masterClrMapping/>
  </p:clrMapOvr>
  <mc:AlternateContent xmlns:mc="http://schemas.openxmlformats.org/markup-compatibility/2006" xmlns:p14="http://schemas.microsoft.com/office/powerpoint/2010/main">
    <mc:Choice Requires="p14">
      <p:transition spd="slow" p14:dur="2000" advTm="82878"/>
    </mc:Choice>
    <mc:Fallback xmlns="">
      <p:transition spd="slow" advTm="8287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43808" y="188640"/>
            <a:ext cx="2836418" cy="523220"/>
          </a:xfrm>
          <a:prstGeom prst="rect">
            <a:avLst/>
          </a:prstGeom>
          <a:noFill/>
        </p:spPr>
        <p:txBody>
          <a:bodyPr wrap="none" rtlCol="0">
            <a:spAutoFit/>
          </a:bodyPr>
          <a:lstStyle/>
          <a:p>
            <a:r>
              <a:rPr lang="en-GB" sz="2800" dirty="0">
                <a:latin typeface="Letter-join Print Plus 1" panose="02000805000000020003" pitchFamily="50" charset="0"/>
              </a:rPr>
              <a:t>What is phonics?</a:t>
            </a:r>
          </a:p>
        </p:txBody>
      </p:sp>
      <p:sp>
        <p:nvSpPr>
          <p:cNvPr id="2" name="Rectangle 1"/>
          <p:cNvSpPr/>
          <p:nvPr/>
        </p:nvSpPr>
        <p:spPr>
          <a:xfrm>
            <a:off x="179512" y="980728"/>
            <a:ext cx="8640960" cy="3477875"/>
          </a:xfrm>
          <a:prstGeom prst="rect">
            <a:avLst/>
          </a:prstGeom>
        </p:spPr>
        <p:txBody>
          <a:bodyPr wrap="square">
            <a:spAutoFit/>
          </a:bodyPr>
          <a:lstStyle/>
          <a:p>
            <a:r>
              <a:rPr lang="en-GB" sz="2000" dirty="0">
                <a:latin typeface="Letter-join Print Plus 1" panose="02000805000000020003" pitchFamily="50" charset="0"/>
              </a:rPr>
              <a:t>Phonics is a way of teaching children how to read and write. It helps children hear, identify and use different sounds that distinguish one word from another in the English language </a:t>
            </a:r>
            <a:endParaRPr lang="en-GB" sz="2000" dirty="0" smtClean="0">
              <a:latin typeface="Letter-join Print Plus 1" panose="02000805000000020003" pitchFamily="50" charset="0"/>
            </a:endParaRPr>
          </a:p>
          <a:p>
            <a:r>
              <a:rPr lang="en-GB" sz="2000" dirty="0" smtClean="0">
                <a:latin typeface="Letter-join Print Plus 1" panose="02000805000000020003" pitchFamily="50" charset="0"/>
              </a:rPr>
              <a:t>Written </a:t>
            </a:r>
            <a:r>
              <a:rPr lang="en-GB" sz="2000" dirty="0">
                <a:latin typeface="Letter-join Print Plus 1" panose="02000805000000020003" pitchFamily="50" charset="0"/>
              </a:rPr>
              <a:t>language can be compared to a code, so knowing the sounds of individual letters and how those letters sound when they’re combined will help children decode words as they read.</a:t>
            </a:r>
          </a:p>
          <a:p>
            <a:r>
              <a:rPr lang="en-GB" sz="2000" dirty="0">
                <a:latin typeface="Letter-join Print Plus 1" panose="02000805000000020003" pitchFamily="50" charset="0"/>
              </a:rPr>
              <a:t>Understanding phonics will also help children know which letters to use when they are writing words.</a:t>
            </a:r>
          </a:p>
          <a:p>
            <a:r>
              <a:rPr lang="en-GB" sz="2000" dirty="0">
                <a:latin typeface="Letter-join Print Plus 1" panose="02000805000000020003" pitchFamily="50" charset="0"/>
              </a:rPr>
              <a:t>Phonics involves matching the sounds of spoken English with individual letters or groups of letters. For example, the sound </a:t>
            </a:r>
            <a:r>
              <a:rPr lang="en-GB" sz="2000" dirty="0" smtClean="0">
                <a:latin typeface="Letter-join Print Plus 1" panose="02000805000000020003" pitchFamily="50" charset="0"/>
              </a:rPr>
              <a:t>’c’</a:t>
            </a:r>
            <a:r>
              <a:rPr lang="en-GB" sz="2000" dirty="0">
                <a:latin typeface="Letter-join Print Plus 1" panose="02000805000000020003" pitchFamily="50" charset="0"/>
              </a:rPr>
              <a:t> can be spelled as c, k, </a:t>
            </a:r>
            <a:r>
              <a:rPr lang="en-GB" sz="2000" dirty="0" err="1">
                <a:latin typeface="Letter-join Print Plus 1" panose="02000805000000020003" pitchFamily="50" charset="0"/>
              </a:rPr>
              <a:t>ck</a:t>
            </a:r>
            <a:r>
              <a:rPr lang="en-GB" sz="2000" dirty="0">
                <a:latin typeface="Letter-join Print Plus 1" panose="02000805000000020003" pitchFamily="50" charset="0"/>
              </a:rPr>
              <a:t> or </a:t>
            </a:r>
            <a:r>
              <a:rPr lang="en-GB" sz="2000" dirty="0" err="1">
                <a:latin typeface="Letter-join Print Plus 1" panose="02000805000000020003" pitchFamily="50" charset="0"/>
              </a:rPr>
              <a:t>ch</a:t>
            </a:r>
            <a:r>
              <a:rPr lang="en-GB" sz="2000" dirty="0" err="1" smtClean="0">
                <a:latin typeface="Letter-join Print Plus 1" panose="02000805000000020003" pitchFamily="50" charset="0"/>
              </a:rPr>
              <a:t>.</a:t>
            </a:r>
            <a:endParaRPr lang="en-GB" sz="2000" dirty="0">
              <a:latin typeface="Letter-join Print Plus 1" panose="02000805000000020003" pitchFamily="50" charset="0"/>
            </a:endParaRPr>
          </a:p>
        </p:txBody>
      </p:sp>
      <p:pic>
        <p:nvPicPr>
          <p:cNvPr id="4" name="Picture 3" descr="Pratham Books: Fast Phonic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5013176"/>
            <a:ext cx="2483768" cy="1255683"/>
          </a:xfrm>
          <a:prstGeom prst="rect">
            <a:avLst/>
          </a:prstGeom>
        </p:spPr>
      </p:pic>
    </p:spTree>
    <p:extLst>
      <p:ext uri="{BB962C8B-B14F-4D97-AF65-F5344CB8AC3E}">
        <p14:creationId xmlns:p14="http://schemas.microsoft.com/office/powerpoint/2010/main" val="1683458077"/>
      </p:ext>
    </p:extLst>
  </p:cSld>
  <p:clrMapOvr>
    <a:masterClrMapping/>
  </p:clrMapOvr>
  <mc:AlternateContent xmlns:mc="http://schemas.openxmlformats.org/markup-compatibility/2006" xmlns:p14="http://schemas.microsoft.com/office/powerpoint/2010/main">
    <mc:Choice Requires="p14">
      <p:transition spd="slow" p14:dur="2000" advTm="89339"/>
    </mc:Choice>
    <mc:Fallback xmlns="">
      <p:transition spd="slow" advTm="8933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469A57A-19E9-4701-8862-1C7F6F16E6F4}"/>
              </a:ext>
            </a:extLst>
          </p:cNvPr>
          <p:cNvSpPr txBox="1"/>
          <p:nvPr/>
        </p:nvSpPr>
        <p:spPr>
          <a:xfrm>
            <a:off x="2411760" y="980728"/>
            <a:ext cx="4176464" cy="523220"/>
          </a:xfrm>
          <a:prstGeom prst="rect">
            <a:avLst/>
          </a:prstGeom>
          <a:noFill/>
        </p:spPr>
        <p:txBody>
          <a:bodyPr wrap="square" rtlCol="0">
            <a:spAutoFit/>
          </a:bodyPr>
          <a:lstStyle/>
          <a:p>
            <a:r>
              <a:rPr lang="en-GB" sz="2800" dirty="0" smtClean="0">
                <a:latin typeface="Letter-join Print Plus 1" panose="02000805000000020003" pitchFamily="50" charset="0"/>
              </a:rPr>
              <a:t>Pure speech sounds</a:t>
            </a:r>
            <a:endParaRPr lang="en-GB" sz="2800" dirty="0">
              <a:latin typeface="Letter-join Print Plus 1" panose="02000805000000020003" pitchFamily="50" charset="0"/>
            </a:endParaRPr>
          </a:p>
        </p:txBody>
      </p:sp>
      <p:sp>
        <p:nvSpPr>
          <p:cNvPr id="8" name="TextBox 7">
            <a:extLst>
              <a:ext uri="{FF2B5EF4-FFF2-40B4-BE49-F238E27FC236}">
                <a16:creationId xmlns:a16="http://schemas.microsoft.com/office/drawing/2014/main" id="{1C511709-F630-4F19-942F-80D0E2587ACB}"/>
              </a:ext>
            </a:extLst>
          </p:cNvPr>
          <p:cNvSpPr txBox="1"/>
          <p:nvPr/>
        </p:nvSpPr>
        <p:spPr>
          <a:xfrm>
            <a:off x="971600" y="4112858"/>
            <a:ext cx="4570890" cy="507831"/>
          </a:xfrm>
          <a:prstGeom prst="rect">
            <a:avLst/>
          </a:prstGeom>
          <a:noFill/>
        </p:spPr>
        <p:txBody>
          <a:bodyPr wrap="square">
            <a:spAutoFit/>
          </a:bodyPr>
          <a:lstStyle/>
          <a:p>
            <a:r>
              <a:rPr lang="en-GB" sz="1350" dirty="0" smtClean="0">
                <a:hlinkClick r:id="rId3"/>
              </a:rPr>
              <a:t>Sounds </a:t>
            </a:r>
            <a:r>
              <a:rPr lang="en-GB" sz="1350" dirty="0">
                <a:hlinkClick r:id="rId3"/>
              </a:rPr>
              <a:t>of the English Phonic Code -Synthetic Phonics.wmv - YouTube</a:t>
            </a:r>
            <a:endParaRPr lang="en-GB" sz="1350" dirty="0"/>
          </a:p>
        </p:txBody>
      </p:sp>
      <p:pic>
        <p:nvPicPr>
          <p:cNvPr id="2" name="Picture 1"/>
          <p:cNvPicPr>
            <a:picLocks noChangeAspect="1"/>
          </p:cNvPicPr>
          <p:nvPr/>
        </p:nvPicPr>
        <p:blipFill>
          <a:blip r:embed="rId4"/>
          <a:stretch>
            <a:fillRect/>
          </a:stretch>
        </p:blipFill>
        <p:spPr>
          <a:xfrm>
            <a:off x="2627784" y="1503948"/>
            <a:ext cx="3369686" cy="2432447"/>
          </a:xfrm>
          <a:prstGeom prst="rect">
            <a:avLst/>
          </a:prstGeom>
        </p:spPr>
      </p:pic>
      <p:sp>
        <p:nvSpPr>
          <p:cNvPr id="5" name="Rectangle 4"/>
          <p:cNvSpPr/>
          <p:nvPr/>
        </p:nvSpPr>
        <p:spPr>
          <a:xfrm>
            <a:off x="395536" y="4797152"/>
            <a:ext cx="8280920" cy="1200329"/>
          </a:xfrm>
          <a:prstGeom prst="rect">
            <a:avLst/>
          </a:prstGeom>
        </p:spPr>
        <p:txBody>
          <a:bodyPr wrap="square">
            <a:spAutoFit/>
          </a:bodyPr>
          <a:lstStyle/>
          <a:p>
            <a:r>
              <a:rPr lang="en-GB" sz="2400" dirty="0">
                <a:latin typeface="Letter-join Print Plus 1" panose="02000805000000020003" pitchFamily="50" charset="0"/>
              </a:rPr>
              <a:t>This video shows you how to pronounce the sounds. Notice how the lady in the video doesn’t add an ‘uh’ sound at the end, so she says: ‘t’ not ‘</a:t>
            </a:r>
            <a:r>
              <a:rPr lang="en-GB" sz="2400" dirty="0" err="1">
                <a:latin typeface="Letter-join Print Plus 1" panose="02000805000000020003" pitchFamily="50" charset="0"/>
              </a:rPr>
              <a:t>tuh</a:t>
            </a:r>
            <a:r>
              <a:rPr lang="en-GB" sz="2400" dirty="0">
                <a:latin typeface="Letter-join Print Plus 1" panose="02000805000000020003" pitchFamily="50" charset="0"/>
              </a:rPr>
              <a:t>’.</a:t>
            </a:r>
          </a:p>
        </p:txBody>
      </p:sp>
    </p:spTree>
    <p:extLst>
      <p:ext uri="{BB962C8B-B14F-4D97-AF65-F5344CB8AC3E}">
        <p14:creationId xmlns:p14="http://schemas.microsoft.com/office/powerpoint/2010/main" val="1353071282"/>
      </p:ext>
    </p:extLst>
  </p:cSld>
  <p:clrMapOvr>
    <a:masterClrMapping/>
  </p:clrMapOvr>
  <mc:AlternateContent xmlns:mc="http://schemas.openxmlformats.org/markup-compatibility/2006" xmlns:p14="http://schemas.microsoft.com/office/powerpoint/2010/main">
    <mc:Choice Requires="p14">
      <p:transition spd="slow" p14:dur="2000" advTm="64439"/>
    </mc:Choice>
    <mc:Fallback xmlns="">
      <p:transition spd="slow" advTm="6443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338401" y="1844824"/>
            <a:ext cx="5723756" cy="3096886"/>
          </a:xfrm>
          <a:prstGeom prst="rect">
            <a:avLst/>
          </a:prstGeom>
        </p:spPr>
      </p:pic>
      <p:sp>
        <p:nvSpPr>
          <p:cNvPr id="8" name="TextBox 7"/>
          <p:cNvSpPr txBox="1"/>
          <p:nvPr/>
        </p:nvSpPr>
        <p:spPr>
          <a:xfrm>
            <a:off x="1338401" y="5229200"/>
            <a:ext cx="5472608" cy="523220"/>
          </a:xfrm>
          <a:prstGeom prst="rect">
            <a:avLst/>
          </a:prstGeom>
          <a:noFill/>
        </p:spPr>
        <p:txBody>
          <a:bodyPr wrap="square" rtlCol="0">
            <a:spAutoFit/>
          </a:bodyPr>
          <a:lstStyle/>
          <a:p>
            <a:pPr algn="ctr"/>
            <a:r>
              <a:rPr lang="en-GB" sz="2800" dirty="0">
                <a:latin typeface="Letter-join Print Plus 1" panose="02000805000000020003" pitchFamily="50" charset="0"/>
              </a:rPr>
              <a:t>Lets practice!</a:t>
            </a:r>
          </a:p>
        </p:txBody>
      </p:sp>
      <p:sp>
        <p:nvSpPr>
          <p:cNvPr id="9" name="TextBox 8"/>
          <p:cNvSpPr txBox="1"/>
          <p:nvPr/>
        </p:nvSpPr>
        <p:spPr>
          <a:xfrm>
            <a:off x="1338401" y="836712"/>
            <a:ext cx="5609863" cy="523220"/>
          </a:xfrm>
          <a:prstGeom prst="rect">
            <a:avLst/>
          </a:prstGeom>
          <a:noFill/>
        </p:spPr>
        <p:txBody>
          <a:bodyPr wrap="square" rtlCol="0">
            <a:spAutoFit/>
          </a:bodyPr>
          <a:lstStyle/>
          <a:p>
            <a:pPr algn="ctr"/>
            <a:r>
              <a:rPr lang="en-GB" sz="2800" dirty="0">
                <a:latin typeface="Letter-join Print Plus 1" panose="02000805000000020003" pitchFamily="50" charset="0"/>
              </a:rPr>
              <a:t>My turn, your turn</a:t>
            </a:r>
            <a:r>
              <a:rPr lang="en-GB" dirty="0"/>
              <a:t>.</a:t>
            </a:r>
          </a:p>
        </p:txBody>
      </p:sp>
    </p:spTree>
    <p:extLst>
      <p:ext uri="{BB962C8B-B14F-4D97-AF65-F5344CB8AC3E}">
        <p14:creationId xmlns:p14="http://schemas.microsoft.com/office/powerpoint/2010/main" val="4036322679"/>
      </p:ext>
    </p:extLst>
  </p:cSld>
  <p:clrMapOvr>
    <a:masterClrMapping/>
  </p:clrMapOvr>
  <mc:AlternateContent xmlns:mc="http://schemas.openxmlformats.org/markup-compatibility/2006" xmlns:p14="http://schemas.microsoft.com/office/powerpoint/2010/main">
    <mc:Choice Requires="p14">
      <p:transition spd="slow" p14:dur="2000" advTm="166411"/>
    </mc:Choice>
    <mc:Fallback xmlns="">
      <p:transition spd="slow" advTm="16641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165" y="573427"/>
            <a:ext cx="8229600" cy="854968"/>
          </a:xfrm>
        </p:spPr>
        <p:txBody>
          <a:bodyPr>
            <a:normAutofit/>
          </a:bodyPr>
          <a:lstStyle/>
          <a:p>
            <a:pPr algn="ctr"/>
            <a:r>
              <a:rPr lang="en-GB" sz="2800" dirty="0">
                <a:ln>
                  <a:solidFill>
                    <a:schemeClr val="accent1">
                      <a:lumMod val="50000"/>
                    </a:schemeClr>
                  </a:solidFill>
                </a:ln>
                <a:solidFill>
                  <a:schemeClr val="tx1"/>
                </a:solidFill>
                <a:latin typeface="Letter-join Print Plus 1" panose="02000805000000020003" pitchFamily="50" charset="0"/>
              </a:rPr>
              <a:t>Red Rose Letters and sounds</a:t>
            </a:r>
          </a:p>
        </p:txBody>
      </p:sp>
      <p:sp>
        <p:nvSpPr>
          <p:cNvPr id="8" name="Rectangle 7"/>
          <p:cNvSpPr/>
          <p:nvPr/>
        </p:nvSpPr>
        <p:spPr>
          <a:xfrm>
            <a:off x="485853" y="1454173"/>
            <a:ext cx="8208912" cy="1384995"/>
          </a:xfrm>
          <a:prstGeom prst="rect">
            <a:avLst/>
          </a:prstGeom>
        </p:spPr>
        <p:txBody>
          <a:bodyPr wrap="square">
            <a:spAutoFit/>
          </a:bodyPr>
          <a:lstStyle/>
          <a:p>
            <a:pPr marL="342900" indent="-342900">
              <a:buFont typeface="Wingdings" panose="05000000000000000000" pitchFamily="2" charset="2"/>
              <a:buChar char="v"/>
            </a:pPr>
            <a:r>
              <a:rPr lang="en-GB" sz="2400" dirty="0">
                <a:latin typeface="Letter-join Print Plus 1" panose="02000805000000020003" pitchFamily="50" charset="0"/>
              </a:rPr>
              <a:t>We follow the scheme Red Rose Letters and Sounds.</a:t>
            </a:r>
          </a:p>
          <a:p>
            <a:pPr marL="342900" indent="-342900">
              <a:buFont typeface="Wingdings" panose="05000000000000000000" pitchFamily="2" charset="2"/>
              <a:buChar char="v"/>
            </a:pPr>
            <a:endParaRPr lang="en-GB" sz="2000" dirty="0">
              <a:latin typeface="Comic Sans MS" panose="030F0702030302020204" pitchFamily="66" charset="0"/>
            </a:endParaRPr>
          </a:p>
          <a:p>
            <a:endParaRPr lang="en-GB" sz="2000" dirty="0">
              <a:latin typeface="Comic Sans MS" panose="030F0702030302020204" pitchFamily="66" charset="0"/>
            </a:endParaRPr>
          </a:p>
          <a:p>
            <a:r>
              <a:rPr lang="en-GB" sz="2000" dirty="0">
                <a:latin typeface="Comic Sans MS" panose="030F0702030302020204" pitchFamily="66" charset="0"/>
              </a:rPr>
              <a:t> </a:t>
            </a:r>
          </a:p>
        </p:txBody>
      </p:sp>
      <p:pic>
        <p:nvPicPr>
          <p:cNvPr id="5" name="Picture 4"/>
          <p:cNvPicPr>
            <a:picLocks noChangeAspect="1"/>
          </p:cNvPicPr>
          <p:nvPr/>
        </p:nvPicPr>
        <p:blipFill>
          <a:blip r:embed="rId3"/>
          <a:stretch>
            <a:fillRect/>
          </a:stretch>
        </p:blipFill>
        <p:spPr>
          <a:xfrm>
            <a:off x="1907704" y="1988840"/>
            <a:ext cx="6468864" cy="4478025"/>
          </a:xfrm>
          <a:prstGeom prst="rect">
            <a:avLst/>
          </a:prstGeom>
        </p:spPr>
      </p:pic>
    </p:spTree>
    <p:extLst>
      <p:ext uri="{BB962C8B-B14F-4D97-AF65-F5344CB8AC3E}">
        <p14:creationId xmlns:p14="http://schemas.microsoft.com/office/powerpoint/2010/main" val="707888585"/>
      </p:ext>
    </p:extLst>
  </p:cSld>
  <p:clrMapOvr>
    <a:masterClrMapping/>
  </p:clrMapOvr>
  <mc:AlternateContent xmlns:mc="http://schemas.openxmlformats.org/markup-compatibility/2006" xmlns:p14="http://schemas.microsoft.com/office/powerpoint/2010/main">
    <mc:Choice Requires="p14">
      <p:transition spd="slow" p14:dur="2000" advTm="49786"/>
    </mc:Choice>
    <mc:Fallback xmlns="">
      <p:transition spd="slow" advTm="4978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55576" y="1124744"/>
            <a:ext cx="4968552" cy="830997"/>
          </a:xfrm>
          <a:prstGeom prst="rect">
            <a:avLst/>
          </a:prstGeom>
          <a:noFill/>
        </p:spPr>
        <p:txBody>
          <a:bodyPr wrap="square" rtlCol="0">
            <a:spAutoFit/>
          </a:bodyPr>
          <a:lstStyle/>
          <a:p>
            <a:r>
              <a:rPr lang="en-GB" sz="2400" b="1" dirty="0">
                <a:solidFill>
                  <a:srgbClr val="7030A0"/>
                </a:solidFill>
                <a:latin typeface="Letter-join Print Plus 1" panose="02000805000000020003" pitchFamily="50" charset="0"/>
              </a:rPr>
              <a:t>Phoneme: </a:t>
            </a:r>
            <a:r>
              <a:rPr lang="en-GB" sz="2400" dirty="0">
                <a:latin typeface="Letter-join Print Plus 1" panose="02000805000000020003" pitchFamily="50" charset="0"/>
              </a:rPr>
              <a:t>The smallest unit of sound in a word.</a:t>
            </a:r>
          </a:p>
        </p:txBody>
      </p:sp>
      <p:sp>
        <p:nvSpPr>
          <p:cNvPr id="6" name="TextBox 5"/>
          <p:cNvSpPr txBox="1"/>
          <p:nvPr/>
        </p:nvSpPr>
        <p:spPr>
          <a:xfrm>
            <a:off x="2627784" y="2636912"/>
            <a:ext cx="4968552" cy="830997"/>
          </a:xfrm>
          <a:prstGeom prst="rect">
            <a:avLst/>
          </a:prstGeom>
          <a:noFill/>
        </p:spPr>
        <p:txBody>
          <a:bodyPr wrap="square" rtlCol="0">
            <a:spAutoFit/>
          </a:bodyPr>
          <a:lstStyle/>
          <a:p>
            <a:r>
              <a:rPr lang="en-GB" sz="2400" b="1" dirty="0">
                <a:solidFill>
                  <a:srgbClr val="7030A0"/>
                </a:solidFill>
                <a:latin typeface="Letter-join Print Plus 1" panose="02000805000000020003" pitchFamily="50" charset="0"/>
              </a:rPr>
              <a:t>Grapheme: </a:t>
            </a:r>
            <a:r>
              <a:rPr lang="en-GB" sz="2400" dirty="0">
                <a:latin typeface="Letter-join Print Plus 1" panose="02000805000000020003" pitchFamily="50" charset="0"/>
              </a:rPr>
              <a:t>The letter or letters that represent the phoneme.</a:t>
            </a:r>
          </a:p>
        </p:txBody>
      </p:sp>
      <p:pic>
        <p:nvPicPr>
          <p:cNvPr id="1028" name="Picture 4" descr="http://images.clipartpanda.com/ear-clip-art-McLLy6RXi.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4709" y="764704"/>
            <a:ext cx="1116753" cy="139273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cdn.grid.fotosearch.com/CSP/CSP382/k382664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2348880"/>
            <a:ext cx="1728192" cy="129614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7605852" y="2348880"/>
            <a:ext cx="1368152" cy="1107996"/>
          </a:xfrm>
          <a:prstGeom prst="rect">
            <a:avLst/>
          </a:prstGeom>
          <a:noFill/>
        </p:spPr>
        <p:txBody>
          <a:bodyPr wrap="square" rtlCol="0">
            <a:spAutoFit/>
          </a:bodyPr>
          <a:lstStyle/>
          <a:p>
            <a:r>
              <a:rPr lang="en-GB" sz="6600" dirty="0">
                <a:solidFill>
                  <a:schemeClr val="accent1">
                    <a:lumMod val="75000"/>
                  </a:schemeClr>
                </a:solidFill>
                <a:latin typeface="Letter-join Print Plus 1" panose="02000805000000020003" pitchFamily="50" charset="0"/>
              </a:rPr>
              <a:t>a</a:t>
            </a:r>
          </a:p>
        </p:txBody>
      </p:sp>
      <p:sp>
        <p:nvSpPr>
          <p:cNvPr id="7" name="Rectangle 6"/>
          <p:cNvSpPr/>
          <p:nvPr/>
        </p:nvSpPr>
        <p:spPr>
          <a:xfrm>
            <a:off x="755576" y="4077072"/>
            <a:ext cx="4572000" cy="830997"/>
          </a:xfrm>
          <a:prstGeom prst="rect">
            <a:avLst/>
          </a:prstGeom>
        </p:spPr>
        <p:txBody>
          <a:bodyPr>
            <a:spAutoFit/>
          </a:bodyPr>
          <a:lstStyle/>
          <a:p>
            <a:r>
              <a:rPr lang="en-GB" sz="2400" b="1" dirty="0">
                <a:solidFill>
                  <a:srgbClr val="7030A0"/>
                </a:solidFill>
                <a:latin typeface="Letter-join Print Plus 1" panose="02000805000000020003" pitchFamily="50" charset="0"/>
              </a:rPr>
              <a:t>Digraph: </a:t>
            </a:r>
            <a:r>
              <a:rPr lang="en-GB" sz="2400" b="1" dirty="0">
                <a:latin typeface="Letter-join Print Plus 1" panose="02000805000000020003" pitchFamily="50" charset="0"/>
              </a:rPr>
              <a:t>two</a:t>
            </a:r>
            <a:r>
              <a:rPr lang="en-GB" sz="2400" dirty="0">
                <a:latin typeface="Letter-join Print Plus 1" panose="02000805000000020003" pitchFamily="50" charset="0"/>
              </a:rPr>
              <a:t> letters that make the same sound.</a:t>
            </a:r>
          </a:p>
        </p:txBody>
      </p:sp>
      <p:sp>
        <p:nvSpPr>
          <p:cNvPr id="13" name="Rectangle 12"/>
          <p:cNvSpPr/>
          <p:nvPr/>
        </p:nvSpPr>
        <p:spPr>
          <a:xfrm>
            <a:off x="4176464" y="5373216"/>
            <a:ext cx="4572000" cy="830997"/>
          </a:xfrm>
          <a:prstGeom prst="rect">
            <a:avLst/>
          </a:prstGeom>
        </p:spPr>
        <p:txBody>
          <a:bodyPr>
            <a:spAutoFit/>
          </a:bodyPr>
          <a:lstStyle/>
          <a:p>
            <a:r>
              <a:rPr lang="en-GB" sz="2400" b="1" dirty="0" err="1">
                <a:solidFill>
                  <a:srgbClr val="7030A0"/>
                </a:solidFill>
                <a:latin typeface="Letter-join Print Plus 1" panose="02000805000000020003" pitchFamily="50" charset="0"/>
              </a:rPr>
              <a:t>T</a:t>
            </a:r>
            <a:r>
              <a:rPr lang="en-GB" sz="2400" b="1" dirty="0" err="1" smtClean="0">
                <a:solidFill>
                  <a:srgbClr val="7030A0"/>
                </a:solidFill>
                <a:latin typeface="Letter-join Print Plus 1" panose="02000805000000020003" pitchFamily="50" charset="0"/>
              </a:rPr>
              <a:t>rigraph</a:t>
            </a:r>
            <a:r>
              <a:rPr lang="en-GB" sz="2400" b="1" dirty="0">
                <a:solidFill>
                  <a:srgbClr val="7030A0"/>
                </a:solidFill>
                <a:latin typeface="Letter-join Print Plus 1" panose="02000805000000020003" pitchFamily="50" charset="0"/>
              </a:rPr>
              <a:t>: </a:t>
            </a:r>
            <a:r>
              <a:rPr lang="en-GB" sz="2400" b="1" dirty="0">
                <a:latin typeface="Letter-join Print Plus 1" panose="02000805000000020003" pitchFamily="50" charset="0"/>
              </a:rPr>
              <a:t>three</a:t>
            </a:r>
            <a:r>
              <a:rPr lang="en-GB" sz="2400" dirty="0">
                <a:latin typeface="Letter-join Print Plus 1" panose="02000805000000020003" pitchFamily="50" charset="0"/>
              </a:rPr>
              <a:t> letters that make the same sound.</a:t>
            </a:r>
          </a:p>
        </p:txBody>
      </p:sp>
      <p:sp>
        <p:nvSpPr>
          <p:cNvPr id="14" name="TextBox 13"/>
          <p:cNvSpPr txBox="1"/>
          <p:nvPr/>
        </p:nvSpPr>
        <p:spPr>
          <a:xfrm>
            <a:off x="5040052" y="3789040"/>
            <a:ext cx="1368152" cy="1107996"/>
          </a:xfrm>
          <a:prstGeom prst="rect">
            <a:avLst/>
          </a:prstGeom>
          <a:noFill/>
        </p:spPr>
        <p:txBody>
          <a:bodyPr wrap="square" rtlCol="0">
            <a:spAutoFit/>
          </a:bodyPr>
          <a:lstStyle/>
          <a:p>
            <a:r>
              <a:rPr lang="en-GB" sz="6600" dirty="0">
                <a:solidFill>
                  <a:srgbClr val="00B050"/>
                </a:solidFill>
                <a:latin typeface="Letter-join Print Plus 1" panose="02000805000000020003" pitchFamily="50" charset="0"/>
              </a:rPr>
              <a:t>or</a:t>
            </a:r>
          </a:p>
        </p:txBody>
      </p:sp>
      <p:sp>
        <p:nvSpPr>
          <p:cNvPr id="15" name="TextBox 14"/>
          <p:cNvSpPr txBox="1"/>
          <p:nvPr/>
        </p:nvSpPr>
        <p:spPr>
          <a:xfrm>
            <a:off x="2357500" y="5229200"/>
            <a:ext cx="1368152" cy="1107996"/>
          </a:xfrm>
          <a:prstGeom prst="rect">
            <a:avLst/>
          </a:prstGeom>
          <a:noFill/>
        </p:spPr>
        <p:txBody>
          <a:bodyPr wrap="square" rtlCol="0">
            <a:spAutoFit/>
          </a:bodyPr>
          <a:lstStyle/>
          <a:p>
            <a:r>
              <a:rPr lang="en-GB" sz="6600" dirty="0" err="1">
                <a:solidFill>
                  <a:srgbClr val="7030A0"/>
                </a:solidFill>
                <a:latin typeface="Letter-join Print Plus 1" panose="02000805000000020003" pitchFamily="50" charset="0"/>
              </a:rPr>
              <a:t>igh</a:t>
            </a:r>
            <a:endParaRPr lang="en-GB" sz="6600" dirty="0">
              <a:solidFill>
                <a:srgbClr val="7030A0"/>
              </a:solidFill>
              <a:latin typeface="Letter-join Print Plus 1" panose="02000805000000020003" pitchFamily="50" charset="0"/>
            </a:endParaRPr>
          </a:p>
        </p:txBody>
      </p:sp>
    </p:spTree>
    <p:extLst>
      <p:ext uri="{BB962C8B-B14F-4D97-AF65-F5344CB8AC3E}">
        <p14:creationId xmlns:p14="http://schemas.microsoft.com/office/powerpoint/2010/main" val="3471933643"/>
      </p:ext>
    </p:extLst>
  </p:cSld>
  <p:clrMapOvr>
    <a:masterClrMapping/>
  </p:clrMapOvr>
  <mc:AlternateContent xmlns:mc="http://schemas.openxmlformats.org/markup-compatibility/2006" xmlns:p14="http://schemas.microsoft.com/office/powerpoint/2010/main">
    <mc:Choice Requires="p14">
      <p:transition spd="slow" p14:dur="2000" advTm="70464"/>
    </mc:Choice>
    <mc:Fallback xmlns="">
      <p:transition spd="slow" advTm="7046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948264" y="3888924"/>
            <a:ext cx="1368152" cy="1107996"/>
          </a:xfrm>
          <a:prstGeom prst="rect">
            <a:avLst/>
          </a:prstGeom>
          <a:noFill/>
        </p:spPr>
        <p:txBody>
          <a:bodyPr wrap="square" rtlCol="0">
            <a:spAutoFit/>
          </a:bodyPr>
          <a:lstStyle/>
          <a:p>
            <a:r>
              <a:rPr lang="en-GB" sz="6600" dirty="0" err="1">
                <a:solidFill>
                  <a:srgbClr val="00B050"/>
                </a:solidFill>
                <a:latin typeface="Letter-join Print Plus 1" panose="02000805000000020003" pitchFamily="50" charset="0"/>
              </a:rPr>
              <a:t>oo</a:t>
            </a:r>
            <a:endParaRPr lang="en-GB" sz="6600" dirty="0">
              <a:solidFill>
                <a:srgbClr val="00B050"/>
              </a:solidFill>
              <a:latin typeface="Letter-join Print Plus 1" panose="02000805000000020003" pitchFamily="50" charset="0"/>
            </a:endParaRPr>
          </a:p>
        </p:txBody>
      </p:sp>
      <p:sp>
        <p:nvSpPr>
          <p:cNvPr id="6" name="TextBox 5"/>
          <p:cNvSpPr txBox="1"/>
          <p:nvPr/>
        </p:nvSpPr>
        <p:spPr>
          <a:xfrm>
            <a:off x="1235104" y="4005064"/>
            <a:ext cx="1368152" cy="1107996"/>
          </a:xfrm>
          <a:prstGeom prst="rect">
            <a:avLst/>
          </a:prstGeom>
          <a:noFill/>
        </p:spPr>
        <p:txBody>
          <a:bodyPr wrap="square" rtlCol="0">
            <a:spAutoFit/>
          </a:bodyPr>
          <a:lstStyle/>
          <a:p>
            <a:r>
              <a:rPr lang="en-GB" sz="6600" dirty="0" err="1">
                <a:solidFill>
                  <a:srgbClr val="00B050"/>
                </a:solidFill>
                <a:latin typeface="Letter-join Print Plus 1" panose="02000805000000020003" pitchFamily="50" charset="0"/>
              </a:rPr>
              <a:t>ee</a:t>
            </a:r>
            <a:endParaRPr lang="en-GB" sz="6600" dirty="0">
              <a:solidFill>
                <a:srgbClr val="00B050"/>
              </a:solidFill>
              <a:latin typeface="Letter-join Print Plus 1" panose="02000805000000020003" pitchFamily="50" charset="0"/>
            </a:endParaRPr>
          </a:p>
        </p:txBody>
      </p:sp>
      <p:sp>
        <p:nvSpPr>
          <p:cNvPr id="7" name="TextBox 6"/>
          <p:cNvSpPr txBox="1"/>
          <p:nvPr/>
        </p:nvSpPr>
        <p:spPr>
          <a:xfrm>
            <a:off x="1619672" y="2060848"/>
            <a:ext cx="1368152" cy="1107996"/>
          </a:xfrm>
          <a:prstGeom prst="rect">
            <a:avLst/>
          </a:prstGeom>
          <a:noFill/>
        </p:spPr>
        <p:txBody>
          <a:bodyPr wrap="square" rtlCol="0">
            <a:spAutoFit/>
          </a:bodyPr>
          <a:lstStyle/>
          <a:p>
            <a:r>
              <a:rPr lang="en-GB" sz="6600" dirty="0" err="1">
                <a:solidFill>
                  <a:srgbClr val="00B050"/>
                </a:solidFill>
                <a:latin typeface="Letter-join Print Plus 1" panose="02000805000000020003" pitchFamily="50" charset="0"/>
              </a:rPr>
              <a:t>sh</a:t>
            </a:r>
            <a:endParaRPr lang="en-GB" sz="6600" dirty="0">
              <a:solidFill>
                <a:srgbClr val="00B050"/>
              </a:solidFill>
              <a:latin typeface="Letter-join Print Plus 1" panose="02000805000000020003" pitchFamily="50" charset="0"/>
            </a:endParaRPr>
          </a:p>
        </p:txBody>
      </p:sp>
      <p:sp>
        <p:nvSpPr>
          <p:cNvPr id="8" name="TextBox 7"/>
          <p:cNvSpPr txBox="1"/>
          <p:nvPr/>
        </p:nvSpPr>
        <p:spPr>
          <a:xfrm>
            <a:off x="3527884" y="2780928"/>
            <a:ext cx="1368152" cy="1107996"/>
          </a:xfrm>
          <a:prstGeom prst="rect">
            <a:avLst/>
          </a:prstGeom>
          <a:noFill/>
        </p:spPr>
        <p:txBody>
          <a:bodyPr wrap="square" rtlCol="0">
            <a:spAutoFit/>
          </a:bodyPr>
          <a:lstStyle/>
          <a:p>
            <a:r>
              <a:rPr lang="en-GB" sz="6600" dirty="0" err="1">
                <a:solidFill>
                  <a:srgbClr val="7030A0"/>
                </a:solidFill>
                <a:latin typeface="Letter-join Print Plus 1" panose="02000805000000020003" pitchFamily="50" charset="0"/>
              </a:rPr>
              <a:t>igh</a:t>
            </a:r>
            <a:endParaRPr lang="en-GB" sz="6600" dirty="0">
              <a:solidFill>
                <a:srgbClr val="7030A0"/>
              </a:solidFill>
              <a:latin typeface="Letter-join Print Plus 1" panose="02000805000000020003" pitchFamily="50" charset="0"/>
            </a:endParaRPr>
          </a:p>
        </p:txBody>
      </p:sp>
      <p:sp>
        <p:nvSpPr>
          <p:cNvPr id="9" name="TextBox 8"/>
          <p:cNvSpPr txBox="1"/>
          <p:nvPr/>
        </p:nvSpPr>
        <p:spPr>
          <a:xfrm>
            <a:off x="5940152" y="2060848"/>
            <a:ext cx="1368152" cy="1107996"/>
          </a:xfrm>
          <a:prstGeom prst="rect">
            <a:avLst/>
          </a:prstGeom>
          <a:noFill/>
        </p:spPr>
        <p:txBody>
          <a:bodyPr wrap="square" rtlCol="0">
            <a:spAutoFit/>
          </a:bodyPr>
          <a:lstStyle/>
          <a:p>
            <a:r>
              <a:rPr lang="en-GB" sz="6600" dirty="0">
                <a:solidFill>
                  <a:srgbClr val="00B050"/>
                </a:solidFill>
                <a:latin typeface="Letter-join Print Plus 1" panose="02000805000000020003" pitchFamily="50" charset="0"/>
              </a:rPr>
              <a:t>or</a:t>
            </a:r>
          </a:p>
        </p:txBody>
      </p:sp>
      <p:sp>
        <p:nvSpPr>
          <p:cNvPr id="10" name="TextBox 9"/>
          <p:cNvSpPr txBox="1"/>
          <p:nvPr/>
        </p:nvSpPr>
        <p:spPr>
          <a:xfrm>
            <a:off x="4289453" y="4318020"/>
            <a:ext cx="1368152" cy="1107996"/>
          </a:xfrm>
          <a:prstGeom prst="rect">
            <a:avLst/>
          </a:prstGeom>
          <a:noFill/>
        </p:spPr>
        <p:txBody>
          <a:bodyPr wrap="square" rtlCol="0">
            <a:spAutoFit/>
          </a:bodyPr>
          <a:lstStyle/>
          <a:p>
            <a:r>
              <a:rPr lang="en-GB" sz="6600" dirty="0" err="1">
                <a:solidFill>
                  <a:srgbClr val="00B050"/>
                </a:solidFill>
                <a:latin typeface="Letter-join Print Plus 1" panose="02000805000000020003" pitchFamily="50" charset="0"/>
              </a:rPr>
              <a:t>ai</a:t>
            </a:r>
            <a:endParaRPr lang="en-GB" sz="6600" dirty="0">
              <a:solidFill>
                <a:srgbClr val="00B050"/>
              </a:solidFill>
              <a:latin typeface="Letter-join Print Plus 1" panose="02000805000000020003" pitchFamily="50" charset="0"/>
            </a:endParaRPr>
          </a:p>
        </p:txBody>
      </p:sp>
      <p:sp>
        <p:nvSpPr>
          <p:cNvPr id="13" name="Rectangle 12"/>
          <p:cNvSpPr/>
          <p:nvPr/>
        </p:nvSpPr>
        <p:spPr>
          <a:xfrm>
            <a:off x="2205165" y="543193"/>
            <a:ext cx="4176464" cy="523220"/>
          </a:xfrm>
          <a:prstGeom prst="rect">
            <a:avLst/>
          </a:prstGeom>
        </p:spPr>
        <p:txBody>
          <a:bodyPr wrap="square">
            <a:spAutoFit/>
          </a:bodyPr>
          <a:lstStyle/>
          <a:p>
            <a:pPr algn="ctr"/>
            <a:r>
              <a:rPr lang="en-GB" sz="2800" dirty="0">
                <a:latin typeface="Letter-join Print Plus 1" panose="02000805000000020003" pitchFamily="50" charset="0"/>
              </a:rPr>
              <a:t>Lets practice!</a:t>
            </a:r>
          </a:p>
        </p:txBody>
      </p:sp>
      <p:sp>
        <p:nvSpPr>
          <p:cNvPr id="2" name="Oval 1"/>
          <p:cNvSpPr/>
          <p:nvPr/>
        </p:nvSpPr>
        <p:spPr>
          <a:xfrm>
            <a:off x="4572000" y="5216668"/>
            <a:ext cx="208571" cy="209348"/>
          </a:xfrm>
          <a:prstGeom prst="ellipse">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1" name="Oval 10"/>
          <p:cNvSpPr/>
          <p:nvPr/>
        </p:nvSpPr>
        <p:spPr>
          <a:xfrm>
            <a:off x="1919180" y="2916513"/>
            <a:ext cx="208571" cy="209348"/>
          </a:xfrm>
          <a:prstGeom prst="ellipse">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p:cNvSpPr/>
          <p:nvPr/>
        </p:nvSpPr>
        <p:spPr>
          <a:xfrm>
            <a:off x="3971438" y="3857230"/>
            <a:ext cx="208571" cy="209348"/>
          </a:xfrm>
          <a:prstGeom prst="ellipse">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4" name="Oval 13"/>
          <p:cNvSpPr/>
          <p:nvPr/>
        </p:nvSpPr>
        <p:spPr>
          <a:xfrm>
            <a:off x="6207907" y="2884819"/>
            <a:ext cx="208571" cy="209348"/>
          </a:xfrm>
          <a:prstGeom prst="ellipse">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5" name="Oval 14"/>
          <p:cNvSpPr/>
          <p:nvPr/>
        </p:nvSpPr>
        <p:spPr>
          <a:xfrm>
            <a:off x="1610684" y="4872018"/>
            <a:ext cx="208571" cy="209348"/>
          </a:xfrm>
          <a:prstGeom prst="ellipse">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6" name="Oval 15"/>
          <p:cNvSpPr/>
          <p:nvPr/>
        </p:nvSpPr>
        <p:spPr>
          <a:xfrm>
            <a:off x="7308304" y="4727210"/>
            <a:ext cx="208571" cy="209348"/>
          </a:xfrm>
          <a:prstGeom prst="ellipse">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47175733"/>
      </p:ext>
    </p:extLst>
  </p:cSld>
  <p:clrMapOvr>
    <a:masterClrMapping/>
  </p:clrMapOvr>
  <mc:AlternateContent xmlns:mc="http://schemas.openxmlformats.org/markup-compatibility/2006" xmlns:p14="http://schemas.microsoft.com/office/powerpoint/2010/main">
    <mc:Choice Requires="p14">
      <p:transition spd="slow" p14:dur="2000" advTm="89965"/>
    </mc:Choice>
    <mc:Fallback xmlns="">
      <p:transition spd="slow" advTm="8996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31BCF68-5E62-4EAC-9FD9-FF1744F98E85}"/>
              </a:ext>
            </a:extLst>
          </p:cNvPr>
          <p:cNvSpPr>
            <a:spLocks noGrp="1"/>
          </p:cNvSpPr>
          <p:nvPr>
            <p:ph type="title"/>
          </p:nvPr>
        </p:nvSpPr>
        <p:spPr>
          <a:xfrm>
            <a:off x="465165" y="260648"/>
            <a:ext cx="8229600" cy="1143000"/>
          </a:xfrm>
        </p:spPr>
        <p:txBody>
          <a:bodyPr>
            <a:normAutofit/>
          </a:bodyPr>
          <a:lstStyle/>
          <a:p>
            <a:pPr algn="ctr"/>
            <a:r>
              <a:rPr lang="en-GB" sz="2800" dirty="0">
                <a:ln>
                  <a:solidFill>
                    <a:schemeClr val="accent1">
                      <a:lumMod val="50000"/>
                    </a:schemeClr>
                  </a:solidFill>
                </a:ln>
                <a:solidFill>
                  <a:schemeClr val="tx1"/>
                </a:solidFill>
                <a:latin typeface="Letter-join Print Plus 1" panose="02000805000000020003" pitchFamily="50" charset="0"/>
              </a:rPr>
              <a:t>Segmenting</a:t>
            </a:r>
          </a:p>
        </p:txBody>
      </p:sp>
      <p:sp>
        <p:nvSpPr>
          <p:cNvPr id="8" name="TextBox 7">
            <a:extLst>
              <a:ext uri="{FF2B5EF4-FFF2-40B4-BE49-F238E27FC236}">
                <a16:creationId xmlns:a16="http://schemas.microsoft.com/office/drawing/2014/main" id="{13D15C01-BF97-4B38-803A-9E48D5016907}"/>
              </a:ext>
            </a:extLst>
          </p:cNvPr>
          <p:cNvSpPr txBox="1"/>
          <p:nvPr/>
        </p:nvSpPr>
        <p:spPr>
          <a:xfrm>
            <a:off x="484885" y="1827123"/>
            <a:ext cx="7488832" cy="1200329"/>
          </a:xfrm>
          <a:prstGeom prst="rect">
            <a:avLst/>
          </a:prstGeom>
          <a:noFill/>
        </p:spPr>
        <p:txBody>
          <a:bodyPr wrap="square" rtlCol="0">
            <a:spAutoFit/>
          </a:bodyPr>
          <a:lstStyle/>
          <a:p>
            <a:r>
              <a:rPr lang="en-GB" sz="2400" b="1" dirty="0">
                <a:solidFill>
                  <a:srgbClr val="7030A0"/>
                </a:solidFill>
                <a:latin typeface="Letter-join Print Plus 1" panose="02000805000000020003" pitchFamily="50" charset="0"/>
              </a:rPr>
              <a:t>Robot talking</a:t>
            </a:r>
          </a:p>
          <a:p>
            <a:endParaRPr lang="en-GB" sz="2400" b="1" dirty="0">
              <a:solidFill>
                <a:srgbClr val="7030A0"/>
              </a:solidFill>
              <a:latin typeface="Letter-join Print Plus 1" panose="02000805000000020003" pitchFamily="50" charset="0"/>
            </a:endParaRPr>
          </a:p>
          <a:p>
            <a:pPr marL="342900" indent="-342900">
              <a:buFont typeface="Wingdings" panose="05000000000000000000" pitchFamily="2" charset="2"/>
              <a:buChar char="v"/>
            </a:pPr>
            <a:r>
              <a:rPr lang="en-GB" sz="2400" dirty="0">
                <a:latin typeface="Letter-join Print Plus 1" panose="02000805000000020003" pitchFamily="50" charset="0"/>
              </a:rPr>
              <a:t>Splitting the word up into individual sounds</a:t>
            </a:r>
          </a:p>
        </p:txBody>
      </p:sp>
      <p:graphicFrame>
        <p:nvGraphicFramePr>
          <p:cNvPr id="2" name="Table 1"/>
          <p:cNvGraphicFramePr>
            <a:graphicFrameLocks noGrp="1"/>
          </p:cNvGraphicFramePr>
          <p:nvPr>
            <p:extLst>
              <p:ext uri="{D42A27DB-BD31-4B8C-83A1-F6EECF244321}">
                <p14:modId xmlns:p14="http://schemas.microsoft.com/office/powerpoint/2010/main" val="592378770"/>
              </p:ext>
            </p:extLst>
          </p:nvPr>
        </p:nvGraphicFramePr>
        <p:xfrm>
          <a:off x="1519624" y="3861048"/>
          <a:ext cx="6120681" cy="1766868"/>
        </p:xfrm>
        <a:graphic>
          <a:graphicData uri="http://schemas.openxmlformats.org/drawingml/2006/table">
            <a:tbl>
              <a:tblPr firstRow="1" bandRow="1">
                <a:tableStyleId>{5C22544A-7EE6-4342-B048-85BDC9FD1C3A}</a:tableStyleId>
              </a:tblPr>
              <a:tblGrid>
                <a:gridCol w="2040227">
                  <a:extLst>
                    <a:ext uri="{9D8B030D-6E8A-4147-A177-3AD203B41FA5}">
                      <a16:colId xmlns:a16="http://schemas.microsoft.com/office/drawing/2014/main" val="100985435"/>
                    </a:ext>
                  </a:extLst>
                </a:gridCol>
                <a:gridCol w="2040227">
                  <a:extLst>
                    <a:ext uri="{9D8B030D-6E8A-4147-A177-3AD203B41FA5}">
                      <a16:colId xmlns:a16="http://schemas.microsoft.com/office/drawing/2014/main" val="3876208706"/>
                    </a:ext>
                  </a:extLst>
                </a:gridCol>
                <a:gridCol w="2040227">
                  <a:extLst>
                    <a:ext uri="{9D8B030D-6E8A-4147-A177-3AD203B41FA5}">
                      <a16:colId xmlns:a16="http://schemas.microsoft.com/office/drawing/2014/main" val="2039760195"/>
                    </a:ext>
                  </a:extLst>
                </a:gridCol>
              </a:tblGrid>
              <a:tr h="1766868">
                <a:tc>
                  <a:txBody>
                    <a:bodyPr/>
                    <a:lstStyle/>
                    <a:p>
                      <a:pPr algn="ctr"/>
                      <a:r>
                        <a:rPr lang="en-GB" sz="8000" dirty="0" smtClean="0">
                          <a:solidFill>
                            <a:schemeClr val="tx1"/>
                          </a:solidFill>
                          <a:latin typeface="Letter-join Print Plus 1" panose="02000805000000020003" pitchFamily="50" charset="0"/>
                        </a:rPr>
                        <a:t>p</a:t>
                      </a:r>
                      <a:endParaRPr lang="en-GB" sz="8000" dirty="0">
                        <a:solidFill>
                          <a:schemeClr val="tx1"/>
                        </a:solidFill>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0" dirty="0" smtClean="0">
                          <a:solidFill>
                            <a:schemeClr val="tx1"/>
                          </a:solidFill>
                          <a:latin typeface="Letter-join Print Plus 1" panose="02000805000000020003" pitchFamily="50" charset="0"/>
                        </a:rPr>
                        <a:t>a</a:t>
                      </a:r>
                      <a:endParaRPr lang="en-GB" sz="8000" dirty="0">
                        <a:solidFill>
                          <a:schemeClr val="tx1"/>
                        </a:solidFill>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0" dirty="0" smtClean="0">
                          <a:solidFill>
                            <a:schemeClr val="tx1"/>
                          </a:solidFill>
                          <a:latin typeface="Letter-join Print Plus 1" panose="02000805000000020003" pitchFamily="50" charset="0"/>
                        </a:rPr>
                        <a:t>t</a:t>
                      </a:r>
                      <a:endParaRPr lang="en-GB" sz="8000" dirty="0">
                        <a:solidFill>
                          <a:schemeClr val="tx1"/>
                        </a:solidFill>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87064303"/>
                  </a:ext>
                </a:extLst>
              </a:tr>
            </a:tbl>
          </a:graphicData>
        </a:graphic>
      </p:graphicFrame>
    </p:spTree>
    <p:extLst>
      <p:ext uri="{BB962C8B-B14F-4D97-AF65-F5344CB8AC3E}">
        <p14:creationId xmlns:p14="http://schemas.microsoft.com/office/powerpoint/2010/main" val="430701404"/>
      </p:ext>
    </p:extLst>
  </p:cSld>
  <p:clrMapOvr>
    <a:masterClrMapping/>
  </p:clrMapOvr>
  <mc:AlternateContent xmlns:mc="http://schemas.openxmlformats.org/markup-compatibility/2006" xmlns:p14="http://schemas.microsoft.com/office/powerpoint/2010/main">
    <mc:Choice Requires="p14">
      <p:transition spd="slow" p14:dur="2000" advTm="27202"/>
    </mc:Choice>
    <mc:Fallback xmlns="">
      <p:transition spd="slow" advTm="2720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31BCF68-5E62-4EAC-9FD9-FF1744F98E85}"/>
              </a:ext>
            </a:extLst>
          </p:cNvPr>
          <p:cNvSpPr>
            <a:spLocks noGrp="1"/>
          </p:cNvSpPr>
          <p:nvPr>
            <p:ph type="title"/>
          </p:nvPr>
        </p:nvSpPr>
        <p:spPr>
          <a:xfrm>
            <a:off x="465165" y="260648"/>
            <a:ext cx="8229600" cy="1143000"/>
          </a:xfrm>
        </p:spPr>
        <p:txBody>
          <a:bodyPr>
            <a:normAutofit/>
          </a:bodyPr>
          <a:lstStyle/>
          <a:p>
            <a:pPr algn="ctr"/>
            <a:r>
              <a:rPr lang="en-GB" sz="2800" dirty="0">
                <a:ln>
                  <a:solidFill>
                    <a:schemeClr val="accent1">
                      <a:lumMod val="50000"/>
                    </a:schemeClr>
                  </a:solidFill>
                </a:ln>
                <a:solidFill>
                  <a:schemeClr val="tx1"/>
                </a:solidFill>
                <a:latin typeface="Letter-join Print Plus 1" panose="02000805000000020003" pitchFamily="50" charset="0"/>
              </a:rPr>
              <a:t>Blending</a:t>
            </a:r>
          </a:p>
        </p:txBody>
      </p:sp>
      <p:sp>
        <p:nvSpPr>
          <p:cNvPr id="7" name="TextBox 6">
            <a:extLst>
              <a:ext uri="{FF2B5EF4-FFF2-40B4-BE49-F238E27FC236}">
                <a16:creationId xmlns:a16="http://schemas.microsoft.com/office/drawing/2014/main" id="{67FD3C23-B981-49A0-B6E1-56772261D2E9}"/>
              </a:ext>
            </a:extLst>
          </p:cNvPr>
          <p:cNvSpPr txBox="1"/>
          <p:nvPr/>
        </p:nvSpPr>
        <p:spPr>
          <a:xfrm>
            <a:off x="509953" y="1124744"/>
            <a:ext cx="7488832" cy="3046988"/>
          </a:xfrm>
          <a:prstGeom prst="rect">
            <a:avLst/>
          </a:prstGeom>
          <a:noFill/>
        </p:spPr>
        <p:txBody>
          <a:bodyPr wrap="square" rtlCol="0">
            <a:spAutoFit/>
          </a:bodyPr>
          <a:lstStyle/>
          <a:p>
            <a:r>
              <a:rPr lang="en-GB" sz="2400" b="1" dirty="0">
                <a:solidFill>
                  <a:srgbClr val="7030A0"/>
                </a:solidFill>
                <a:latin typeface="Letter-join Print Plus 1" panose="02000805000000020003" pitchFamily="50" charset="0"/>
              </a:rPr>
              <a:t>Blending </a:t>
            </a:r>
            <a:r>
              <a:rPr lang="en-GB" sz="2400" b="1" dirty="0" smtClean="0">
                <a:solidFill>
                  <a:srgbClr val="7030A0"/>
                </a:solidFill>
                <a:latin typeface="Letter-join Print Plus 1" panose="02000805000000020003" pitchFamily="50" charset="0"/>
              </a:rPr>
              <a:t>– putting sounds together to read words</a:t>
            </a:r>
            <a:endParaRPr lang="en-GB" sz="2400" b="1" dirty="0">
              <a:solidFill>
                <a:srgbClr val="7030A0"/>
              </a:solidFill>
              <a:latin typeface="Letter-join Print Plus 1" panose="02000805000000020003" pitchFamily="50" charset="0"/>
            </a:endParaRPr>
          </a:p>
          <a:p>
            <a:r>
              <a:rPr lang="en-GB" sz="2400" dirty="0">
                <a:latin typeface="Letter-join Print Plus 1" panose="02000805000000020003" pitchFamily="50" charset="0"/>
              </a:rPr>
              <a:t>Teaching children to blend the sounds of letters together helps them decode unfamiliar or unknown words by sounding them out. For example, when a child is taught the sounds for the letters t, p, a and s, they can start to build up the words: “tap”, “taps”, “pat”, “pats” and “sat”.</a:t>
            </a:r>
          </a:p>
          <a:p>
            <a:endParaRPr lang="en-GB" sz="2400" b="1" dirty="0">
              <a:latin typeface="Letter-join Print Plus 1" panose="02000805000000020003" pitchFamily="50" charset="0"/>
            </a:endParaRPr>
          </a:p>
        </p:txBody>
      </p:sp>
      <p:sp>
        <p:nvSpPr>
          <p:cNvPr id="13" name="TextBox 12">
            <a:extLst>
              <a:ext uri="{FF2B5EF4-FFF2-40B4-BE49-F238E27FC236}">
                <a16:creationId xmlns:a16="http://schemas.microsoft.com/office/drawing/2014/main" id="{9F5B3248-E417-47C9-B9B9-E97655C91F7B}"/>
              </a:ext>
            </a:extLst>
          </p:cNvPr>
          <p:cNvSpPr txBox="1"/>
          <p:nvPr/>
        </p:nvSpPr>
        <p:spPr>
          <a:xfrm>
            <a:off x="3347864" y="3717032"/>
            <a:ext cx="2916324" cy="1107996"/>
          </a:xfrm>
          <a:prstGeom prst="rect">
            <a:avLst/>
          </a:prstGeom>
          <a:noFill/>
        </p:spPr>
        <p:txBody>
          <a:bodyPr wrap="square" rtlCol="0">
            <a:spAutoFit/>
          </a:bodyPr>
          <a:lstStyle/>
          <a:p>
            <a:r>
              <a:rPr lang="en-GB" sz="6600" dirty="0" smtClean="0">
                <a:latin typeface="Letter-join Print Plus 1" panose="02000805000000020003" pitchFamily="50" charset="0"/>
              </a:rPr>
              <a:t>pat</a:t>
            </a:r>
            <a:endParaRPr lang="en-GB" sz="6600" dirty="0">
              <a:latin typeface="Letter-join Print Plus 1" panose="02000805000000020003" pitchFamily="50" charset="0"/>
            </a:endParaRPr>
          </a:p>
        </p:txBody>
      </p:sp>
      <p:sp>
        <p:nvSpPr>
          <p:cNvPr id="8" name="Oval 7"/>
          <p:cNvSpPr/>
          <p:nvPr/>
        </p:nvSpPr>
        <p:spPr>
          <a:xfrm>
            <a:off x="3491880" y="4832952"/>
            <a:ext cx="208571" cy="209348"/>
          </a:xfrm>
          <a:prstGeom prst="ellipse">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9" name="Oval 8"/>
          <p:cNvSpPr/>
          <p:nvPr/>
        </p:nvSpPr>
        <p:spPr>
          <a:xfrm>
            <a:off x="3851920" y="4832952"/>
            <a:ext cx="208571" cy="209348"/>
          </a:xfrm>
          <a:prstGeom prst="ellipse">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0" name="Oval 9"/>
          <p:cNvSpPr/>
          <p:nvPr/>
        </p:nvSpPr>
        <p:spPr>
          <a:xfrm>
            <a:off x="4254369" y="4814756"/>
            <a:ext cx="208571" cy="209348"/>
          </a:xfrm>
          <a:prstGeom prst="ellipse">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49838982"/>
      </p:ext>
    </p:extLst>
  </p:cSld>
  <p:clrMapOvr>
    <a:masterClrMapping/>
  </p:clrMapOvr>
  <mc:AlternateContent xmlns:mc="http://schemas.openxmlformats.org/markup-compatibility/2006" xmlns:p14="http://schemas.microsoft.com/office/powerpoint/2010/main">
    <mc:Choice Requires="p14">
      <p:transition spd="slow" p14:dur="2000" advTm="40796"/>
    </mc:Choice>
    <mc:Fallback xmlns="">
      <p:transition spd="slow" advTm="4079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5165" y="332656"/>
            <a:ext cx="8229600" cy="1143000"/>
          </a:xfrm>
        </p:spPr>
        <p:txBody>
          <a:bodyPr>
            <a:normAutofit/>
          </a:bodyPr>
          <a:lstStyle/>
          <a:p>
            <a:pPr algn="ctr"/>
            <a:r>
              <a:rPr lang="en-GB" sz="2800" dirty="0">
                <a:ln>
                  <a:solidFill>
                    <a:schemeClr val="accent1">
                      <a:lumMod val="50000"/>
                    </a:schemeClr>
                  </a:solidFill>
                </a:ln>
                <a:latin typeface="Letter-join Print Plus 1" panose="02000805000000020003" pitchFamily="50" charset="0"/>
              </a:rPr>
              <a:t>Tricky words</a:t>
            </a:r>
          </a:p>
        </p:txBody>
      </p:sp>
      <p:sp>
        <p:nvSpPr>
          <p:cNvPr id="5" name="TextBox 4"/>
          <p:cNvSpPr txBox="1"/>
          <p:nvPr/>
        </p:nvSpPr>
        <p:spPr>
          <a:xfrm>
            <a:off x="827584" y="1844824"/>
            <a:ext cx="5616624" cy="830997"/>
          </a:xfrm>
          <a:prstGeom prst="rect">
            <a:avLst/>
          </a:prstGeom>
          <a:noFill/>
        </p:spPr>
        <p:txBody>
          <a:bodyPr wrap="square" rtlCol="0">
            <a:spAutoFit/>
          </a:bodyPr>
          <a:lstStyle/>
          <a:p>
            <a:pPr marL="342900" indent="-342900">
              <a:buFont typeface="Wingdings" panose="05000000000000000000" pitchFamily="2" charset="2"/>
              <a:buChar char="v"/>
            </a:pPr>
            <a:r>
              <a:rPr lang="en-GB" sz="2400" dirty="0">
                <a:latin typeface="Letter-join Print Plus 1" panose="02000805000000020003" pitchFamily="50" charset="0"/>
              </a:rPr>
              <a:t>Words that cannot be sounded out.</a:t>
            </a:r>
          </a:p>
          <a:p>
            <a:endParaRPr lang="en-GB" sz="2400" dirty="0">
              <a:latin typeface="Comic Sans MS" panose="030F0702030302020204" pitchFamily="66" charset="0"/>
            </a:endParaRPr>
          </a:p>
        </p:txBody>
      </p:sp>
      <p:sp>
        <p:nvSpPr>
          <p:cNvPr id="6" name="TextBox 5"/>
          <p:cNvSpPr txBox="1"/>
          <p:nvPr/>
        </p:nvSpPr>
        <p:spPr>
          <a:xfrm>
            <a:off x="971600" y="3155647"/>
            <a:ext cx="2916324" cy="1107996"/>
          </a:xfrm>
          <a:prstGeom prst="rect">
            <a:avLst/>
          </a:prstGeom>
          <a:noFill/>
        </p:spPr>
        <p:txBody>
          <a:bodyPr wrap="square" rtlCol="0">
            <a:spAutoFit/>
          </a:bodyPr>
          <a:lstStyle/>
          <a:p>
            <a:r>
              <a:rPr lang="en-GB" sz="6600" dirty="0">
                <a:solidFill>
                  <a:srgbClr val="C00000"/>
                </a:solidFill>
                <a:latin typeface="Letter-join Print Plus 1" panose="02000805000000020003" pitchFamily="50" charset="0"/>
              </a:rPr>
              <a:t>the</a:t>
            </a:r>
          </a:p>
        </p:txBody>
      </p:sp>
      <p:sp>
        <p:nvSpPr>
          <p:cNvPr id="7" name="TextBox 6"/>
          <p:cNvSpPr txBox="1"/>
          <p:nvPr/>
        </p:nvSpPr>
        <p:spPr>
          <a:xfrm>
            <a:off x="4986046" y="3068960"/>
            <a:ext cx="2916324" cy="1107996"/>
          </a:xfrm>
          <a:prstGeom prst="rect">
            <a:avLst/>
          </a:prstGeom>
          <a:noFill/>
        </p:spPr>
        <p:txBody>
          <a:bodyPr wrap="square" rtlCol="0">
            <a:spAutoFit/>
          </a:bodyPr>
          <a:lstStyle/>
          <a:p>
            <a:r>
              <a:rPr lang="en-GB" sz="6600" dirty="0">
                <a:solidFill>
                  <a:srgbClr val="C00000"/>
                </a:solidFill>
                <a:latin typeface="Letter-join Print Plus 1" panose="02000805000000020003" pitchFamily="50" charset="0"/>
              </a:rPr>
              <a:t>I</a:t>
            </a:r>
          </a:p>
        </p:txBody>
      </p:sp>
      <p:sp>
        <p:nvSpPr>
          <p:cNvPr id="8" name="TextBox 7"/>
          <p:cNvSpPr txBox="1"/>
          <p:nvPr/>
        </p:nvSpPr>
        <p:spPr>
          <a:xfrm>
            <a:off x="2987824" y="4438399"/>
            <a:ext cx="2916324" cy="1107996"/>
          </a:xfrm>
          <a:prstGeom prst="rect">
            <a:avLst/>
          </a:prstGeom>
          <a:noFill/>
        </p:spPr>
        <p:txBody>
          <a:bodyPr wrap="square" rtlCol="0">
            <a:spAutoFit/>
          </a:bodyPr>
          <a:lstStyle/>
          <a:p>
            <a:r>
              <a:rPr lang="en-GB" sz="6600" dirty="0">
                <a:solidFill>
                  <a:srgbClr val="C00000"/>
                </a:solidFill>
                <a:latin typeface="Letter-join Print Plus 1" panose="02000805000000020003" pitchFamily="50" charset="0"/>
              </a:rPr>
              <a:t>no</a:t>
            </a:r>
          </a:p>
        </p:txBody>
      </p:sp>
      <p:sp>
        <p:nvSpPr>
          <p:cNvPr id="9" name="TextBox 8"/>
          <p:cNvSpPr txBox="1"/>
          <p:nvPr/>
        </p:nvSpPr>
        <p:spPr>
          <a:xfrm>
            <a:off x="6444208" y="4296753"/>
            <a:ext cx="1584176" cy="1107996"/>
          </a:xfrm>
          <a:prstGeom prst="rect">
            <a:avLst/>
          </a:prstGeom>
          <a:noFill/>
        </p:spPr>
        <p:txBody>
          <a:bodyPr wrap="square" rtlCol="0">
            <a:spAutoFit/>
          </a:bodyPr>
          <a:lstStyle/>
          <a:p>
            <a:r>
              <a:rPr lang="en-GB" sz="6600" dirty="0">
                <a:solidFill>
                  <a:srgbClr val="C00000"/>
                </a:solidFill>
                <a:latin typeface="Letter-join Print Plus 1" panose="02000805000000020003" pitchFamily="50" charset="0"/>
              </a:rPr>
              <a:t>go</a:t>
            </a:r>
          </a:p>
        </p:txBody>
      </p:sp>
    </p:spTree>
    <p:extLst>
      <p:ext uri="{BB962C8B-B14F-4D97-AF65-F5344CB8AC3E}">
        <p14:creationId xmlns:p14="http://schemas.microsoft.com/office/powerpoint/2010/main" val="3810668124"/>
      </p:ext>
    </p:extLst>
  </p:cSld>
  <p:clrMapOvr>
    <a:masterClrMapping/>
  </p:clrMapOvr>
  <mc:AlternateContent xmlns:mc="http://schemas.openxmlformats.org/markup-compatibility/2006" xmlns:p14="http://schemas.microsoft.com/office/powerpoint/2010/main">
    <mc:Choice Requires="p14">
      <p:transition spd="slow" p14:dur="2000" advTm="51560"/>
    </mc:Choice>
    <mc:Fallback xmlns="">
      <p:transition spd="slow" advTm="5156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86CBEDF2-C448-4B80-A95E-EED0F0DF2CF5}"/>
              </a:ext>
            </a:extLst>
          </p:cNvPr>
          <p:cNvSpPr txBox="1"/>
          <p:nvPr/>
        </p:nvSpPr>
        <p:spPr>
          <a:xfrm>
            <a:off x="3059832" y="5085184"/>
            <a:ext cx="5394511" cy="1200329"/>
          </a:xfrm>
          <a:prstGeom prst="rect">
            <a:avLst/>
          </a:prstGeom>
          <a:noFill/>
        </p:spPr>
        <p:txBody>
          <a:bodyPr wrap="square" rtlCol="0">
            <a:spAutoFit/>
          </a:bodyPr>
          <a:lstStyle/>
          <a:p>
            <a:pPr marL="214313" indent="-214313">
              <a:buFont typeface="Arial" panose="020B0604020202020204" pitchFamily="34" charset="0"/>
              <a:buChar char="•"/>
            </a:pPr>
            <a:r>
              <a:rPr lang="en-GB" sz="2400" dirty="0">
                <a:latin typeface="Letter-join Print Plus 1" panose="02000805000000020003" pitchFamily="50" charset="0"/>
              </a:rPr>
              <a:t>Every letter has a name</a:t>
            </a:r>
          </a:p>
          <a:p>
            <a:pPr marL="214313" indent="-214313">
              <a:buFont typeface="Arial" panose="020B0604020202020204" pitchFamily="34" charset="0"/>
              <a:buChar char="•"/>
            </a:pPr>
            <a:r>
              <a:rPr lang="en-GB" sz="2400" dirty="0">
                <a:latin typeface="Letter-join Print Plus 1" panose="02000805000000020003" pitchFamily="50" charset="0"/>
              </a:rPr>
              <a:t>Every letter has a phoneme – sound</a:t>
            </a:r>
          </a:p>
          <a:p>
            <a:pPr marL="214313" indent="-214313">
              <a:buFont typeface="Arial" panose="020B0604020202020204" pitchFamily="34" charset="0"/>
              <a:buChar char="•"/>
            </a:pPr>
            <a:r>
              <a:rPr lang="en-GB" sz="2400" dirty="0">
                <a:latin typeface="Letter-join Print Plus 1" panose="02000805000000020003" pitchFamily="50" charset="0"/>
              </a:rPr>
              <a:t>Every letter has a formation phrase </a:t>
            </a:r>
          </a:p>
        </p:txBody>
      </p:sp>
      <p:pic>
        <p:nvPicPr>
          <p:cNvPr id="2" name="Picture 1"/>
          <p:cNvPicPr>
            <a:picLocks noChangeAspect="1"/>
          </p:cNvPicPr>
          <p:nvPr/>
        </p:nvPicPr>
        <p:blipFill>
          <a:blip r:embed="rId3"/>
          <a:stretch>
            <a:fillRect/>
          </a:stretch>
        </p:blipFill>
        <p:spPr>
          <a:xfrm>
            <a:off x="277762" y="1363183"/>
            <a:ext cx="7843838" cy="3471863"/>
          </a:xfrm>
          <a:prstGeom prst="rect">
            <a:avLst/>
          </a:prstGeom>
        </p:spPr>
      </p:pic>
    </p:spTree>
    <p:extLst>
      <p:ext uri="{BB962C8B-B14F-4D97-AF65-F5344CB8AC3E}">
        <p14:creationId xmlns:p14="http://schemas.microsoft.com/office/powerpoint/2010/main" val="1683260177"/>
      </p:ext>
    </p:extLst>
  </p:cSld>
  <p:clrMapOvr>
    <a:masterClrMapping/>
  </p:clrMapOvr>
  <mc:AlternateContent xmlns:mc="http://schemas.openxmlformats.org/markup-compatibility/2006" xmlns:p14="http://schemas.microsoft.com/office/powerpoint/2010/main">
    <mc:Choice Requires="p14">
      <p:transition spd="slow" p14:dur="2000" advTm="96075"/>
    </mc:Choice>
    <mc:Fallback xmlns="">
      <p:transition spd="slow" advTm="9607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Big Cat Phonics for Little Wandle Letters and Sounds Revised - Number Fun : Phase 1">
            <a:extLst>
              <a:ext uri="{FF2B5EF4-FFF2-40B4-BE49-F238E27FC236}">
                <a16:creationId xmlns:a16="http://schemas.microsoft.com/office/drawing/2014/main" id="{052C580D-C58A-46DE-BFF0-4833A579E1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55523" y="1125064"/>
            <a:ext cx="1446332" cy="137112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E45FA09-9821-49E9-8966-7B5DBC1A1B45}"/>
              </a:ext>
            </a:extLst>
          </p:cNvPr>
          <p:cNvPicPr>
            <a:picLocks noChangeAspect="1"/>
          </p:cNvPicPr>
          <p:nvPr/>
        </p:nvPicPr>
        <p:blipFill rotWithShape="1">
          <a:blip r:embed="rId4"/>
          <a:srcRect l="19369" t="20842" r="20413" b="28802"/>
          <a:stretch/>
        </p:blipFill>
        <p:spPr>
          <a:xfrm>
            <a:off x="1321456" y="2582744"/>
            <a:ext cx="6501089" cy="3057948"/>
          </a:xfrm>
          <a:prstGeom prst="rect">
            <a:avLst/>
          </a:prstGeom>
        </p:spPr>
      </p:pic>
      <p:sp>
        <p:nvSpPr>
          <p:cNvPr id="7" name="TextBox 6">
            <a:extLst>
              <a:ext uri="{FF2B5EF4-FFF2-40B4-BE49-F238E27FC236}">
                <a16:creationId xmlns:a16="http://schemas.microsoft.com/office/drawing/2014/main" id="{3C2CD249-7510-4EFB-B350-EAAF6F4F541E}"/>
              </a:ext>
            </a:extLst>
          </p:cNvPr>
          <p:cNvSpPr txBox="1"/>
          <p:nvPr/>
        </p:nvSpPr>
        <p:spPr>
          <a:xfrm>
            <a:off x="3255886" y="1585323"/>
            <a:ext cx="3855128" cy="523220"/>
          </a:xfrm>
          <a:prstGeom prst="rect">
            <a:avLst/>
          </a:prstGeom>
          <a:noFill/>
        </p:spPr>
        <p:txBody>
          <a:bodyPr wrap="square" rtlCol="0">
            <a:spAutoFit/>
          </a:bodyPr>
          <a:lstStyle/>
          <a:p>
            <a:r>
              <a:rPr lang="en-GB" sz="2800" dirty="0">
                <a:latin typeface="Letter-join Print Plus 1" panose="02000805000000020003" pitchFamily="50" charset="0"/>
              </a:rPr>
              <a:t>Books without words </a:t>
            </a:r>
          </a:p>
        </p:txBody>
      </p:sp>
    </p:spTree>
    <p:extLst>
      <p:ext uri="{BB962C8B-B14F-4D97-AF65-F5344CB8AC3E}">
        <p14:creationId xmlns:p14="http://schemas.microsoft.com/office/powerpoint/2010/main" val="181230842"/>
      </p:ext>
    </p:extLst>
  </p:cSld>
  <p:clrMapOvr>
    <a:masterClrMapping/>
  </p:clrMapOvr>
  <mc:AlternateContent xmlns:mc="http://schemas.openxmlformats.org/markup-compatibility/2006" xmlns:p14="http://schemas.microsoft.com/office/powerpoint/2010/main">
    <mc:Choice Requires="p14">
      <p:transition spd="slow" p14:dur="2000" advTm="55666"/>
    </mc:Choice>
    <mc:Fallback xmlns="">
      <p:transition spd="slow" advTm="556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4BB6FE-C778-400C-91FF-684C4A633E37}"/>
              </a:ext>
            </a:extLst>
          </p:cNvPr>
          <p:cNvSpPr txBox="1"/>
          <p:nvPr/>
        </p:nvSpPr>
        <p:spPr>
          <a:xfrm>
            <a:off x="183847" y="116632"/>
            <a:ext cx="6980441" cy="6601807"/>
          </a:xfrm>
          <a:prstGeom prst="rect">
            <a:avLst/>
          </a:prstGeom>
          <a:noFill/>
        </p:spPr>
        <p:txBody>
          <a:bodyPr wrap="square">
            <a:spAutoFit/>
          </a:bodyPr>
          <a:lstStyle/>
          <a:p>
            <a:pPr algn="ctr"/>
            <a:r>
              <a:rPr lang="en-GB" sz="2800" b="1" dirty="0" smtClean="0">
                <a:latin typeface="Letter-join Print Plus 1" panose="02000805000000020003" pitchFamily="50" charset="0"/>
              </a:rPr>
              <a:t>Phonics books</a:t>
            </a:r>
            <a:endParaRPr lang="en-GB" sz="2800" b="1" dirty="0">
              <a:latin typeface="Letter-join Print Plus 1" panose="02000805000000020003" pitchFamily="50" charset="0"/>
            </a:endParaRPr>
          </a:p>
          <a:p>
            <a:endParaRPr lang="en-GB" sz="1100" dirty="0">
              <a:latin typeface="Comic Sans MS" panose="030F0702030302020204" pitchFamily="66" charset="0"/>
            </a:endParaRPr>
          </a:p>
          <a:p>
            <a:pPr marL="257175" indent="-257175">
              <a:buFont typeface="Arial" panose="020B0604020202020204" pitchFamily="34" charset="0"/>
              <a:buChar char="•"/>
            </a:pPr>
            <a:r>
              <a:rPr lang="en-GB" sz="1600" dirty="0">
                <a:latin typeface="Letter-join Print Plus 1" panose="02000805000000020003" pitchFamily="50" charset="0"/>
              </a:rPr>
              <a:t>It is the school’s role to teach reading.</a:t>
            </a:r>
          </a:p>
          <a:p>
            <a:pPr marL="257175" indent="-257175">
              <a:buFont typeface="Arial" panose="020B0604020202020204" pitchFamily="34" charset="0"/>
              <a:buChar char="•"/>
            </a:pPr>
            <a:endParaRPr lang="en-GB" sz="1600" dirty="0">
              <a:latin typeface="Letter-join Print Plus 1" panose="02000805000000020003" pitchFamily="50" charset="0"/>
            </a:endParaRPr>
          </a:p>
          <a:p>
            <a:pPr marL="257175" indent="-257175">
              <a:buFont typeface="Arial" panose="020B0604020202020204" pitchFamily="34" charset="0"/>
              <a:buChar char="•"/>
            </a:pPr>
            <a:r>
              <a:rPr lang="en-GB" sz="1600" dirty="0">
                <a:latin typeface="Letter-join Print Plus 1" panose="02000805000000020003" pitchFamily="50" charset="0"/>
              </a:rPr>
              <a:t>Parents/carers play a </a:t>
            </a:r>
            <a:r>
              <a:rPr lang="en-GB" sz="1600" u="sng" dirty="0">
                <a:latin typeface="Letter-join Print Plus 1" panose="02000805000000020003" pitchFamily="50" charset="0"/>
              </a:rPr>
              <a:t>vital role</a:t>
            </a:r>
            <a:r>
              <a:rPr lang="en-GB" sz="1600" dirty="0">
                <a:latin typeface="Letter-join Print Plus 1" panose="02000805000000020003" pitchFamily="50" charset="0"/>
              </a:rPr>
              <a:t>. It is important that children have plenty of practice reading at home in order to become fluent, confident readers. </a:t>
            </a:r>
          </a:p>
          <a:p>
            <a:pPr marL="257175" indent="-257175">
              <a:buFont typeface="Arial" panose="020B0604020202020204" pitchFamily="34" charset="0"/>
              <a:buChar char="•"/>
            </a:pPr>
            <a:endParaRPr lang="en-GB" sz="1600" dirty="0">
              <a:latin typeface="Letter-join Print Plus 1" panose="02000805000000020003" pitchFamily="50" charset="0"/>
            </a:endParaRPr>
          </a:p>
          <a:p>
            <a:pPr marL="257175" indent="-257175">
              <a:buFont typeface="Arial" panose="020B0604020202020204" pitchFamily="34" charset="0"/>
              <a:buChar char="•"/>
            </a:pPr>
            <a:r>
              <a:rPr lang="en-GB" sz="1600" dirty="0">
                <a:latin typeface="Letter-join Print Plus 1" panose="02000805000000020003" pitchFamily="50" charset="0"/>
              </a:rPr>
              <a:t>Parents’ or carers’ support is needed to help their child practise reading and develop fluency with a book they have already read at school. </a:t>
            </a:r>
          </a:p>
          <a:p>
            <a:pPr marL="257175" indent="-257175">
              <a:buFont typeface="Arial" panose="020B0604020202020204" pitchFamily="34" charset="0"/>
              <a:buChar char="•"/>
            </a:pPr>
            <a:endParaRPr lang="en-GB" sz="1600" dirty="0">
              <a:latin typeface="Letter-join Print Plus 1" panose="02000805000000020003" pitchFamily="50" charset="0"/>
            </a:endParaRPr>
          </a:p>
          <a:p>
            <a:pPr marL="257175" indent="-257175">
              <a:buFont typeface="Arial" panose="020B0604020202020204" pitchFamily="34" charset="0"/>
              <a:buChar char="•"/>
            </a:pPr>
            <a:r>
              <a:rPr lang="en-GB" sz="1600" dirty="0">
                <a:latin typeface="Letter-join Print Plus 1" panose="02000805000000020003" pitchFamily="50" charset="0"/>
              </a:rPr>
              <a:t>This book needs to be matched to their phonic stage and be fully decodable. If books are sent home that the child cannot decode, it will lead to frustration for the child and the parent/carer. </a:t>
            </a:r>
          </a:p>
          <a:p>
            <a:pPr marL="257175" indent="-257175">
              <a:buFont typeface="Arial" panose="020B0604020202020204" pitchFamily="34" charset="0"/>
              <a:buChar char="•"/>
            </a:pPr>
            <a:endParaRPr lang="en-GB" sz="1600" dirty="0">
              <a:latin typeface="Letter-join Print Plus 1" panose="02000805000000020003" pitchFamily="50" charset="0"/>
            </a:endParaRPr>
          </a:p>
          <a:p>
            <a:pPr marL="257175" indent="-257175">
              <a:buFont typeface="Arial" panose="020B0604020202020204" pitchFamily="34" charset="0"/>
              <a:buChar char="•"/>
            </a:pPr>
            <a:r>
              <a:rPr lang="en-GB" sz="1600" dirty="0">
                <a:latin typeface="Letter-join Print Plus 1" panose="02000805000000020003" pitchFamily="50" charset="0"/>
              </a:rPr>
              <a:t>To ensure that reading at home is an enjoyable experience and does not feel like a chore, schools will send books in which the child can read 95% of the words. </a:t>
            </a:r>
          </a:p>
          <a:p>
            <a:pPr marL="257175" indent="-257175">
              <a:buFont typeface="Arial" panose="020B0604020202020204" pitchFamily="34" charset="0"/>
              <a:buChar char="•"/>
            </a:pPr>
            <a:endParaRPr lang="en-GB" sz="1600" dirty="0">
              <a:latin typeface="Letter-join Print Plus 1" panose="02000805000000020003" pitchFamily="50" charset="0"/>
            </a:endParaRPr>
          </a:p>
          <a:p>
            <a:pPr marL="257175" indent="-257175">
              <a:buFont typeface="Arial" panose="020B0604020202020204" pitchFamily="34" charset="0"/>
              <a:buChar char="•"/>
            </a:pPr>
            <a:r>
              <a:rPr lang="en-GB" sz="1600" dirty="0">
                <a:latin typeface="Letter-join Print Plus 1" panose="02000805000000020003" pitchFamily="50" charset="0"/>
              </a:rPr>
              <a:t>It does not have to be a different book every time; it may need to be the same book if the child still needs to develop fluency. </a:t>
            </a:r>
            <a:endParaRPr lang="en-GB" sz="1600" dirty="0" smtClean="0">
              <a:latin typeface="Letter-join Print Plus 1" panose="02000805000000020003" pitchFamily="50" charset="0"/>
            </a:endParaRPr>
          </a:p>
          <a:p>
            <a:endParaRPr lang="en-GB" sz="1600" dirty="0">
              <a:latin typeface="Letter-join Print Plus 1" panose="02000805000000020003" pitchFamily="50" charset="0"/>
            </a:endParaRPr>
          </a:p>
          <a:p>
            <a:pPr marL="285750" indent="-285750">
              <a:buFont typeface="Arial" panose="020B0604020202020204" pitchFamily="34" charset="0"/>
              <a:buChar char="•"/>
            </a:pPr>
            <a:r>
              <a:rPr lang="en-GB" sz="1600" dirty="0" smtClean="0">
                <a:latin typeface="Letter-join Print Plus 1" panose="02000805000000020003" pitchFamily="50" charset="0"/>
              </a:rPr>
              <a:t>Reading records &amp; reading bee bags-Please make a comment each time your child reads at home. </a:t>
            </a:r>
            <a:r>
              <a:rPr lang="en-GB" sz="1600" dirty="0" smtClean="0">
                <a:latin typeface="Letter-join Print Plus 1" panose="02000805000000020003" pitchFamily="50" charset="0"/>
              </a:rPr>
              <a:t>On changing book days, we will tick off a reading bee at the back of your child’s reading record. Once all of the reading bees have been signed off by school staff your child will win a ‘reading bee bag’</a:t>
            </a:r>
            <a:endParaRPr lang="en-GB" sz="1600" dirty="0">
              <a:latin typeface="Letter-join Print Plus 1" panose="02000805000000020003" pitchFamily="50" charset="0"/>
            </a:endParaRPr>
          </a:p>
        </p:txBody>
      </p:sp>
      <p:pic>
        <p:nvPicPr>
          <p:cNvPr id="4" name="Picture 3">
            <a:extLst>
              <a:ext uri="{FF2B5EF4-FFF2-40B4-BE49-F238E27FC236}">
                <a16:creationId xmlns:a16="http://schemas.microsoft.com/office/drawing/2014/main" id="{186FA623-1EB3-4D4D-A3E3-A4480C1C15FD}"/>
              </a:ext>
            </a:extLst>
          </p:cNvPr>
          <p:cNvPicPr>
            <a:picLocks noChangeAspect="1"/>
          </p:cNvPicPr>
          <p:nvPr/>
        </p:nvPicPr>
        <p:blipFill>
          <a:blip r:embed="rId3"/>
          <a:stretch>
            <a:fillRect/>
          </a:stretch>
        </p:blipFill>
        <p:spPr>
          <a:xfrm>
            <a:off x="7308304" y="1158944"/>
            <a:ext cx="1368529" cy="3039855"/>
          </a:xfrm>
          <a:prstGeom prst="rect">
            <a:avLst/>
          </a:prstGeom>
        </p:spPr>
      </p:pic>
    </p:spTree>
    <p:extLst>
      <p:ext uri="{BB962C8B-B14F-4D97-AF65-F5344CB8AC3E}">
        <p14:creationId xmlns:p14="http://schemas.microsoft.com/office/powerpoint/2010/main" val="4067735617"/>
      </p:ext>
    </p:extLst>
  </p:cSld>
  <p:clrMapOvr>
    <a:masterClrMapping/>
  </p:clrMapOvr>
  <mc:AlternateContent xmlns:mc="http://schemas.openxmlformats.org/markup-compatibility/2006" xmlns:p14="http://schemas.microsoft.com/office/powerpoint/2010/main">
    <mc:Choice Requires="p14">
      <p:transition spd="slow" p14:dur="2000" advTm="180349"/>
    </mc:Choice>
    <mc:Fallback xmlns="">
      <p:transition spd="slow" advTm="18034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C0F3275-FD59-46FD-95ED-0EF2A5551DDF}"/>
              </a:ext>
            </a:extLst>
          </p:cNvPr>
          <p:cNvSpPr txBox="1"/>
          <p:nvPr/>
        </p:nvSpPr>
        <p:spPr>
          <a:xfrm>
            <a:off x="323528" y="260648"/>
            <a:ext cx="5760640" cy="6063198"/>
          </a:xfrm>
          <a:prstGeom prst="rect">
            <a:avLst/>
          </a:prstGeom>
          <a:noFill/>
        </p:spPr>
        <p:txBody>
          <a:bodyPr wrap="square">
            <a:spAutoFit/>
          </a:bodyPr>
          <a:lstStyle/>
          <a:p>
            <a:pPr algn="ctr"/>
            <a:r>
              <a:rPr lang="en-GB" sz="2800" dirty="0" smtClean="0">
                <a:latin typeface="Letter-join Print Plus 1" panose="02000805000000020003" pitchFamily="50" charset="0"/>
              </a:rPr>
              <a:t>Sharing books</a:t>
            </a:r>
            <a:endParaRPr lang="en-GB" sz="3600" dirty="0">
              <a:latin typeface="Letter-join Print Plus 1" panose="02000805000000020003" pitchFamily="50" charset="0"/>
            </a:endParaRPr>
          </a:p>
          <a:p>
            <a:pPr marL="257175" indent="-257175">
              <a:buFont typeface="Arial" panose="020B0604020202020204" pitchFamily="34" charset="0"/>
              <a:buChar char="•"/>
            </a:pPr>
            <a:r>
              <a:rPr lang="en-GB" sz="2400" dirty="0">
                <a:latin typeface="Letter-join Print Plus 1" panose="02000805000000020003" pitchFamily="50" charset="0"/>
              </a:rPr>
              <a:t>If children are to become lifelong readers, it is essential that they are encouraged to read for pleasure. The desire of wanting to read will help with the skill of reading. </a:t>
            </a:r>
          </a:p>
          <a:p>
            <a:endParaRPr lang="en-GB" sz="2400" dirty="0">
              <a:latin typeface="Letter-join Print Plus 1" panose="02000805000000020003" pitchFamily="50" charset="0"/>
            </a:endParaRPr>
          </a:p>
          <a:p>
            <a:pPr marL="257175" indent="-257175">
              <a:buFont typeface="Arial" panose="020B0604020202020204" pitchFamily="34" charset="0"/>
              <a:buChar char="•"/>
            </a:pPr>
            <a:r>
              <a:rPr lang="en-GB" sz="2400" dirty="0">
                <a:latin typeface="Letter-join Print Plus 1" panose="02000805000000020003" pitchFamily="50" charset="0"/>
              </a:rPr>
              <a:t>Parents/carers should not expect their child to read this book independently and certainly should not try to get their child to do so. </a:t>
            </a:r>
          </a:p>
          <a:p>
            <a:pPr marL="257175" indent="-257175">
              <a:buFont typeface="Arial" panose="020B0604020202020204" pitchFamily="34" charset="0"/>
              <a:buChar char="•"/>
            </a:pPr>
            <a:endParaRPr lang="en-GB" sz="2400" u="sng" dirty="0">
              <a:latin typeface="Letter-join Print Plus 1" panose="02000805000000020003" pitchFamily="50" charset="0"/>
            </a:endParaRPr>
          </a:p>
          <a:p>
            <a:pPr marL="257175" indent="-257175">
              <a:buFont typeface="Arial" panose="020B0604020202020204" pitchFamily="34" charset="0"/>
              <a:buChar char="•"/>
            </a:pPr>
            <a:r>
              <a:rPr lang="en-GB" sz="2400" dirty="0">
                <a:latin typeface="Letter-join Print Plus 1" panose="02000805000000020003" pitchFamily="50" charset="0"/>
              </a:rPr>
              <a:t>The book is for the parent/carer to read to or with the child. </a:t>
            </a:r>
            <a:endParaRPr lang="en-GB" sz="2400" dirty="0" smtClean="0">
              <a:latin typeface="Letter-join Print Plus 1" panose="02000805000000020003" pitchFamily="50" charset="0"/>
            </a:endParaRPr>
          </a:p>
          <a:p>
            <a:pPr marL="257175" indent="-257175">
              <a:buFont typeface="Arial" panose="020B0604020202020204" pitchFamily="34" charset="0"/>
              <a:buChar char="•"/>
            </a:pPr>
            <a:endParaRPr lang="en-GB" sz="2400" dirty="0" smtClean="0">
              <a:latin typeface="Letter-join Print Plus 1" panose="02000805000000020003" pitchFamily="50" charset="0"/>
            </a:endParaRPr>
          </a:p>
          <a:p>
            <a:pPr marL="257175" indent="-257175">
              <a:buFont typeface="Arial" panose="020B0604020202020204" pitchFamily="34" charset="0"/>
              <a:buChar char="•"/>
            </a:pPr>
            <a:r>
              <a:rPr lang="en-GB" sz="2400" dirty="0" smtClean="0">
                <a:latin typeface="Letter-join Print Plus 1" panose="02000805000000020003" pitchFamily="50" charset="0"/>
              </a:rPr>
              <a:t>The </a:t>
            </a:r>
            <a:r>
              <a:rPr lang="en-GB" sz="2400" dirty="0">
                <a:latin typeface="Letter-join Print Plus 1" panose="02000805000000020003" pitchFamily="50" charset="0"/>
              </a:rPr>
              <a:t>goal is enjoyment. </a:t>
            </a:r>
          </a:p>
        </p:txBody>
      </p:sp>
      <p:pic>
        <p:nvPicPr>
          <p:cNvPr id="4" name="Picture 3">
            <a:extLst>
              <a:ext uri="{FF2B5EF4-FFF2-40B4-BE49-F238E27FC236}">
                <a16:creationId xmlns:a16="http://schemas.microsoft.com/office/drawing/2014/main" id="{75275F96-5BEF-47B7-A501-4564796A4F66}"/>
              </a:ext>
            </a:extLst>
          </p:cNvPr>
          <p:cNvPicPr>
            <a:picLocks noChangeAspect="1"/>
          </p:cNvPicPr>
          <p:nvPr/>
        </p:nvPicPr>
        <p:blipFill>
          <a:blip r:embed="rId3"/>
          <a:stretch>
            <a:fillRect/>
          </a:stretch>
        </p:blipFill>
        <p:spPr>
          <a:xfrm>
            <a:off x="6084168" y="692696"/>
            <a:ext cx="2816440" cy="2816440"/>
          </a:xfrm>
          <a:prstGeom prst="rect">
            <a:avLst/>
          </a:prstGeom>
        </p:spPr>
      </p:pic>
    </p:spTree>
    <p:extLst>
      <p:ext uri="{BB962C8B-B14F-4D97-AF65-F5344CB8AC3E}">
        <p14:creationId xmlns:p14="http://schemas.microsoft.com/office/powerpoint/2010/main" val="630380968"/>
      </p:ext>
    </p:extLst>
  </p:cSld>
  <p:clrMapOvr>
    <a:masterClrMapping/>
  </p:clrMapOvr>
  <mc:AlternateContent xmlns:mc="http://schemas.openxmlformats.org/markup-compatibility/2006" xmlns:p14="http://schemas.microsoft.com/office/powerpoint/2010/main">
    <mc:Choice Requires="p14">
      <p:transition spd="slow" p14:dur="2000" advTm="60127"/>
    </mc:Choice>
    <mc:Fallback xmlns="">
      <p:transition spd="slow" advTm="6012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5165" y="332656"/>
            <a:ext cx="8229600" cy="1143000"/>
          </a:xfrm>
        </p:spPr>
        <p:txBody>
          <a:bodyPr>
            <a:noAutofit/>
          </a:bodyPr>
          <a:lstStyle/>
          <a:p>
            <a:pPr algn="ctr"/>
            <a:r>
              <a:rPr lang="en-GB" sz="2800" dirty="0" smtClean="0">
                <a:ln>
                  <a:solidFill>
                    <a:schemeClr val="accent1">
                      <a:lumMod val="50000"/>
                    </a:schemeClr>
                  </a:solidFill>
                </a:ln>
                <a:solidFill>
                  <a:schemeClr val="tx1"/>
                </a:solidFill>
                <a:latin typeface="Letter-join Print Plus 1" panose="02000805000000020003" pitchFamily="50" charset="0"/>
              </a:rPr>
              <a:t>How can you support </a:t>
            </a:r>
            <a:r>
              <a:rPr lang="en-GB" sz="2800" dirty="0" smtClean="0">
                <a:ln>
                  <a:solidFill>
                    <a:schemeClr val="accent1">
                      <a:lumMod val="50000"/>
                    </a:schemeClr>
                  </a:solidFill>
                </a:ln>
                <a:solidFill>
                  <a:schemeClr val="tx1"/>
                </a:solidFill>
                <a:latin typeface="Letter-join Print Plus 1" panose="02000805000000020003" pitchFamily="50" charset="0"/>
              </a:rPr>
              <a:t>writing for your child at home-</a:t>
            </a:r>
            <a:br>
              <a:rPr lang="en-GB" sz="2800" dirty="0" smtClean="0">
                <a:ln>
                  <a:solidFill>
                    <a:schemeClr val="accent1">
                      <a:lumMod val="50000"/>
                    </a:schemeClr>
                  </a:solidFill>
                </a:ln>
                <a:solidFill>
                  <a:schemeClr val="tx1"/>
                </a:solidFill>
                <a:latin typeface="Letter-join Print Plus 1" panose="02000805000000020003" pitchFamily="50" charset="0"/>
              </a:rPr>
            </a:br>
            <a:endParaRPr lang="en-GB" sz="2800" u="sng" dirty="0">
              <a:ln>
                <a:solidFill>
                  <a:schemeClr val="accent1">
                    <a:lumMod val="50000"/>
                  </a:schemeClr>
                </a:solidFill>
              </a:ln>
              <a:solidFill>
                <a:schemeClr val="tx1"/>
              </a:solidFill>
              <a:latin typeface="Letter-join Print Plus 1" panose="02000805000000020003" pitchFamily="50" charset="0"/>
            </a:endParaRPr>
          </a:p>
        </p:txBody>
      </p:sp>
      <p:sp>
        <p:nvSpPr>
          <p:cNvPr id="5" name="TextBox 4"/>
          <p:cNvSpPr txBox="1"/>
          <p:nvPr/>
        </p:nvSpPr>
        <p:spPr>
          <a:xfrm>
            <a:off x="243277" y="1306438"/>
            <a:ext cx="8918695" cy="1569660"/>
          </a:xfrm>
          <a:prstGeom prst="rect">
            <a:avLst/>
          </a:prstGeom>
          <a:noFill/>
        </p:spPr>
        <p:txBody>
          <a:bodyPr wrap="square" rtlCol="0">
            <a:spAutoFit/>
          </a:bodyPr>
          <a:lstStyle/>
          <a:p>
            <a:pPr marL="342900" indent="-342900">
              <a:buFont typeface="Wingdings" panose="05000000000000000000" pitchFamily="2" charset="2"/>
              <a:buChar char="v"/>
            </a:pPr>
            <a:r>
              <a:rPr lang="en-GB" sz="2400" dirty="0" smtClean="0">
                <a:latin typeface="Letter-join Print Plus 1" panose="02000805000000020003" pitchFamily="50" charset="0"/>
              </a:rPr>
              <a:t>Support and encourage Fine Motor Skills</a:t>
            </a:r>
          </a:p>
          <a:p>
            <a:pPr marL="342900" indent="-342900">
              <a:buFont typeface="Wingdings" panose="05000000000000000000" pitchFamily="2" charset="2"/>
              <a:buChar char="v"/>
            </a:pPr>
            <a:r>
              <a:rPr lang="en-GB" sz="2400" dirty="0">
                <a:latin typeface="Letter-join Print Plus 1" panose="02000805000000020003" pitchFamily="50" charset="0"/>
              </a:rPr>
              <a:t>Young children need to develop the muscles in their fingers before they can hold a pencil properly. </a:t>
            </a:r>
          </a:p>
          <a:p>
            <a:pPr marL="342900" indent="-342900">
              <a:buFont typeface="Wingdings" panose="05000000000000000000" pitchFamily="2" charset="2"/>
              <a:buChar char="v"/>
            </a:pPr>
            <a:endParaRPr lang="en-GB" sz="2400" dirty="0">
              <a:latin typeface="Letter-join Print Plus 1" panose="02000805000000020003" pitchFamily="50" charset="0"/>
            </a:endParaRPr>
          </a:p>
        </p:txBody>
      </p:sp>
      <p:pic>
        <p:nvPicPr>
          <p:cNvPr id="3079" name="Picture 7" descr="http://www.playdoughtoplato.com/wp-content/uploads/2013/07/IMG_3866-1024x68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21311"/>
          <a:stretch/>
        </p:blipFill>
        <p:spPr bwMode="auto">
          <a:xfrm>
            <a:off x="6941052" y="2706880"/>
            <a:ext cx="2030648" cy="171870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AD1F8898-2431-478D-8DC7-E70300ED56EE}"/>
              </a:ext>
            </a:extLst>
          </p:cNvPr>
          <p:cNvPicPr>
            <a:picLocks noChangeAspect="1"/>
          </p:cNvPicPr>
          <p:nvPr/>
        </p:nvPicPr>
        <p:blipFill rotWithShape="1">
          <a:blip r:embed="rId4"/>
          <a:srcRect b="26901"/>
          <a:stretch/>
        </p:blipFill>
        <p:spPr>
          <a:xfrm>
            <a:off x="107504" y="2515310"/>
            <a:ext cx="3079831" cy="2997105"/>
          </a:xfrm>
          <a:prstGeom prst="rect">
            <a:avLst/>
          </a:prstGeom>
        </p:spPr>
      </p:pic>
      <p:pic>
        <p:nvPicPr>
          <p:cNvPr id="6" name="Picture 5">
            <a:extLst>
              <a:ext uri="{FF2B5EF4-FFF2-40B4-BE49-F238E27FC236}">
                <a16:creationId xmlns:a16="http://schemas.microsoft.com/office/drawing/2014/main" id="{656E2918-0D01-4DD2-A673-2B44C2DB0ECB}"/>
              </a:ext>
            </a:extLst>
          </p:cNvPr>
          <p:cNvPicPr>
            <a:picLocks noChangeAspect="1"/>
          </p:cNvPicPr>
          <p:nvPr/>
        </p:nvPicPr>
        <p:blipFill rotWithShape="1">
          <a:blip r:embed="rId5"/>
          <a:srcRect t="16920"/>
          <a:stretch/>
        </p:blipFill>
        <p:spPr>
          <a:xfrm>
            <a:off x="3538534" y="3212976"/>
            <a:ext cx="3051319" cy="3384376"/>
          </a:xfrm>
          <a:prstGeom prst="rect">
            <a:avLst/>
          </a:prstGeom>
        </p:spPr>
      </p:pic>
    </p:spTree>
    <p:extLst>
      <p:ext uri="{BB962C8B-B14F-4D97-AF65-F5344CB8AC3E}">
        <p14:creationId xmlns:p14="http://schemas.microsoft.com/office/powerpoint/2010/main" val="1768864203"/>
      </p:ext>
    </p:extLst>
  </p:cSld>
  <p:clrMapOvr>
    <a:masterClrMapping/>
  </p:clrMapOvr>
  <mc:AlternateContent xmlns:mc="http://schemas.openxmlformats.org/markup-compatibility/2006" xmlns:p14="http://schemas.microsoft.com/office/powerpoint/2010/main">
    <mc:Choice Requires="p14">
      <p:transition spd="slow" p14:dur="2000" advTm="37247"/>
    </mc:Choice>
    <mc:Fallback xmlns="">
      <p:transition spd="slow" advTm="3724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5165" y="332656"/>
            <a:ext cx="8229600" cy="1143000"/>
          </a:xfrm>
        </p:spPr>
        <p:txBody>
          <a:bodyPr>
            <a:noAutofit/>
          </a:bodyPr>
          <a:lstStyle/>
          <a:p>
            <a:pPr algn="ctr"/>
            <a:r>
              <a:rPr lang="en-GB" sz="2800" dirty="0" smtClean="0">
                <a:ln>
                  <a:solidFill>
                    <a:schemeClr val="accent1">
                      <a:lumMod val="50000"/>
                    </a:schemeClr>
                  </a:solidFill>
                </a:ln>
                <a:latin typeface="Letter-join Print Plus 1" panose="02000805000000020003" pitchFamily="50" charset="0"/>
              </a:rPr>
              <a:t>How can you support writin</a:t>
            </a:r>
            <a:r>
              <a:rPr lang="en-GB" sz="2800" dirty="0" smtClean="0">
                <a:ln>
                  <a:solidFill>
                    <a:schemeClr val="accent1">
                      <a:lumMod val="50000"/>
                    </a:schemeClr>
                  </a:solidFill>
                </a:ln>
                <a:latin typeface="Letter-join Print Plus 1" panose="02000805000000020003" pitchFamily="50" charset="0"/>
              </a:rPr>
              <a:t>g for your child at home</a:t>
            </a:r>
            <a:br>
              <a:rPr lang="en-GB" sz="2800" dirty="0" smtClean="0">
                <a:ln>
                  <a:solidFill>
                    <a:schemeClr val="accent1">
                      <a:lumMod val="50000"/>
                    </a:schemeClr>
                  </a:solidFill>
                </a:ln>
                <a:latin typeface="Letter-join Print Plus 1" panose="02000805000000020003" pitchFamily="50" charset="0"/>
              </a:rPr>
            </a:br>
            <a:endParaRPr lang="en-GB" sz="2800" u="sng" dirty="0">
              <a:ln>
                <a:solidFill>
                  <a:schemeClr val="accent1">
                    <a:lumMod val="50000"/>
                  </a:schemeClr>
                </a:solidFill>
              </a:ln>
              <a:latin typeface="Letter-join Print Plus 1" panose="02000805000000020003" pitchFamily="50" charset="0"/>
            </a:endParaRPr>
          </a:p>
        </p:txBody>
      </p:sp>
      <p:sp>
        <p:nvSpPr>
          <p:cNvPr id="6" name="Content Placeholder 5"/>
          <p:cNvSpPr>
            <a:spLocks noGrp="1"/>
          </p:cNvSpPr>
          <p:nvPr>
            <p:ph idx="1"/>
          </p:nvPr>
        </p:nvSpPr>
        <p:spPr>
          <a:xfrm>
            <a:off x="495418" y="973964"/>
            <a:ext cx="8229600" cy="2270082"/>
          </a:xfrm>
        </p:spPr>
        <p:txBody>
          <a:bodyPr>
            <a:normAutofit fontScale="25000" lnSpcReduction="20000"/>
          </a:bodyPr>
          <a:lstStyle/>
          <a:p>
            <a:pPr>
              <a:lnSpc>
                <a:spcPct val="150000"/>
              </a:lnSpc>
              <a:buClrTx/>
              <a:buFont typeface="Wingdings" panose="05000000000000000000" pitchFamily="2" charset="2"/>
              <a:buChar char="v"/>
            </a:pPr>
            <a:r>
              <a:rPr lang="en-GB" sz="9600" dirty="0" smtClean="0">
                <a:latin typeface="Letter-join Print Plus 1" panose="02000805000000020003" pitchFamily="50" charset="0"/>
              </a:rPr>
              <a:t>Writing with purpose</a:t>
            </a:r>
          </a:p>
          <a:p>
            <a:pPr>
              <a:lnSpc>
                <a:spcPct val="150000"/>
              </a:lnSpc>
              <a:buClrTx/>
              <a:buFont typeface="Wingdings" panose="05000000000000000000" pitchFamily="2" charset="2"/>
              <a:buChar char="v"/>
            </a:pPr>
            <a:r>
              <a:rPr lang="en-GB" sz="9600" dirty="0" smtClean="0">
                <a:latin typeface="Letter-join Print Plus 1" panose="02000805000000020003" pitchFamily="50" charset="0"/>
              </a:rPr>
              <a:t>Praise </a:t>
            </a:r>
            <a:r>
              <a:rPr lang="en-GB" sz="9600" dirty="0">
                <a:latin typeface="Letter-join Print Plus 1" panose="02000805000000020003" pitchFamily="50" charset="0"/>
              </a:rPr>
              <a:t>your child for ‘play writing’. </a:t>
            </a:r>
          </a:p>
          <a:p>
            <a:pPr>
              <a:lnSpc>
                <a:spcPct val="150000"/>
              </a:lnSpc>
              <a:buClrTx/>
              <a:buFont typeface="Wingdings" panose="05000000000000000000" pitchFamily="2" charset="2"/>
              <a:buChar char="v"/>
            </a:pPr>
            <a:r>
              <a:rPr lang="en-GB" sz="9600" dirty="0">
                <a:latin typeface="Letter-join Print Plus 1" panose="02000805000000020003" pitchFamily="50" charset="0"/>
              </a:rPr>
              <a:t>Write with your child- ‘think out loud’</a:t>
            </a:r>
          </a:p>
          <a:p>
            <a:pPr>
              <a:lnSpc>
                <a:spcPct val="150000"/>
              </a:lnSpc>
              <a:buClrTx/>
              <a:buFont typeface="Wingdings" panose="05000000000000000000" pitchFamily="2" charset="2"/>
              <a:buChar char="v"/>
            </a:pPr>
            <a:r>
              <a:rPr lang="en-GB" sz="9600" dirty="0">
                <a:latin typeface="Letter-join Print Plus 1" panose="02000805000000020003" pitchFamily="50" charset="0"/>
              </a:rPr>
              <a:t>Spellings- phonetically spelt. </a:t>
            </a:r>
          </a:p>
          <a:p>
            <a:pPr>
              <a:lnSpc>
                <a:spcPct val="150000"/>
              </a:lnSpc>
              <a:buClrTx/>
              <a:buFont typeface="Wingdings" panose="05000000000000000000" pitchFamily="2" charset="2"/>
              <a:buChar char="v"/>
            </a:pPr>
            <a:r>
              <a:rPr lang="en-GB" sz="9600" dirty="0">
                <a:latin typeface="Letter-join Print Plus 1" panose="02000805000000020003" pitchFamily="50" charset="0"/>
              </a:rPr>
              <a:t>Encourage correct formation of letters and </a:t>
            </a:r>
            <a:r>
              <a:rPr lang="en-GB" sz="9600" dirty="0" smtClean="0">
                <a:latin typeface="Letter-join Print Plus 1" panose="02000805000000020003" pitchFamily="50" charset="0"/>
              </a:rPr>
              <a:t>lowercase</a:t>
            </a:r>
            <a:endParaRPr lang="en-GB" sz="9600" dirty="0">
              <a:latin typeface="Letter-join Print Plus 1" panose="02000805000000020003" pitchFamily="50" charset="0"/>
            </a:endParaRPr>
          </a:p>
        </p:txBody>
      </p:sp>
      <p:sp>
        <p:nvSpPr>
          <p:cNvPr id="9" name="TextBox 8"/>
          <p:cNvSpPr txBox="1"/>
          <p:nvPr/>
        </p:nvSpPr>
        <p:spPr>
          <a:xfrm>
            <a:off x="2991928" y="5955586"/>
            <a:ext cx="3864512" cy="461665"/>
          </a:xfrm>
          <a:prstGeom prst="rect">
            <a:avLst/>
          </a:prstGeom>
          <a:noFill/>
        </p:spPr>
        <p:txBody>
          <a:bodyPr wrap="square" rtlCol="0">
            <a:spAutoFit/>
          </a:bodyPr>
          <a:lstStyle/>
          <a:p>
            <a:r>
              <a:rPr lang="en-GB" sz="2400" dirty="0">
                <a:solidFill>
                  <a:srgbClr val="7030A0"/>
                </a:solidFill>
                <a:latin typeface="Letter-join Print Plus 1" panose="02000805000000020003" pitchFamily="50" charset="0"/>
              </a:rPr>
              <a:t>Write a shopping list</a:t>
            </a:r>
          </a:p>
        </p:txBody>
      </p:sp>
      <p:sp>
        <p:nvSpPr>
          <p:cNvPr id="10" name="TextBox 9"/>
          <p:cNvSpPr txBox="1"/>
          <p:nvPr/>
        </p:nvSpPr>
        <p:spPr>
          <a:xfrm>
            <a:off x="6012160" y="5500552"/>
            <a:ext cx="3888432" cy="461665"/>
          </a:xfrm>
          <a:prstGeom prst="rect">
            <a:avLst/>
          </a:prstGeom>
          <a:noFill/>
        </p:spPr>
        <p:txBody>
          <a:bodyPr wrap="square" rtlCol="0">
            <a:spAutoFit/>
          </a:bodyPr>
          <a:lstStyle/>
          <a:p>
            <a:r>
              <a:rPr lang="en-GB" sz="2400" dirty="0">
                <a:solidFill>
                  <a:srgbClr val="7030A0"/>
                </a:solidFill>
                <a:latin typeface="Letter-join Print Plus 1" panose="02000805000000020003" pitchFamily="50" charset="0"/>
              </a:rPr>
              <a:t>Write a birthday card</a:t>
            </a:r>
          </a:p>
        </p:txBody>
      </p:sp>
      <p:sp>
        <p:nvSpPr>
          <p:cNvPr id="11" name="TextBox 10"/>
          <p:cNvSpPr txBox="1"/>
          <p:nvPr/>
        </p:nvSpPr>
        <p:spPr>
          <a:xfrm>
            <a:off x="159949" y="5627275"/>
            <a:ext cx="2736304" cy="461665"/>
          </a:xfrm>
          <a:prstGeom prst="rect">
            <a:avLst/>
          </a:prstGeom>
          <a:noFill/>
        </p:spPr>
        <p:txBody>
          <a:bodyPr wrap="square" rtlCol="0">
            <a:spAutoFit/>
          </a:bodyPr>
          <a:lstStyle/>
          <a:p>
            <a:r>
              <a:rPr lang="en-GB" sz="2400" dirty="0">
                <a:solidFill>
                  <a:srgbClr val="7030A0"/>
                </a:solidFill>
                <a:latin typeface="Letter-join Print Plus 1" panose="02000805000000020003" pitchFamily="50" charset="0"/>
              </a:rPr>
              <a:t>Treasure maps </a:t>
            </a:r>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264" y="4184593"/>
            <a:ext cx="1315959" cy="13159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descr="http://www.sparklebox.co.uk/blue/3721-3730/_wp_generated/pp50cce857_1b.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60672" y="4654868"/>
            <a:ext cx="920886" cy="1300718"/>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2214" y="4568708"/>
            <a:ext cx="1544960" cy="10389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1022336"/>
      </p:ext>
    </p:extLst>
  </p:cSld>
  <p:clrMapOvr>
    <a:masterClrMapping/>
  </p:clrMapOvr>
  <mc:AlternateContent xmlns:mc="http://schemas.openxmlformats.org/markup-compatibility/2006" xmlns:p14="http://schemas.microsoft.com/office/powerpoint/2010/main">
    <mc:Choice Requires="p14">
      <p:transition spd="slow" p14:dur="2000" advTm="41184"/>
    </mc:Choice>
    <mc:Fallback xmlns="">
      <p:transition spd="slow" advTm="41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5165" y="332656"/>
            <a:ext cx="8229600" cy="1143000"/>
          </a:xfrm>
        </p:spPr>
        <p:txBody>
          <a:bodyPr>
            <a:normAutofit/>
          </a:bodyPr>
          <a:lstStyle/>
          <a:p>
            <a:pPr algn="ctr"/>
            <a:r>
              <a:rPr lang="en-GB" sz="2800" dirty="0">
                <a:ln>
                  <a:solidFill>
                    <a:schemeClr val="accent1">
                      <a:lumMod val="50000"/>
                    </a:schemeClr>
                  </a:solidFill>
                </a:ln>
                <a:solidFill>
                  <a:schemeClr val="tx1"/>
                </a:solidFill>
                <a:latin typeface="Letter-join Print Plus 1" panose="02000805000000020003" pitchFamily="50" charset="0"/>
              </a:rPr>
              <a:t>Making it fun!</a:t>
            </a:r>
          </a:p>
        </p:txBody>
      </p:sp>
      <p:sp>
        <p:nvSpPr>
          <p:cNvPr id="3" name="Content Placeholder 2"/>
          <p:cNvSpPr>
            <a:spLocks noGrp="1"/>
          </p:cNvSpPr>
          <p:nvPr>
            <p:ph idx="1"/>
          </p:nvPr>
        </p:nvSpPr>
        <p:spPr>
          <a:xfrm>
            <a:off x="323528" y="1556792"/>
            <a:ext cx="4464496" cy="2016224"/>
          </a:xfrm>
        </p:spPr>
        <p:txBody>
          <a:bodyPr>
            <a:normAutofit/>
          </a:bodyPr>
          <a:lstStyle/>
          <a:p>
            <a:pPr>
              <a:lnSpc>
                <a:spcPct val="150000"/>
              </a:lnSpc>
              <a:buClrTx/>
              <a:buFont typeface="Wingdings" panose="05000000000000000000" pitchFamily="2" charset="2"/>
              <a:buChar char="v"/>
            </a:pPr>
            <a:r>
              <a:rPr lang="en-GB" sz="2400" dirty="0" smtClean="0">
                <a:latin typeface="Letter-join Print Plus 1" panose="02000805000000020003" pitchFamily="50" charset="0"/>
              </a:rPr>
              <a:t>Write </a:t>
            </a:r>
            <a:r>
              <a:rPr lang="en-GB" sz="2400" dirty="0">
                <a:latin typeface="Letter-join Print Plus 1" panose="02000805000000020003" pitchFamily="50" charset="0"/>
              </a:rPr>
              <a:t>phonics in sand</a:t>
            </a:r>
          </a:p>
          <a:p>
            <a:pPr>
              <a:lnSpc>
                <a:spcPct val="150000"/>
              </a:lnSpc>
              <a:buClrTx/>
              <a:buFont typeface="Wingdings" panose="05000000000000000000" pitchFamily="2" charset="2"/>
              <a:buChar char="v"/>
            </a:pPr>
            <a:r>
              <a:rPr lang="en-GB" sz="2400" dirty="0">
                <a:latin typeface="Letter-join Print Plus 1" panose="02000805000000020003" pitchFamily="50" charset="0"/>
              </a:rPr>
              <a:t>Magnetic letters play</a:t>
            </a:r>
          </a:p>
          <a:p>
            <a:pPr>
              <a:lnSpc>
                <a:spcPct val="150000"/>
              </a:lnSpc>
              <a:buClrTx/>
              <a:buFont typeface="Wingdings" panose="05000000000000000000" pitchFamily="2" charset="2"/>
              <a:buChar char="v"/>
            </a:pPr>
            <a:r>
              <a:rPr lang="en-GB" sz="2400" dirty="0">
                <a:latin typeface="Letter-join Print Plus 1" panose="02000805000000020003" pitchFamily="50" charset="0"/>
              </a:rPr>
              <a:t>Play schools</a:t>
            </a:r>
          </a:p>
        </p:txBody>
      </p:sp>
      <p:sp>
        <p:nvSpPr>
          <p:cNvPr id="5" name="TextBox 4"/>
          <p:cNvSpPr txBox="1"/>
          <p:nvPr/>
        </p:nvSpPr>
        <p:spPr>
          <a:xfrm>
            <a:off x="2411760" y="4149080"/>
            <a:ext cx="3096344" cy="1200329"/>
          </a:xfrm>
          <a:prstGeom prst="rect">
            <a:avLst/>
          </a:prstGeom>
          <a:noFill/>
        </p:spPr>
        <p:txBody>
          <a:bodyPr wrap="square" rtlCol="0">
            <a:spAutoFit/>
          </a:bodyPr>
          <a:lstStyle/>
          <a:p>
            <a:r>
              <a:rPr lang="en-GB" sz="2400" dirty="0">
                <a:latin typeface="Letter-join Print Plus 1" panose="02000805000000020003" pitchFamily="50" charset="0"/>
              </a:rPr>
              <a:t>Go on a sound hunt in the garden or around the house. </a:t>
            </a:r>
          </a:p>
        </p:txBody>
      </p:sp>
      <p:sp>
        <p:nvSpPr>
          <p:cNvPr id="6" name="TextBox 5"/>
          <p:cNvSpPr txBox="1"/>
          <p:nvPr/>
        </p:nvSpPr>
        <p:spPr>
          <a:xfrm>
            <a:off x="5940152" y="2915675"/>
            <a:ext cx="3096344" cy="1200329"/>
          </a:xfrm>
          <a:prstGeom prst="rect">
            <a:avLst/>
          </a:prstGeom>
          <a:noFill/>
        </p:spPr>
        <p:txBody>
          <a:bodyPr wrap="square" rtlCol="0">
            <a:spAutoFit/>
          </a:bodyPr>
          <a:lstStyle/>
          <a:p>
            <a:r>
              <a:rPr lang="en-GB" sz="2400" dirty="0">
                <a:latin typeface="Letter-join Print Plus 1" panose="02000805000000020003" pitchFamily="50" charset="0"/>
              </a:rPr>
              <a:t>Go on a treasure hunt, reading clues along the way. </a:t>
            </a:r>
          </a:p>
        </p:txBody>
      </p:sp>
      <p:pic>
        <p:nvPicPr>
          <p:cNvPr id="5122" name="Picture 2" descr="ABC Garden Hunt: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3645024"/>
            <a:ext cx="2232248" cy="223224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a shoe box turned into a pirate treasure chest! what an awesome idea!: "/>
          <p:cNvPicPr>
            <a:picLocks noChangeAspect="1" noChangeArrowheads="1"/>
          </p:cNvPicPr>
          <p:nvPr/>
        </p:nvPicPr>
        <p:blipFill rotWithShape="1">
          <a:blip r:embed="rId4">
            <a:extLst>
              <a:ext uri="{28A0092B-C50C-407E-A947-70E740481C1C}">
                <a14:useLocalDpi xmlns:a14="http://schemas.microsoft.com/office/drawing/2010/main" val="0"/>
              </a:ext>
            </a:extLst>
          </a:blip>
          <a:srcRect b="17689"/>
          <a:stretch/>
        </p:blipFill>
        <p:spPr bwMode="auto">
          <a:xfrm>
            <a:off x="3959932" y="2348880"/>
            <a:ext cx="1905000" cy="1568027"/>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hildasjcr.org.uk/wp-content/uploads/2015/07/Football.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01584" y="5373216"/>
            <a:ext cx="1371252" cy="131640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6172836" y="4547736"/>
            <a:ext cx="2630975" cy="1569660"/>
          </a:xfrm>
          <a:prstGeom prst="rect">
            <a:avLst/>
          </a:prstGeom>
          <a:noFill/>
        </p:spPr>
        <p:txBody>
          <a:bodyPr wrap="square" rtlCol="0">
            <a:spAutoFit/>
          </a:bodyPr>
          <a:lstStyle/>
          <a:p>
            <a:r>
              <a:rPr lang="en-GB" sz="2400" dirty="0">
                <a:latin typeface="Letter-join Print Plus 1" panose="02000805000000020003" pitchFamily="50" charset="0"/>
              </a:rPr>
              <a:t>Target practise: Hit the grapheme or word with the football! </a:t>
            </a:r>
          </a:p>
        </p:txBody>
      </p:sp>
    </p:spTree>
    <p:extLst>
      <p:ext uri="{BB962C8B-B14F-4D97-AF65-F5344CB8AC3E}">
        <p14:creationId xmlns:p14="http://schemas.microsoft.com/office/powerpoint/2010/main" val="1521804871"/>
      </p:ext>
    </p:extLst>
  </p:cSld>
  <p:clrMapOvr>
    <a:masterClrMapping/>
  </p:clrMapOvr>
  <mc:AlternateContent xmlns:mc="http://schemas.openxmlformats.org/markup-compatibility/2006" xmlns:p14="http://schemas.microsoft.com/office/powerpoint/2010/main">
    <mc:Choice Requires="p14">
      <p:transition spd="slow" p14:dur="2000" advTm="99013"/>
    </mc:Choice>
    <mc:Fallback xmlns="">
      <p:transition spd="slow" advTm="9901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3429000"/>
            <a:ext cx="8229600" cy="11430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pPr algn="ctr"/>
            <a:endParaRPr lang="en-GB" dirty="0">
              <a:solidFill>
                <a:srgbClr val="002060"/>
              </a:solidFill>
              <a:latin typeface="Letter-join Print Plus 1" panose="02000805000000020003" pitchFamily="50" charset="0"/>
            </a:endParaRPr>
          </a:p>
        </p:txBody>
      </p:sp>
      <p:pic>
        <p:nvPicPr>
          <p:cNvPr id="2" name="Picture 1"/>
          <p:cNvPicPr>
            <a:picLocks noChangeAspect="1"/>
          </p:cNvPicPr>
          <p:nvPr/>
        </p:nvPicPr>
        <p:blipFill>
          <a:blip r:embed="rId3"/>
          <a:stretch>
            <a:fillRect/>
          </a:stretch>
        </p:blipFill>
        <p:spPr>
          <a:xfrm>
            <a:off x="3203848" y="908720"/>
            <a:ext cx="2466975" cy="1943100"/>
          </a:xfrm>
          <a:prstGeom prst="rect">
            <a:avLst/>
          </a:prstGeom>
        </p:spPr>
      </p:pic>
      <p:pic>
        <p:nvPicPr>
          <p:cNvPr id="5" name="Picture 4"/>
          <p:cNvPicPr>
            <a:picLocks noChangeAspect="1"/>
          </p:cNvPicPr>
          <p:nvPr/>
        </p:nvPicPr>
        <p:blipFill>
          <a:blip r:embed="rId4"/>
          <a:stretch>
            <a:fillRect/>
          </a:stretch>
        </p:blipFill>
        <p:spPr>
          <a:xfrm>
            <a:off x="3525164" y="1082463"/>
            <a:ext cx="1824342" cy="1777162"/>
          </a:xfrm>
          <a:prstGeom prst="rect">
            <a:avLst/>
          </a:prstGeom>
        </p:spPr>
      </p:pic>
      <p:sp>
        <p:nvSpPr>
          <p:cNvPr id="3" name="TextBox 2"/>
          <p:cNvSpPr txBox="1"/>
          <p:nvPr/>
        </p:nvSpPr>
        <p:spPr>
          <a:xfrm>
            <a:off x="1377988" y="2959530"/>
            <a:ext cx="6408712" cy="2215991"/>
          </a:xfrm>
          <a:prstGeom prst="rect">
            <a:avLst/>
          </a:prstGeom>
          <a:noFill/>
        </p:spPr>
        <p:txBody>
          <a:bodyPr wrap="square" rtlCol="0">
            <a:spAutoFit/>
          </a:bodyPr>
          <a:lstStyle/>
          <a:p>
            <a:pPr algn="ctr"/>
            <a:r>
              <a:rPr lang="en-GB" sz="2400" dirty="0" smtClean="0">
                <a:latin typeface="Letter-join Print Plus 1" panose="02000805000000020003" pitchFamily="50" charset="0"/>
              </a:rPr>
              <a:t>Please join us for a cup of tea and a phonics chat. We have some phonics games set up for you to try out too.</a:t>
            </a:r>
          </a:p>
          <a:p>
            <a:pPr algn="ctr"/>
            <a:endParaRPr lang="en-GB" sz="2400" dirty="0">
              <a:latin typeface="Letter-join Print Plus 1" panose="02000805000000020003" pitchFamily="50" charset="0"/>
            </a:endParaRPr>
          </a:p>
          <a:p>
            <a:pPr algn="ctr"/>
            <a:r>
              <a:rPr lang="en-GB" sz="2400" dirty="0" smtClean="0">
                <a:latin typeface="Letter-join Print Plus 1" panose="02000805000000020003" pitchFamily="50" charset="0"/>
              </a:rPr>
              <a:t>Thankyou for listening!</a:t>
            </a:r>
          </a:p>
          <a:p>
            <a:endParaRPr lang="en-GB" dirty="0"/>
          </a:p>
        </p:txBody>
      </p:sp>
    </p:spTree>
    <p:extLst>
      <p:ext uri="{BB962C8B-B14F-4D97-AF65-F5344CB8AC3E}">
        <p14:creationId xmlns:p14="http://schemas.microsoft.com/office/powerpoint/2010/main" val="4128825734"/>
      </p:ext>
    </p:extLst>
  </p:cSld>
  <p:clrMapOvr>
    <a:masterClrMapping/>
  </p:clrMapOvr>
  <mc:AlternateContent xmlns:mc="http://schemas.openxmlformats.org/markup-compatibility/2006" xmlns:p14="http://schemas.microsoft.com/office/powerpoint/2010/main">
    <mc:Choice Requires="p14">
      <p:transition spd="slow" p14:dur="2000" advTm="48048"/>
    </mc:Choice>
    <mc:Fallback xmlns="">
      <p:transition spd="slow" advTm="48048"/>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483A29811AFCE4E90A31751523F14E3" ma:contentTypeVersion="17" ma:contentTypeDescription="Create a new document." ma:contentTypeScope="" ma:versionID="e1b01fa2aac7c8d7400293e81dbad82f">
  <xsd:schema xmlns:xsd="http://www.w3.org/2001/XMLSchema" xmlns:xs="http://www.w3.org/2001/XMLSchema" xmlns:p="http://schemas.microsoft.com/office/2006/metadata/properties" xmlns:ns3="d5070842-c366-4087-808f-79d833b512a8" xmlns:ns4="57e2c7ac-0c07-4a48-9374-d2bfbfe273f4" targetNamespace="http://schemas.microsoft.com/office/2006/metadata/properties" ma:root="true" ma:fieldsID="b25710115c9a687293285253428d1e3d" ns3:_="" ns4:_="">
    <xsd:import namespace="d5070842-c366-4087-808f-79d833b512a8"/>
    <xsd:import namespace="57e2c7ac-0c07-4a48-9374-d2bfbfe273f4"/>
    <xsd:element name="properties">
      <xsd:complexType>
        <xsd:sequence>
          <xsd:element name="documentManagement">
            <xsd:complexType>
              <xsd:all>
                <xsd:element ref="ns3:MigrationWizId" minOccurs="0"/>
                <xsd:element ref="ns3:MigrationWizIdPermissions" minOccurs="0"/>
                <xsd:element ref="ns3:MigrationWizIdVersion" minOccurs="0"/>
                <xsd:element ref="ns3:_activity" minOccurs="0"/>
                <xsd:element ref="ns3:MediaServiceMetadata" minOccurs="0"/>
                <xsd:element ref="ns3:MediaServiceFastMetadata" minOccurs="0"/>
                <xsd:element ref="ns3:MediaServiceSearchProperties" minOccurs="0"/>
                <xsd:element ref="ns3:MediaServiceObjectDetectorVersions" minOccurs="0"/>
                <xsd:element ref="ns3:MediaServiceSystemTags" minOccurs="0"/>
                <xsd:element ref="ns3:MediaServiceGenerationTime" minOccurs="0"/>
                <xsd:element ref="ns3:MediaServiceEventHashCode" minOccurs="0"/>
                <xsd:element ref="ns3:MediaLengthInSeconds" minOccurs="0"/>
                <xsd:element ref="ns3:MediaServiceDateTaken" minOccurs="0"/>
                <xsd:element ref="ns4:SharedWithUsers" minOccurs="0"/>
                <xsd:element ref="ns4:SharedWithDetails" minOccurs="0"/>
                <xsd:element ref="ns4:SharingHintHash"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070842-c366-4087-808f-79d833b512a8"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_activity" ma:index="11" nillable="true" ma:displayName="_activity" ma:hidden="true" ma:internalName="_activity" ma:readOnly="false">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7e2c7ac-0c07-4a48-9374-d2bfbfe273f4" elementFormDefault="qualified">
    <xsd:import namespace="http://schemas.microsoft.com/office/2006/documentManagement/types"/>
    <xsd:import namespace="http://schemas.microsoft.com/office/infopath/2007/PartnerControls"/>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element name="SharingHintHash" ma:index="2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igrationWizIdPermissions xmlns="d5070842-c366-4087-808f-79d833b512a8" xsi:nil="true"/>
    <_activity xmlns="d5070842-c366-4087-808f-79d833b512a8" xsi:nil="true"/>
    <MigrationWizId xmlns="d5070842-c366-4087-808f-79d833b512a8" xsi:nil="true"/>
    <MigrationWizIdVersion xmlns="d5070842-c366-4087-808f-79d833b512a8" xsi:nil="true"/>
  </documentManagement>
</p:properties>
</file>

<file path=customXml/itemProps1.xml><?xml version="1.0" encoding="utf-8"?>
<ds:datastoreItem xmlns:ds="http://schemas.openxmlformats.org/officeDocument/2006/customXml" ds:itemID="{A78B4F6D-6050-4600-8650-BC0472B006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070842-c366-4087-808f-79d833b512a8"/>
    <ds:schemaRef ds:uri="57e2c7ac-0c07-4a48-9374-d2bfbfe273f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5DCDEE1-8DA3-43B0-80EE-EA5F2E4E8DA4}">
  <ds:schemaRefs>
    <ds:schemaRef ds:uri="http://schemas.microsoft.com/sharepoint/v3/contenttype/forms"/>
  </ds:schemaRefs>
</ds:datastoreItem>
</file>

<file path=customXml/itemProps3.xml><?xml version="1.0" encoding="utf-8"?>
<ds:datastoreItem xmlns:ds="http://schemas.openxmlformats.org/officeDocument/2006/customXml" ds:itemID="{C704936D-91F1-48E5-A337-5A6211C92E1C}">
  <ds:schemaRefs>
    <ds:schemaRef ds:uri="http://schemas.openxmlformats.org/package/2006/metadata/core-properties"/>
    <ds:schemaRef ds:uri="http://schemas.microsoft.com/office/infopath/2007/PartnerControls"/>
    <ds:schemaRef ds:uri="d5070842-c366-4087-808f-79d833b512a8"/>
    <ds:schemaRef ds:uri="http://purl.org/dc/dcmitype/"/>
    <ds:schemaRef ds:uri="http://purl.org/dc/terms/"/>
    <ds:schemaRef ds:uri="http://schemas.microsoft.com/office/2006/documentManagement/types"/>
    <ds:schemaRef ds:uri="http://schemas.microsoft.com/office/2006/metadata/properties"/>
    <ds:schemaRef ds:uri="http://purl.org/dc/elements/1.1/"/>
    <ds:schemaRef ds:uri="57e2c7ac-0c07-4a48-9374-d2bfbfe273f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TM03457510[[fn=Savon]]</Template>
  <TotalTime>4685</TotalTime>
  <Words>895</Words>
  <Application>Microsoft Office PowerPoint</Application>
  <PresentationFormat>On-screen Show (4:3)</PresentationFormat>
  <Paragraphs>116</Paragraphs>
  <Slides>18</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Century Gothic</vt:lpstr>
      <vt:lpstr>Comic Sans MS</vt:lpstr>
      <vt:lpstr>Garamond</vt:lpstr>
      <vt:lpstr>Letter-join Print Plus 1</vt:lpstr>
      <vt:lpstr>Wingdings</vt:lpstr>
      <vt:lpstr>Savon</vt:lpstr>
      <vt:lpstr>PowerPoint Presentation</vt:lpstr>
      <vt:lpstr>PowerPoint Presentation</vt:lpstr>
      <vt:lpstr>PowerPoint Presentation</vt:lpstr>
      <vt:lpstr>PowerPoint Presentation</vt:lpstr>
      <vt:lpstr>Red Rose Letters and sounds</vt:lpstr>
      <vt:lpstr>PowerPoint Presentation</vt:lpstr>
      <vt:lpstr>PowerPoint Presentation</vt:lpstr>
      <vt:lpstr>Segmenting</vt:lpstr>
      <vt:lpstr>Blending</vt:lpstr>
      <vt:lpstr>Tricky words</vt:lpstr>
      <vt:lpstr>PowerPoint Presentation</vt:lpstr>
      <vt:lpstr>PowerPoint Presentation</vt:lpstr>
      <vt:lpstr>PowerPoint Presentation</vt:lpstr>
      <vt:lpstr>PowerPoint Presentation</vt:lpstr>
      <vt:lpstr>How can you support writing for your child at home- </vt:lpstr>
      <vt:lpstr>How can you support writing for your child at home </vt:lpstr>
      <vt:lpstr>Making it fun!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Katrina Ross</dc:creator>
  <cp:lastModifiedBy>Lyndsey Jennings</cp:lastModifiedBy>
  <cp:revision>71</cp:revision>
  <cp:lastPrinted>2017-11-07T17:38:06Z</cp:lastPrinted>
  <dcterms:created xsi:type="dcterms:W3CDTF">2016-03-17T15:47:11Z</dcterms:created>
  <dcterms:modified xsi:type="dcterms:W3CDTF">2024-08-25T15:26:25Z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0x0101001483A29811AFCE4E90A31751523F14E3</vt:lpwstr>
  </property>
</Properties>
</file>