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7" r:id="rId1"/>
  </p:sldMasterIdLst>
  <p:sldIdLst>
    <p:sldId id="256" r:id="rId2"/>
    <p:sldId id="257" r:id="rId3"/>
    <p:sldId id="269" r:id="rId4"/>
    <p:sldId id="259" r:id="rId5"/>
    <p:sldId id="272" r:id="rId6"/>
    <p:sldId id="273" r:id="rId7"/>
    <p:sldId id="260" r:id="rId8"/>
    <p:sldId id="274" r:id="rId9"/>
    <p:sldId id="261" r:id="rId10"/>
    <p:sldId id="263" r:id="rId11"/>
    <p:sldId id="275" r:id="rId12"/>
    <p:sldId id="264" r:id="rId13"/>
    <p:sldId id="265" r:id="rId14"/>
    <p:sldId id="266" r:id="rId15"/>
    <p:sldId id="258"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7" d="100"/>
          <a:sy n="87" d="100"/>
        </p:scale>
        <p:origin x="52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AED8E5B-0D98-4FE1-9B26-D1041E3A89F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73808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3C2DCB-466C-4061-8D51-D3254DD77FA1}"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81780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42357F-39F6-401C-9FF8-3072724998F3}"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83059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5DB09B-D413-414E-B13F-B1984CD8FF65}" type="datetimeFigureOut">
              <a:rPr lang="en-US" smtClean="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99782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38F992-55E7-4B2D-A6F1-8C9243CBFE1B}" type="datetimeFigureOut">
              <a:rPr lang="en-US" smtClean="0"/>
              <a:t>9/7/2025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6405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298110-BAA6-4256-A2E5-BB66A47D2616}" type="datetimeFigureOut">
              <a:rPr lang="en-US" smtClean="0"/>
              <a:t>9/7/2025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32181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903892-3343-4E4E-B81B-70A099359AD2}" type="datetimeFigureOut">
              <a:rPr lang="en-US" smtClean="0"/>
              <a:t>9/7/2025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14312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232F85-D33A-46AF-9088-5A7400C1018E}" type="datetimeFigureOut">
              <a:rPr lang="en-US" smtClean="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32959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5" name="Date Placeholder 4"/>
          <p:cNvSpPr>
            <a:spLocks noGrp="1"/>
          </p:cNvSpPr>
          <p:nvPr>
            <p:ph type="dt" sz="half" idx="10"/>
          </p:nvPr>
        </p:nvSpPr>
        <p:spPr/>
        <p:txBody>
          <a:bodyPr/>
          <a:lstStyle/>
          <a:p>
            <a:fld id="{3EB3A624-F501-46A9-B8CA-4949E24E27C8}" type="datetimeFigureOut">
              <a:rPr lang="en-US" smtClean="0"/>
              <a:t>9/7/2025</a:t>
            </a:fld>
            <a:endParaRPr lang="en-US" dirty="0"/>
          </a:p>
        </p:txBody>
      </p:sp>
    </p:spTree>
    <p:extLst>
      <p:ext uri="{BB962C8B-B14F-4D97-AF65-F5344CB8AC3E}">
        <p14:creationId xmlns:p14="http://schemas.microsoft.com/office/powerpoint/2010/main" val="3410345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4D3C1-679D-44D8-8A9C-D402CE4EF56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9043934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4D3C1-679D-44D8-8A9C-D402CE4EF56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09955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4D3C1-679D-44D8-8A9C-D402CE4EF56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7764496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4D3C1-679D-44D8-8A9C-D402CE4EF56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4234093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C4D3C1-679D-44D8-8A9C-D402CE4EF56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3036467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4159CD-DA3A-463F-AFEF-A68838A6859B}"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27936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12A925-E007-46C2-84AB-35EE10DCAD39}"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57908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45000"/>
            <a:lum/>
          </a:blip>
          <a:srcRect/>
          <a:tile tx="0" ty="0" sx="100000" sy="100000" flip="none" algn="tl"/>
        </a:blip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C4D3C1-679D-44D8-8A9C-D402CE4EF569}" type="datetimeFigureOut">
              <a:rPr lang="en-US" smtClean="0"/>
              <a:t>9/7/2025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66882269"/>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B4A58-6B17-496E-9DAA-479567293864}"/>
              </a:ext>
            </a:extLst>
          </p:cNvPr>
          <p:cNvSpPr>
            <a:spLocks noGrp="1"/>
          </p:cNvSpPr>
          <p:nvPr>
            <p:ph type="ctrTitle"/>
          </p:nvPr>
        </p:nvSpPr>
        <p:spPr/>
        <p:txBody>
          <a:bodyPr/>
          <a:lstStyle/>
          <a:p>
            <a:r>
              <a:rPr lang="en-GB" sz="8000" b="1" dirty="0">
                <a:latin typeface="Ink Free" panose="03080402000500000000" pitchFamily="66" charset="0"/>
              </a:rPr>
              <a:t>Year 4</a:t>
            </a:r>
          </a:p>
        </p:txBody>
      </p:sp>
    </p:spTree>
    <p:extLst>
      <p:ext uri="{BB962C8B-B14F-4D97-AF65-F5344CB8AC3E}">
        <p14:creationId xmlns:p14="http://schemas.microsoft.com/office/powerpoint/2010/main" val="79780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6E405-8826-4135-9822-DF298ABB0620}"/>
              </a:ext>
            </a:extLst>
          </p:cNvPr>
          <p:cNvSpPr>
            <a:spLocks noGrp="1"/>
          </p:cNvSpPr>
          <p:nvPr>
            <p:ph type="title"/>
          </p:nvPr>
        </p:nvSpPr>
        <p:spPr/>
        <p:txBody>
          <a:bodyPr/>
          <a:lstStyle/>
          <a:p>
            <a:r>
              <a:rPr lang="en-GB" b="1" dirty="0">
                <a:latin typeface="Ink Free" panose="03080402000500000000" pitchFamily="66" charset="0"/>
              </a:rPr>
              <a:t>Welcome</a:t>
            </a:r>
          </a:p>
        </p:txBody>
      </p:sp>
      <p:sp>
        <p:nvSpPr>
          <p:cNvPr id="3" name="Content Placeholder 2">
            <a:extLst>
              <a:ext uri="{FF2B5EF4-FFF2-40B4-BE49-F238E27FC236}">
                <a16:creationId xmlns:a16="http://schemas.microsoft.com/office/drawing/2014/main" id="{5C9097A6-28AA-4DD3-B6F8-A69248B08298}"/>
              </a:ext>
            </a:extLst>
          </p:cNvPr>
          <p:cNvSpPr>
            <a:spLocks noGrp="1"/>
          </p:cNvSpPr>
          <p:nvPr>
            <p:ph idx="1"/>
          </p:nvPr>
        </p:nvSpPr>
        <p:spPr>
          <a:xfrm>
            <a:off x="677333" y="2160590"/>
            <a:ext cx="10963681" cy="2622425"/>
          </a:xfrm>
        </p:spPr>
        <p:txBody>
          <a:bodyPr>
            <a:noAutofit/>
          </a:bodyPr>
          <a:lstStyle/>
          <a:p>
            <a:pPr marL="0" indent="0">
              <a:buNone/>
            </a:pPr>
            <a:r>
              <a:rPr lang="en-GB" sz="2800" dirty="0">
                <a:latin typeface="Ink Free" panose="03080402000500000000" pitchFamily="66" charset="0"/>
              </a:rPr>
              <a:t>Mrs Hargreaves – Class teacher/SLT/Pastoral support</a:t>
            </a:r>
          </a:p>
          <a:p>
            <a:pPr marL="0" indent="0">
              <a:buNone/>
            </a:pPr>
            <a:endParaRPr lang="en-GB" sz="2800" dirty="0">
              <a:latin typeface="Ink Free" panose="03080402000500000000" pitchFamily="66" charset="0"/>
            </a:endParaRPr>
          </a:p>
          <a:p>
            <a:pPr marL="0" indent="0">
              <a:buNone/>
            </a:pPr>
            <a:r>
              <a:rPr lang="en-GB" sz="2800" dirty="0">
                <a:latin typeface="Ink Free" panose="03080402000500000000" pitchFamily="66" charset="0"/>
              </a:rPr>
              <a:t>Mrs Pilkington – Teaching support</a:t>
            </a:r>
          </a:p>
          <a:p>
            <a:pPr marL="0" indent="0">
              <a:buNone/>
            </a:pPr>
            <a:endParaRPr lang="en-GB" sz="2800" dirty="0">
              <a:latin typeface="Ink Free" panose="03080402000500000000" pitchFamily="66" charset="0"/>
            </a:endParaRPr>
          </a:p>
          <a:p>
            <a:pPr marL="0" indent="0">
              <a:buNone/>
            </a:pPr>
            <a:r>
              <a:rPr lang="en-GB" sz="2800" dirty="0">
                <a:latin typeface="Ink Free" panose="03080402000500000000" pitchFamily="66" charset="0"/>
              </a:rPr>
              <a:t>Mrs Chaffer – PPA/management time cover</a:t>
            </a:r>
          </a:p>
        </p:txBody>
      </p:sp>
    </p:spTree>
    <p:extLst>
      <p:ext uri="{BB962C8B-B14F-4D97-AF65-F5344CB8AC3E}">
        <p14:creationId xmlns:p14="http://schemas.microsoft.com/office/powerpoint/2010/main" val="4001529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11849-460F-46AE-BCCC-048829A37AF8}"/>
              </a:ext>
            </a:extLst>
          </p:cNvPr>
          <p:cNvSpPr>
            <a:spLocks noGrp="1"/>
          </p:cNvSpPr>
          <p:nvPr>
            <p:ph type="title"/>
          </p:nvPr>
        </p:nvSpPr>
        <p:spPr>
          <a:xfrm>
            <a:off x="677334" y="609600"/>
            <a:ext cx="8596668" cy="981808"/>
          </a:xfrm>
        </p:spPr>
        <p:txBody>
          <a:bodyPr/>
          <a:lstStyle/>
          <a:p>
            <a:r>
              <a:rPr lang="en-GB" b="1" dirty="0">
                <a:latin typeface="Ink Free" panose="03080402000500000000" pitchFamily="66" charset="0"/>
              </a:rPr>
              <a:t>Rewards</a:t>
            </a:r>
          </a:p>
        </p:txBody>
      </p:sp>
      <p:sp>
        <p:nvSpPr>
          <p:cNvPr id="3" name="Content Placeholder 2">
            <a:extLst>
              <a:ext uri="{FF2B5EF4-FFF2-40B4-BE49-F238E27FC236}">
                <a16:creationId xmlns:a16="http://schemas.microsoft.com/office/drawing/2014/main" id="{2030012A-2731-4282-B637-84522C84AE1C}"/>
              </a:ext>
            </a:extLst>
          </p:cNvPr>
          <p:cNvSpPr>
            <a:spLocks noGrp="1"/>
          </p:cNvSpPr>
          <p:nvPr>
            <p:ph idx="1"/>
          </p:nvPr>
        </p:nvSpPr>
        <p:spPr>
          <a:xfrm>
            <a:off x="615462" y="1204547"/>
            <a:ext cx="8658540" cy="4836816"/>
          </a:xfrm>
        </p:spPr>
        <p:txBody>
          <a:bodyPr>
            <a:normAutofit/>
          </a:bodyPr>
          <a:lstStyle/>
          <a:p>
            <a:r>
              <a:rPr lang="en-GB" dirty="0">
                <a:latin typeface="Ink Free" panose="03080402000500000000" pitchFamily="66" charset="0"/>
              </a:rPr>
              <a:t>Verbal praise and celebration of success</a:t>
            </a:r>
          </a:p>
          <a:p>
            <a:r>
              <a:rPr lang="en-GB" dirty="0">
                <a:latin typeface="Ink Free" panose="03080402000500000000" pitchFamily="66" charset="0"/>
              </a:rPr>
              <a:t>Class dojo</a:t>
            </a:r>
          </a:p>
          <a:p>
            <a:r>
              <a:rPr lang="en-GB" dirty="0">
                <a:latin typeface="Ink Free" panose="03080402000500000000" pitchFamily="66" charset="0"/>
              </a:rPr>
              <a:t>Every week, a child is chosen to receive a certificate because they have shown that they have worked well in an area of school life.  These are presented to the children on Friday and their name and reason for being chosen is added to the news letter.</a:t>
            </a:r>
          </a:p>
          <a:p>
            <a:pPr marL="0" indent="0">
              <a:buNone/>
            </a:pPr>
            <a:r>
              <a:rPr lang="en-GB" sz="3600" b="1" dirty="0">
                <a:solidFill>
                  <a:srgbClr val="00B0F0"/>
                </a:solidFill>
                <a:latin typeface="Ink Free" panose="03080402000500000000" pitchFamily="66" charset="0"/>
              </a:rPr>
              <a:t>Behaviour</a:t>
            </a:r>
          </a:p>
          <a:p>
            <a:r>
              <a:rPr lang="en-GB" dirty="0">
                <a:latin typeface="Ink Free" panose="03080402000500000000" pitchFamily="66" charset="0"/>
              </a:rPr>
              <a:t>We expect and encourage good behaviour and self-discipline from all pupils in order to achieve an environment which enables emotional development, effective learning and high standards. We are restorative in our approach, using a range of methods and strategies in order to maintain positive relationships and we achieve this through visible consistency which is tightened through three simplified core rules: </a:t>
            </a:r>
          </a:p>
          <a:p>
            <a:r>
              <a:rPr lang="en-GB" b="1" dirty="0">
                <a:solidFill>
                  <a:srgbClr val="00B0F0"/>
                </a:solidFill>
                <a:latin typeface="Ink Free" panose="03080402000500000000" pitchFamily="66" charset="0"/>
              </a:rPr>
              <a:t>Ready Respectful Safe</a:t>
            </a:r>
          </a:p>
          <a:p>
            <a:pPr marL="0" indent="0">
              <a:buNone/>
            </a:pPr>
            <a:r>
              <a:rPr lang="en-GB" b="1" dirty="0">
                <a:solidFill>
                  <a:srgbClr val="00B0F0"/>
                </a:solidFill>
                <a:latin typeface="Ink Free" panose="03080402000500000000" pitchFamily="66" charset="0"/>
              </a:rPr>
              <a:t> </a:t>
            </a:r>
          </a:p>
        </p:txBody>
      </p:sp>
      <p:pic>
        <p:nvPicPr>
          <p:cNvPr id="4" name="Picture 3"/>
          <p:cNvPicPr>
            <a:picLocks noChangeAspect="1"/>
          </p:cNvPicPr>
          <p:nvPr/>
        </p:nvPicPr>
        <p:blipFill>
          <a:blip r:embed="rId2"/>
          <a:stretch>
            <a:fillRect/>
          </a:stretch>
        </p:blipFill>
        <p:spPr>
          <a:xfrm>
            <a:off x="9192095" y="4714951"/>
            <a:ext cx="2687536" cy="1795577"/>
          </a:xfrm>
          <a:prstGeom prst="rect">
            <a:avLst/>
          </a:prstGeom>
        </p:spPr>
      </p:pic>
    </p:spTree>
    <p:extLst>
      <p:ext uri="{BB962C8B-B14F-4D97-AF65-F5344CB8AC3E}">
        <p14:creationId xmlns:p14="http://schemas.microsoft.com/office/powerpoint/2010/main" val="754054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911E7-5DBD-48E5-9D42-34F83B6B0EF9}"/>
              </a:ext>
            </a:extLst>
          </p:cNvPr>
          <p:cNvSpPr>
            <a:spLocks noGrp="1"/>
          </p:cNvSpPr>
          <p:nvPr>
            <p:ph type="title"/>
          </p:nvPr>
        </p:nvSpPr>
        <p:spPr/>
        <p:txBody>
          <a:bodyPr/>
          <a:lstStyle/>
          <a:p>
            <a:r>
              <a:rPr lang="en-GB" b="1" dirty="0">
                <a:latin typeface="Ink Free" panose="03080402000500000000" pitchFamily="66" charset="0"/>
              </a:rPr>
              <a:t>Reading</a:t>
            </a:r>
          </a:p>
        </p:txBody>
      </p:sp>
      <p:sp>
        <p:nvSpPr>
          <p:cNvPr id="3" name="Content Placeholder 2">
            <a:extLst>
              <a:ext uri="{FF2B5EF4-FFF2-40B4-BE49-F238E27FC236}">
                <a16:creationId xmlns:a16="http://schemas.microsoft.com/office/drawing/2014/main" id="{F3401D37-5616-40D3-9578-0127C26E36D0}"/>
              </a:ext>
            </a:extLst>
          </p:cNvPr>
          <p:cNvSpPr>
            <a:spLocks noGrp="1"/>
          </p:cNvSpPr>
          <p:nvPr>
            <p:ph idx="1"/>
          </p:nvPr>
        </p:nvSpPr>
        <p:spPr>
          <a:xfrm>
            <a:off x="266700" y="1733551"/>
            <a:ext cx="11372850" cy="4307812"/>
          </a:xfrm>
        </p:spPr>
        <p:txBody>
          <a:bodyPr>
            <a:normAutofit/>
          </a:bodyPr>
          <a:lstStyle/>
          <a:p>
            <a:r>
              <a:rPr lang="en-GB" dirty="0">
                <a:latin typeface="Ink Free" panose="03080402000500000000" pitchFamily="66" charset="0"/>
              </a:rPr>
              <a:t>Reading is essential.  Daily reading really helps your child with every part of their education.  We suggest around 10/15 minutes every night, </a:t>
            </a:r>
            <a:r>
              <a:rPr lang="en-GB" u="sng" dirty="0">
                <a:latin typeface="Ink Free" panose="03080402000500000000" pitchFamily="66" charset="0"/>
              </a:rPr>
              <a:t>sat next to an adult </a:t>
            </a:r>
            <a:r>
              <a:rPr lang="en-GB" dirty="0">
                <a:latin typeface="Ink Free" panose="03080402000500000000" pitchFamily="66" charset="0"/>
              </a:rPr>
              <a:t>who can talk things through when needed.  Please write in their reading record book when your child has completed their book.</a:t>
            </a:r>
          </a:p>
          <a:p>
            <a:r>
              <a:rPr lang="en-GB" dirty="0">
                <a:latin typeface="Ink Free" panose="03080402000500000000" pitchFamily="66" charset="0"/>
              </a:rPr>
              <a:t>Reading bookmarks have reading prompts that we use in school so they are useful to use at home too.</a:t>
            </a:r>
          </a:p>
          <a:p>
            <a:endParaRPr lang="en-GB" dirty="0">
              <a:latin typeface="Ink Free" panose="03080402000500000000" pitchFamily="66" charset="0"/>
            </a:endParaRPr>
          </a:p>
          <a:p>
            <a:r>
              <a:rPr lang="en-GB" dirty="0">
                <a:latin typeface="Ink Free" panose="03080402000500000000" pitchFamily="66" charset="0"/>
              </a:rPr>
              <a:t>A bed time story read by you is also such a key learning experience for your child as they have that quality time with you and you show them a fine example of how to read.</a:t>
            </a:r>
          </a:p>
          <a:p>
            <a:endParaRPr lang="en-GB" dirty="0">
              <a:latin typeface="Ink Free" panose="03080402000500000000" pitchFamily="66" charset="0"/>
            </a:endParaRPr>
          </a:p>
          <a:p>
            <a:r>
              <a:rPr lang="en-GB" dirty="0">
                <a:latin typeface="Ink Free" panose="03080402000500000000" pitchFamily="66" charset="0"/>
              </a:rPr>
              <a:t>Changing books – We give the children an opportunity to change books when they need to.</a:t>
            </a:r>
          </a:p>
          <a:p>
            <a:endParaRPr lang="en-GB" dirty="0">
              <a:latin typeface="Ink Free" panose="03080402000500000000" pitchFamily="66" charset="0"/>
            </a:endParaRPr>
          </a:p>
          <a:p>
            <a:r>
              <a:rPr lang="en-GB" dirty="0">
                <a:latin typeface="Ink Free" panose="03080402000500000000" pitchFamily="66" charset="0"/>
              </a:rPr>
              <a:t>Reading isn’t just about knowing the words, it’s also about understanding the words, so developing comprehension is a key part. </a:t>
            </a:r>
          </a:p>
        </p:txBody>
      </p:sp>
    </p:spTree>
    <p:extLst>
      <p:ext uri="{BB962C8B-B14F-4D97-AF65-F5344CB8AC3E}">
        <p14:creationId xmlns:p14="http://schemas.microsoft.com/office/powerpoint/2010/main" val="1221379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732" y="269875"/>
            <a:ext cx="10010123" cy="5772150"/>
          </a:xfrm>
          <a:prstGeom prst="rect">
            <a:avLst/>
          </a:prstGeom>
        </p:spPr>
      </p:pic>
    </p:spTree>
    <p:extLst>
      <p:ext uri="{BB962C8B-B14F-4D97-AF65-F5344CB8AC3E}">
        <p14:creationId xmlns:p14="http://schemas.microsoft.com/office/powerpoint/2010/main" val="2858966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Ink Free" panose="03080402000500000000" pitchFamily="66" charset="0"/>
              </a:rPr>
              <a:t>Writing</a:t>
            </a:r>
          </a:p>
        </p:txBody>
      </p:sp>
      <p:sp>
        <p:nvSpPr>
          <p:cNvPr id="3" name="Content Placeholder 2"/>
          <p:cNvSpPr>
            <a:spLocks noGrp="1"/>
          </p:cNvSpPr>
          <p:nvPr>
            <p:ph idx="1"/>
          </p:nvPr>
        </p:nvSpPr>
        <p:spPr/>
        <p:txBody>
          <a:bodyPr/>
          <a:lstStyle/>
          <a:p>
            <a:pPr marL="0" indent="0">
              <a:buNone/>
            </a:pPr>
            <a:r>
              <a:rPr lang="en-GB" dirty="0">
                <a:latin typeface="Ink Free" panose="03080402000500000000" pitchFamily="66" charset="0"/>
              </a:rPr>
              <a:t>As with reading there are lots of skills needed to be a ‘good’ writer.  Throughout the year we will be developing these skills, which we will then encourage them to use in school and as part of their homework.</a:t>
            </a:r>
          </a:p>
        </p:txBody>
      </p:sp>
    </p:spTree>
    <p:extLst>
      <p:ext uri="{BB962C8B-B14F-4D97-AF65-F5344CB8AC3E}">
        <p14:creationId xmlns:p14="http://schemas.microsoft.com/office/powerpoint/2010/main" val="1255218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5E954-2CBC-4E99-978C-11835F1BA3EA}"/>
              </a:ext>
            </a:extLst>
          </p:cNvPr>
          <p:cNvSpPr>
            <a:spLocks noGrp="1"/>
          </p:cNvSpPr>
          <p:nvPr>
            <p:ph type="title"/>
          </p:nvPr>
        </p:nvSpPr>
        <p:spPr/>
        <p:txBody>
          <a:bodyPr/>
          <a:lstStyle/>
          <a:p>
            <a:pPr algn="ctr"/>
            <a:r>
              <a:rPr lang="en-GB" dirty="0"/>
              <a:t>Writing</a:t>
            </a:r>
          </a:p>
        </p:txBody>
      </p:sp>
      <p:sp>
        <p:nvSpPr>
          <p:cNvPr id="3" name="Content Placeholder 2">
            <a:extLst>
              <a:ext uri="{FF2B5EF4-FFF2-40B4-BE49-F238E27FC236}">
                <a16:creationId xmlns:a16="http://schemas.microsoft.com/office/drawing/2014/main" id="{C08D0197-704B-46F6-B6D0-C5CA203FCAAA}"/>
              </a:ext>
            </a:extLst>
          </p:cNvPr>
          <p:cNvSpPr>
            <a:spLocks noGrp="1"/>
          </p:cNvSpPr>
          <p:nvPr>
            <p:ph idx="1"/>
          </p:nvPr>
        </p:nvSpPr>
        <p:spPr>
          <a:xfrm>
            <a:off x="557349" y="1236617"/>
            <a:ext cx="10998925" cy="5364480"/>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138113" y="-471488"/>
            <a:ext cx="12468225" cy="7800975"/>
          </a:xfrm>
          <a:prstGeom prst="rect">
            <a:avLst/>
          </a:prstGeom>
        </p:spPr>
      </p:pic>
    </p:spTree>
    <p:extLst>
      <p:ext uri="{BB962C8B-B14F-4D97-AF65-F5344CB8AC3E}">
        <p14:creationId xmlns:p14="http://schemas.microsoft.com/office/powerpoint/2010/main" val="1714976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Ink Free" panose="03080402000500000000" pitchFamily="66" charset="0"/>
              </a:rPr>
              <a:t>Maths</a:t>
            </a:r>
          </a:p>
        </p:txBody>
      </p:sp>
      <p:sp>
        <p:nvSpPr>
          <p:cNvPr id="3" name="Content Placeholder 2"/>
          <p:cNvSpPr>
            <a:spLocks noGrp="1"/>
          </p:cNvSpPr>
          <p:nvPr>
            <p:ph idx="1"/>
          </p:nvPr>
        </p:nvSpPr>
        <p:spPr>
          <a:xfrm>
            <a:off x="589085" y="1705709"/>
            <a:ext cx="10673861" cy="4335654"/>
          </a:xfrm>
        </p:spPr>
        <p:txBody>
          <a:bodyPr/>
          <a:lstStyle/>
          <a:p>
            <a:pPr marL="0" indent="0">
              <a:buNone/>
            </a:pPr>
            <a:r>
              <a:rPr lang="en-GB" dirty="0">
                <a:latin typeface="Ink Free" panose="03080402000500000000" pitchFamily="66" charset="0"/>
              </a:rPr>
              <a:t>Your child will continue their maths journey and again your support and encouragement with activities they are asked to complete at home is key</a:t>
            </a:r>
            <a:r>
              <a:rPr lang="en-GB" dirty="0" smtClean="0">
                <a:latin typeface="Ink Free" panose="03080402000500000000" pitchFamily="66" charset="0"/>
              </a:rPr>
              <a:t>.</a:t>
            </a:r>
          </a:p>
          <a:p>
            <a:pPr marL="0" indent="0">
              <a:buNone/>
            </a:pPr>
            <a:endParaRPr lang="en-GB" dirty="0">
              <a:latin typeface="Ink Free" panose="03080402000500000000" pitchFamily="66" charset="0"/>
            </a:endParaRPr>
          </a:p>
          <a:p>
            <a:pPr marL="0" indent="0">
              <a:buNone/>
            </a:pPr>
            <a:r>
              <a:rPr lang="en-GB" dirty="0" smtClean="0">
                <a:latin typeface="Ink Free" panose="03080402000500000000" pitchFamily="66" charset="0"/>
              </a:rPr>
              <a:t>Times tables check</a:t>
            </a:r>
          </a:p>
          <a:p>
            <a:pPr marL="0" indent="0">
              <a:buNone/>
            </a:pPr>
            <a:r>
              <a:rPr lang="en-GB" dirty="0" smtClean="0">
                <a:latin typeface="Ink Free" panose="03080402000500000000" pitchFamily="66" charset="0"/>
              </a:rPr>
              <a:t>We do a </a:t>
            </a:r>
            <a:r>
              <a:rPr lang="en-GB" dirty="0" err="1" smtClean="0">
                <a:latin typeface="Ink Free" panose="03080402000500000000" pitchFamily="66" charset="0"/>
              </a:rPr>
              <a:t>timestable</a:t>
            </a:r>
            <a:r>
              <a:rPr lang="en-GB" dirty="0" smtClean="0">
                <a:latin typeface="Ink Free" panose="03080402000500000000" pitchFamily="66" charset="0"/>
              </a:rPr>
              <a:t> test in the summer term in Year 4. This tests their multiplication recall and speed of recall.</a:t>
            </a:r>
          </a:p>
          <a:p>
            <a:pPr marL="0" indent="0">
              <a:buNone/>
            </a:pPr>
            <a:r>
              <a:rPr lang="en-GB" dirty="0" smtClean="0">
                <a:latin typeface="Ink Free" panose="03080402000500000000" pitchFamily="66" charset="0"/>
              </a:rPr>
              <a:t>Please use the times tables </a:t>
            </a:r>
            <a:r>
              <a:rPr lang="en-GB" dirty="0" err="1" smtClean="0">
                <a:latin typeface="Ink Free" panose="03080402000500000000" pitchFamily="66" charset="0"/>
              </a:rPr>
              <a:t>Tock</a:t>
            </a:r>
            <a:r>
              <a:rPr lang="en-GB" dirty="0" smtClean="0">
                <a:latin typeface="Ink Free" panose="03080402000500000000" pitchFamily="66" charset="0"/>
              </a:rPr>
              <a:t> stars app to help as they need to be able to recall ALL times tables at SPEED and it will be a digital test so typing skills are essential too.</a:t>
            </a:r>
          </a:p>
          <a:p>
            <a:pPr marL="0" indent="0">
              <a:buNone/>
            </a:pPr>
            <a:r>
              <a:rPr lang="en-GB" dirty="0" smtClean="0">
                <a:latin typeface="Ink Free" panose="03080402000500000000" pitchFamily="66" charset="0"/>
              </a:rPr>
              <a:t>We have started in class – twice a day in a timed test. </a:t>
            </a:r>
          </a:p>
          <a:p>
            <a:pPr marL="0" indent="0">
              <a:buNone/>
            </a:pPr>
            <a:r>
              <a:rPr lang="en-GB" dirty="0" smtClean="0">
                <a:latin typeface="Ink Free" panose="03080402000500000000" pitchFamily="66" charset="0"/>
              </a:rPr>
              <a:t>There a lots of apps that can help </a:t>
            </a:r>
            <a:r>
              <a:rPr lang="en-GB" smtClean="0">
                <a:latin typeface="Ink Free" panose="03080402000500000000" pitchFamily="66" charset="0"/>
              </a:rPr>
              <a:t>them learn:</a:t>
            </a:r>
            <a:endParaRPr lang="en-GB" dirty="0" smtClean="0">
              <a:latin typeface="Ink Free" panose="03080402000500000000" pitchFamily="66" charset="0"/>
            </a:endParaRPr>
          </a:p>
          <a:p>
            <a:pPr marL="0" indent="0">
              <a:buNone/>
            </a:pPr>
            <a:r>
              <a:rPr lang="en-GB" dirty="0">
                <a:latin typeface="Ink Free" panose="03080402000500000000" pitchFamily="66" charset="0"/>
                <a:hlinkClick r:id="rId2"/>
              </a:rPr>
              <a:t>https://</a:t>
            </a:r>
            <a:r>
              <a:rPr lang="en-GB" dirty="0" smtClean="0">
                <a:latin typeface="Ink Free" panose="03080402000500000000" pitchFamily="66" charset="0"/>
                <a:hlinkClick r:id="rId2"/>
              </a:rPr>
              <a:t>mathsframe.co.uk/en/resources/resource/477/Multiplication-Tables-Check</a:t>
            </a:r>
            <a:endParaRPr lang="en-GB" dirty="0" smtClean="0">
              <a:latin typeface="Ink Free" panose="03080402000500000000" pitchFamily="66" charset="0"/>
            </a:endParaRPr>
          </a:p>
          <a:p>
            <a:pPr marL="0" indent="0">
              <a:buNone/>
            </a:pPr>
            <a:endParaRPr lang="en-GB" dirty="0">
              <a:latin typeface="Ink Free" panose="03080402000500000000" pitchFamily="66" charset="0"/>
            </a:endParaRPr>
          </a:p>
        </p:txBody>
      </p:sp>
    </p:spTree>
    <p:extLst>
      <p:ext uri="{BB962C8B-B14F-4D97-AF65-F5344CB8AC3E}">
        <p14:creationId xmlns:p14="http://schemas.microsoft.com/office/powerpoint/2010/main" val="297578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474F2-12AE-4623-B6CA-F26ED61A349A}"/>
              </a:ext>
            </a:extLst>
          </p:cNvPr>
          <p:cNvSpPr>
            <a:spLocks noGrp="1"/>
          </p:cNvSpPr>
          <p:nvPr>
            <p:ph type="title"/>
          </p:nvPr>
        </p:nvSpPr>
        <p:spPr/>
        <p:txBody>
          <a:bodyPr/>
          <a:lstStyle/>
          <a:p>
            <a:pPr algn="ctr"/>
            <a:r>
              <a:rPr lang="en-GB" dirty="0"/>
              <a:t>Maths</a:t>
            </a:r>
          </a:p>
        </p:txBody>
      </p:sp>
      <p:sp>
        <p:nvSpPr>
          <p:cNvPr id="3" name="Content Placeholder 2">
            <a:extLst>
              <a:ext uri="{FF2B5EF4-FFF2-40B4-BE49-F238E27FC236}">
                <a16:creationId xmlns:a16="http://schemas.microsoft.com/office/drawing/2014/main" id="{513DDB77-D10D-42C1-87A6-0E100B69B170}"/>
              </a:ext>
            </a:extLst>
          </p:cNvPr>
          <p:cNvSpPr>
            <a:spLocks noGrp="1"/>
          </p:cNvSpPr>
          <p:nvPr>
            <p:ph idx="1"/>
          </p:nvPr>
        </p:nvSpPr>
        <p:spPr/>
        <p:txBody>
          <a:bodyPr/>
          <a:lstStyle/>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200025" y="-357188"/>
            <a:ext cx="12592050" cy="7572375"/>
          </a:xfrm>
          <a:prstGeom prst="rect">
            <a:avLst/>
          </a:prstGeom>
        </p:spPr>
      </p:pic>
    </p:spTree>
    <p:extLst>
      <p:ext uri="{BB962C8B-B14F-4D97-AF65-F5344CB8AC3E}">
        <p14:creationId xmlns:p14="http://schemas.microsoft.com/office/powerpoint/2010/main" val="504208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4F466-E03D-491B-84E3-59A0FC85022B}"/>
              </a:ext>
            </a:extLst>
          </p:cNvPr>
          <p:cNvSpPr>
            <a:spLocks noGrp="1"/>
          </p:cNvSpPr>
          <p:nvPr>
            <p:ph type="title"/>
          </p:nvPr>
        </p:nvSpPr>
        <p:spPr/>
        <p:txBody>
          <a:bodyPr/>
          <a:lstStyle/>
          <a:p>
            <a:r>
              <a:rPr lang="en-GB" b="1" dirty="0">
                <a:latin typeface="Ink Free" panose="03080402000500000000" pitchFamily="66" charset="0"/>
              </a:rPr>
              <a:t>P.E.</a:t>
            </a:r>
          </a:p>
        </p:txBody>
      </p:sp>
      <p:sp>
        <p:nvSpPr>
          <p:cNvPr id="3" name="Content Placeholder 2">
            <a:extLst>
              <a:ext uri="{FF2B5EF4-FFF2-40B4-BE49-F238E27FC236}">
                <a16:creationId xmlns:a16="http://schemas.microsoft.com/office/drawing/2014/main" id="{53B36DA3-E509-40AB-B1D4-71E98031183C}"/>
              </a:ext>
            </a:extLst>
          </p:cNvPr>
          <p:cNvSpPr>
            <a:spLocks noGrp="1"/>
          </p:cNvSpPr>
          <p:nvPr>
            <p:ph idx="1"/>
          </p:nvPr>
        </p:nvSpPr>
        <p:spPr>
          <a:xfrm>
            <a:off x="422031" y="1705709"/>
            <a:ext cx="8851971" cy="4335654"/>
          </a:xfrm>
        </p:spPr>
        <p:txBody>
          <a:bodyPr/>
          <a:lstStyle/>
          <a:p>
            <a:r>
              <a:rPr lang="en-GB" dirty="0">
                <a:latin typeface="Ink Free" panose="03080402000500000000" pitchFamily="66" charset="0"/>
              </a:rPr>
              <a:t>We have P.E. every Monday and Thursday.</a:t>
            </a:r>
          </a:p>
          <a:p>
            <a:pPr marL="0" indent="0">
              <a:buNone/>
            </a:pPr>
            <a:endParaRPr lang="en-GB" dirty="0">
              <a:latin typeface="Ink Free" panose="03080402000500000000" pitchFamily="66" charset="0"/>
            </a:endParaRPr>
          </a:p>
          <a:p>
            <a:r>
              <a:rPr lang="en-GB" dirty="0">
                <a:latin typeface="Ink Free" panose="03080402000500000000" pitchFamily="66" charset="0"/>
              </a:rPr>
              <a:t>Please could your child come to school in a </a:t>
            </a:r>
            <a:r>
              <a:rPr lang="en-GB" b="1" dirty="0">
                <a:solidFill>
                  <a:srgbClr val="00B0F0"/>
                </a:solidFill>
                <a:latin typeface="Ink Free" panose="03080402000500000000" pitchFamily="66" charset="0"/>
              </a:rPr>
              <a:t>named</a:t>
            </a:r>
            <a:r>
              <a:rPr lang="en-GB" dirty="0">
                <a:latin typeface="Ink Free" panose="03080402000500000000" pitchFamily="66" charset="0"/>
              </a:rPr>
              <a:t> P.E. kit?</a:t>
            </a:r>
          </a:p>
          <a:p>
            <a:endParaRPr lang="en-GB" dirty="0">
              <a:latin typeface="Ink Free" panose="03080402000500000000" pitchFamily="66" charset="0"/>
            </a:endParaRPr>
          </a:p>
          <a:p>
            <a:r>
              <a:rPr lang="en-GB" dirty="0">
                <a:latin typeface="Ink Free" panose="03080402000500000000" pitchFamily="66" charset="0"/>
              </a:rPr>
              <a:t>Swimming after Easter (more details will follow)</a:t>
            </a:r>
          </a:p>
        </p:txBody>
      </p:sp>
    </p:spTree>
    <p:extLst>
      <p:ext uri="{BB962C8B-B14F-4D97-AF65-F5344CB8AC3E}">
        <p14:creationId xmlns:p14="http://schemas.microsoft.com/office/powerpoint/2010/main" val="2844203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Ink Free" panose="03080402000500000000" pitchFamily="66" charset="0"/>
              </a:rPr>
              <a:t>Personal development – Infinite 8</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66704" y="1202600"/>
            <a:ext cx="8594975" cy="5497140"/>
          </a:xfrm>
          <a:prstGeom prst="rect">
            <a:avLst/>
          </a:prstGeom>
        </p:spPr>
      </p:pic>
    </p:spTree>
    <p:extLst>
      <p:ext uri="{BB962C8B-B14F-4D97-AF65-F5344CB8AC3E}">
        <p14:creationId xmlns:p14="http://schemas.microsoft.com/office/powerpoint/2010/main" val="1311005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E202E-8F8E-4E2A-9C5F-FAA2F2F71DCD}"/>
              </a:ext>
            </a:extLst>
          </p:cNvPr>
          <p:cNvSpPr>
            <a:spLocks noGrp="1"/>
          </p:cNvSpPr>
          <p:nvPr>
            <p:ph type="title"/>
          </p:nvPr>
        </p:nvSpPr>
        <p:spPr/>
        <p:txBody>
          <a:bodyPr/>
          <a:lstStyle/>
          <a:p>
            <a:r>
              <a:rPr lang="en-GB" b="1" dirty="0">
                <a:latin typeface="Ink Free" panose="03080402000500000000" pitchFamily="66" charset="0"/>
              </a:rPr>
              <a:t>Homework</a:t>
            </a:r>
          </a:p>
        </p:txBody>
      </p:sp>
      <p:sp>
        <p:nvSpPr>
          <p:cNvPr id="3" name="Content Placeholder 2">
            <a:extLst>
              <a:ext uri="{FF2B5EF4-FFF2-40B4-BE49-F238E27FC236}">
                <a16:creationId xmlns:a16="http://schemas.microsoft.com/office/drawing/2014/main" id="{90A1DE3A-3833-44E2-93C6-23E0E3C71406}"/>
              </a:ext>
            </a:extLst>
          </p:cNvPr>
          <p:cNvSpPr>
            <a:spLocks noGrp="1"/>
          </p:cNvSpPr>
          <p:nvPr>
            <p:ph idx="1"/>
          </p:nvPr>
        </p:nvSpPr>
        <p:spPr>
          <a:xfrm>
            <a:off x="536331" y="1714501"/>
            <a:ext cx="8737671" cy="4326862"/>
          </a:xfrm>
        </p:spPr>
        <p:txBody>
          <a:bodyPr/>
          <a:lstStyle/>
          <a:p>
            <a:r>
              <a:rPr lang="en-GB" dirty="0">
                <a:latin typeface="Ink Free" panose="03080402000500000000" pitchFamily="66" charset="0"/>
              </a:rPr>
              <a:t>Homework is set on a Friday and should be completed by the following Friday or the specified date attached to the piece of work.  </a:t>
            </a:r>
          </a:p>
          <a:p>
            <a:r>
              <a:rPr lang="en-GB" dirty="0">
                <a:latin typeface="Ink Free" panose="03080402000500000000" pitchFamily="66" charset="0"/>
              </a:rPr>
              <a:t>Try to look at the homework when it is set and then if your child has any questions they can ask and then have plenty of time to complete it.</a:t>
            </a:r>
          </a:p>
          <a:p>
            <a:r>
              <a:rPr lang="en-GB" dirty="0">
                <a:latin typeface="Ink Free" panose="03080402000500000000" pitchFamily="66" charset="0"/>
              </a:rPr>
              <a:t>Homework will normally include a times tables practice, spellings and Daily reading with occasional topic work.</a:t>
            </a:r>
          </a:p>
        </p:txBody>
      </p:sp>
    </p:spTree>
    <p:extLst>
      <p:ext uri="{BB962C8B-B14F-4D97-AF65-F5344CB8AC3E}">
        <p14:creationId xmlns:p14="http://schemas.microsoft.com/office/powerpoint/2010/main" val="1883683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FD613-46C2-458E-BA84-A0E43F0E4010}"/>
              </a:ext>
            </a:extLst>
          </p:cNvPr>
          <p:cNvSpPr>
            <a:spLocks noGrp="1"/>
          </p:cNvSpPr>
          <p:nvPr>
            <p:ph type="title"/>
          </p:nvPr>
        </p:nvSpPr>
        <p:spPr>
          <a:xfrm>
            <a:off x="342900" y="712177"/>
            <a:ext cx="8596668" cy="2836007"/>
          </a:xfrm>
        </p:spPr>
        <p:txBody>
          <a:bodyPr>
            <a:normAutofit/>
          </a:bodyPr>
          <a:lstStyle/>
          <a:p>
            <a:r>
              <a:rPr lang="en-GB" b="1" dirty="0">
                <a:latin typeface="Ink Free" panose="03080402000500000000" pitchFamily="66" charset="0"/>
              </a:rPr>
              <a:t>Playtime</a:t>
            </a:r>
            <a:br>
              <a:rPr lang="en-GB" b="1" dirty="0">
                <a:latin typeface="Ink Free" panose="03080402000500000000" pitchFamily="66" charset="0"/>
              </a:rPr>
            </a:br>
            <a:r>
              <a:rPr lang="en-GB" b="1" dirty="0">
                <a:latin typeface="Ink Free" panose="03080402000500000000" pitchFamily="66" charset="0"/>
              </a:rPr>
              <a:t/>
            </a:r>
            <a:br>
              <a:rPr lang="en-GB" b="1" dirty="0">
                <a:latin typeface="Ink Free" panose="03080402000500000000" pitchFamily="66" charset="0"/>
              </a:rPr>
            </a:br>
            <a:r>
              <a:rPr lang="en-GB" sz="1800" dirty="0">
                <a:solidFill>
                  <a:schemeClr val="tx1"/>
                </a:solidFill>
                <a:latin typeface="Ink Free" panose="03080402000500000000" pitchFamily="66" charset="0"/>
              </a:rPr>
              <a:t>Children can bring a fruit snack for morning play.</a:t>
            </a:r>
            <a:r>
              <a:rPr lang="en-GB" b="1" dirty="0">
                <a:latin typeface="Ink Free" panose="03080402000500000000" pitchFamily="66" charset="0"/>
              </a:rPr>
              <a:t/>
            </a:r>
            <a:br>
              <a:rPr lang="en-GB" b="1" dirty="0">
                <a:latin typeface="Ink Free" panose="03080402000500000000" pitchFamily="66" charset="0"/>
              </a:rPr>
            </a:br>
            <a:r>
              <a:rPr lang="en-GB" b="1" dirty="0">
                <a:latin typeface="Ink Free" panose="03080402000500000000" pitchFamily="66" charset="0"/>
              </a:rPr>
              <a:t/>
            </a:r>
            <a:br>
              <a:rPr lang="en-GB" b="1" dirty="0">
                <a:latin typeface="Ink Free" panose="03080402000500000000" pitchFamily="66" charset="0"/>
              </a:rPr>
            </a:br>
            <a:r>
              <a:rPr lang="en-GB" b="1" dirty="0">
                <a:latin typeface="Ink Free" panose="03080402000500000000" pitchFamily="66" charset="0"/>
              </a:rPr>
              <a:t>Home time</a:t>
            </a:r>
          </a:p>
        </p:txBody>
      </p:sp>
      <p:sp>
        <p:nvSpPr>
          <p:cNvPr id="3" name="Content Placeholder 2">
            <a:extLst>
              <a:ext uri="{FF2B5EF4-FFF2-40B4-BE49-F238E27FC236}">
                <a16:creationId xmlns:a16="http://schemas.microsoft.com/office/drawing/2014/main" id="{0C4CAF81-5A7C-48A8-BBEA-B756241E5054}"/>
              </a:ext>
            </a:extLst>
          </p:cNvPr>
          <p:cNvSpPr>
            <a:spLocks noGrp="1"/>
          </p:cNvSpPr>
          <p:nvPr>
            <p:ph idx="1"/>
          </p:nvPr>
        </p:nvSpPr>
        <p:spPr>
          <a:xfrm>
            <a:off x="342900" y="2532185"/>
            <a:ext cx="8931102" cy="3509177"/>
          </a:xfrm>
        </p:spPr>
        <p:txBody>
          <a:bodyPr>
            <a:normAutofit fontScale="92500" lnSpcReduction="10000"/>
          </a:bodyPr>
          <a:lstStyle/>
          <a:p>
            <a:pPr marL="0" indent="0">
              <a:buNone/>
            </a:pPr>
            <a:endParaRPr lang="en-GB" dirty="0">
              <a:latin typeface="Ink Free" panose="03080402000500000000" pitchFamily="66" charset="0"/>
            </a:endParaRPr>
          </a:p>
          <a:p>
            <a:pPr marL="0" indent="0">
              <a:buNone/>
            </a:pPr>
            <a:endParaRPr lang="en-GB" dirty="0">
              <a:latin typeface="Ink Free" panose="03080402000500000000" pitchFamily="66" charset="0"/>
            </a:endParaRPr>
          </a:p>
          <a:p>
            <a:pPr marL="0" indent="0">
              <a:buNone/>
            </a:pPr>
            <a:endParaRPr lang="en-GB" dirty="0">
              <a:latin typeface="Ink Free" panose="03080402000500000000" pitchFamily="66" charset="0"/>
            </a:endParaRPr>
          </a:p>
          <a:p>
            <a:pPr marL="0" indent="0">
              <a:buNone/>
            </a:pPr>
            <a:r>
              <a:rPr lang="en-GB" dirty="0">
                <a:latin typeface="Ink Free" panose="03080402000500000000" pitchFamily="66" charset="0"/>
              </a:rPr>
              <a:t>Children will walk out on to the yard at 3.15pm. They will line up in their year group and can be collected from there. If they have younger siblings, they can be  collected on the way.</a:t>
            </a:r>
          </a:p>
          <a:p>
            <a:pPr marL="0" indent="0">
              <a:buNone/>
            </a:pPr>
            <a:r>
              <a:rPr lang="en-GB" dirty="0">
                <a:latin typeface="Ink Free" panose="03080402000500000000" pitchFamily="66" charset="0"/>
              </a:rPr>
              <a:t>If they attend after school club, they will walk down to the Rainbow Room where they will be met the AFC team.</a:t>
            </a:r>
          </a:p>
          <a:p>
            <a:pPr marL="0" indent="0">
              <a:buNone/>
            </a:pPr>
            <a:r>
              <a:rPr lang="en-GB" dirty="0">
                <a:latin typeface="Ink Free" panose="03080402000500000000" pitchFamily="66" charset="0"/>
              </a:rPr>
              <a:t>If they are taking part in a club, they will be told where to meet and then at the end of the club, they will be brought up to the main entrance.</a:t>
            </a:r>
          </a:p>
          <a:p>
            <a:pPr marL="0" indent="0">
              <a:buNone/>
            </a:pPr>
            <a:r>
              <a:rPr lang="en-GB" dirty="0">
                <a:latin typeface="Ink Free" panose="03080402000500000000" pitchFamily="66" charset="0"/>
              </a:rPr>
              <a:t>If you need to change any arrangements, don’t worry just inform the teacher or phone the office. (e.g. dental appointment, somebody different picking up)</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454282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F95A2-5AB1-4BB3-A1D6-8812D4051A51}"/>
              </a:ext>
            </a:extLst>
          </p:cNvPr>
          <p:cNvSpPr>
            <a:spLocks noGrp="1"/>
          </p:cNvSpPr>
          <p:nvPr>
            <p:ph type="title"/>
          </p:nvPr>
        </p:nvSpPr>
        <p:spPr/>
        <p:txBody>
          <a:bodyPr/>
          <a:lstStyle/>
          <a:p>
            <a:r>
              <a:rPr lang="en-GB" b="1" dirty="0">
                <a:latin typeface="Ink Free" panose="03080402000500000000" pitchFamily="66" charset="0"/>
              </a:rPr>
              <a:t>Bags</a:t>
            </a:r>
          </a:p>
        </p:txBody>
      </p:sp>
      <p:sp>
        <p:nvSpPr>
          <p:cNvPr id="3" name="Content Placeholder 2">
            <a:extLst>
              <a:ext uri="{FF2B5EF4-FFF2-40B4-BE49-F238E27FC236}">
                <a16:creationId xmlns:a16="http://schemas.microsoft.com/office/drawing/2014/main" id="{C43F6915-D224-4651-BBAC-B1F58EC07FBC}"/>
              </a:ext>
            </a:extLst>
          </p:cNvPr>
          <p:cNvSpPr>
            <a:spLocks noGrp="1"/>
          </p:cNvSpPr>
          <p:nvPr>
            <p:ph idx="1"/>
          </p:nvPr>
        </p:nvSpPr>
        <p:spPr>
          <a:xfrm>
            <a:off x="483577" y="1846385"/>
            <a:ext cx="8790425" cy="4194977"/>
          </a:xfrm>
        </p:spPr>
        <p:txBody>
          <a:bodyPr>
            <a:normAutofit fontScale="92500" lnSpcReduction="10000"/>
          </a:bodyPr>
          <a:lstStyle/>
          <a:p>
            <a:pPr marL="0" indent="0">
              <a:buNone/>
            </a:pPr>
            <a:r>
              <a:rPr lang="en-GB" dirty="0">
                <a:latin typeface="Ink Free" panose="03080402000500000000" pitchFamily="66" charset="0"/>
              </a:rPr>
              <a:t>When moving to Y4 the children have a coat hook to hang their coat, a trolley to place their packed lunch on and a drawer in the classroom to put their reading book in.</a:t>
            </a:r>
          </a:p>
          <a:p>
            <a:pPr marL="0" indent="0">
              <a:buNone/>
            </a:pPr>
            <a:r>
              <a:rPr lang="en-GB" dirty="0">
                <a:latin typeface="Ink Free" panose="03080402000500000000" pitchFamily="66" charset="0"/>
              </a:rPr>
              <a:t>No bags please.</a:t>
            </a:r>
          </a:p>
          <a:p>
            <a:pPr marL="0" indent="0">
              <a:buNone/>
            </a:pPr>
            <a:endParaRPr lang="en-GB" dirty="0">
              <a:latin typeface="Ink Free" panose="03080402000500000000" pitchFamily="66" charset="0"/>
            </a:endParaRPr>
          </a:p>
          <a:p>
            <a:pPr marL="0" indent="0">
              <a:buNone/>
            </a:pPr>
            <a:r>
              <a:rPr lang="en-GB" sz="3600" b="1" dirty="0">
                <a:solidFill>
                  <a:srgbClr val="00B0F0"/>
                </a:solidFill>
                <a:latin typeface="Ink Free" panose="03080402000500000000" pitchFamily="66" charset="0"/>
              </a:rPr>
              <a:t>Water bottle</a:t>
            </a:r>
          </a:p>
          <a:p>
            <a:pPr marL="0" indent="0">
              <a:buNone/>
            </a:pPr>
            <a:r>
              <a:rPr lang="en-GB" dirty="0">
                <a:latin typeface="Ink Free" panose="03080402000500000000" pitchFamily="66" charset="0"/>
              </a:rPr>
              <a:t> </a:t>
            </a:r>
          </a:p>
          <a:p>
            <a:pPr marL="0" indent="0">
              <a:buNone/>
            </a:pPr>
            <a:r>
              <a:rPr lang="en-GB" dirty="0">
                <a:latin typeface="Ink Free" panose="03080402000500000000" pitchFamily="66" charset="0"/>
              </a:rPr>
              <a:t>A named water bottle is important.</a:t>
            </a:r>
          </a:p>
          <a:p>
            <a:pPr marL="0" indent="0">
              <a:buNone/>
            </a:pPr>
            <a:r>
              <a:rPr lang="en-GB" dirty="0">
                <a:latin typeface="Ink Free" panose="03080402000500000000" pitchFamily="66" charset="0"/>
              </a:rPr>
              <a:t>Children will be allowed to have their drink when they require.  We encourage them to bring the bottle home each night to wash them out.</a:t>
            </a:r>
          </a:p>
          <a:p>
            <a:pPr marL="0" indent="0">
              <a:buNone/>
            </a:pPr>
            <a:endParaRPr lang="en-GB" dirty="0">
              <a:latin typeface="Ink Free" panose="03080402000500000000" pitchFamily="66" charset="0"/>
            </a:endParaRPr>
          </a:p>
          <a:p>
            <a:pPr marL="0" indent="0">
              <a:buNone/>
            </a:pPr>
            <a:r>
              <a:rPr lang="en-GB" dirty="0">
                <a:latin typeface="Ink Free" panose="03080402000500000000" pitchFamily="66" charset="0"/>
              </a:rPr>
              <a:t>If they are on packed lunch, please can they bring a separate drink (which can include juice).</a:t>
            </a:r>
          </a:p>
          <a:p>
            <a:endParaRPr lang="en-GB" dirty="0"/>
          </a:p>
          <a:p>
            <a:endParaRPr lang="en-GB" dirty="0"/>
          </a:p>
          <a:p>
            <a:endParaRPr lang="en-GB" dirty="0"/>
          </a:p>
        </p:txBody>
      </p:sp>
    </p:spTree>
    <p:extLst>
      <p:ext uri="{BB962C8B-B14F-4D97-AF65-F5344CB8AC3E}">
        <p14:creationId xmlns:p14="http://schemas.microsoft.com/office/powerpoint/2010/main" val="583572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3ADAF-7B3F-47EA-99BA-B21F8A22D033}"/>
              </a:ext>
            </a:extLst>
          </p:cNvPr>
          <p:cNvSpPr>
            <a:spLocks noGrp="1"/>
          </p:cNvSpPr>
          <p:nvPr>
            <p:ph type="title"/>
          </p:nvPr>
        </p:nvSpPr>
        <p:spPr/>
        <p:txBody>
          <a:bodyPr/>
          <a:lstStyle/>
          <a:p>
            <a:r>
              <a:rPr lang="en-GB" b="1" dirty="0">
                <a:latin typeface="Ink Free" panose="03080402000500000000" pitchFamily="66" charset="0"/>
              </a:rPr>
              <a:t>Uniform</a:t>
            </a:r>
          </a:p>
        </p:txBody>
      </p:sp>
      <p:sp>
        <p:nvSpPr>
          <p:cNvPr id="3" name="Content Placeholder 2">
            <a:extLst>
              <a:ext uri="{FF2B5EF4-FFF2-40B4-BE49-F238E27FC236}">
                <a16:creationId xmlns:a16="http://schemas.microsoft.com/office/drawing/2014/main" id="{02B6F9E7-CED4-44D8-9D8C-19F7CC7CF4C8}"/>
              </a:ext>
            </a:extLst>
          </p:cNvPr>
          <p:cNvSpPr>
            <a:spLocks noGrp="1"/>
          </p:cNvSpPr>
          <p:nvPr>
            <p:ph idx="1"/>
          </p:nvPr>
        </p:nvSpPr>
        <p:spPr>
          <a:xfrm>
            <a:off x="386862" y="1538655"/>
            <a:ext cx="8887140" cy="4502708"/>
          </a:xfrm>
        </p:spPr>
        <p:txBody>
          <a:bodyPr/>
          <a:lstStyle/>
          <a:p>
            <a:pPr marL="0" indent="0">
              <a:buNone/>
            </a:pPr>
            <a:r>
              <a:rPr lang="en-GB" dirty="0">
                <a:latin typeface="Ink Free" panose="03080402000500000000" pitchFamily="66" charset="0"/>
              </a:rPr>
              <a:t>Please can all uniform  and P.E. kit be named?  Children often take items of clothing off, like jumpers and cardigans, as the temperature in school changes and it is a lot easier to make sure each child goes home with the correct attire if items are named.</a:t>
            </a:r>
          </a:p>
          <a:p>
            <a:endParaRPr lang="en-GB" dirty="0"/>
          </a:p>
          <a:p>
            <a:pPr marL="0" indent="0">
              <a:buNone/>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3981927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B3C12-8ED5-40D7-A37F-6E952C0256E8}"/>
              </a:ext>
            </a:extLst>
          </p:cNvPr>
          <p:cNvSpPr>
            <a:spLocks noGrp="1"/>
          </p:cNvSpPr>
          <p:nvPr>
            <p:ph type="title"/>
          </p:nvPr>
        </p:nvSpPr>
        <p:spPr/>
        <p:txBody>
          <a:bodyPr/>
          <a:lstStyle/>
          <a:p>
            <a:r>
              <a:rPr lang="en-GB" b="1" dirty="0">
                <a:latin typeface="Ink Free" panose="03080402000500000000" pitchFamily="66" charset="0"/>
              </a:rPr>
              <a:t>Thank you</a:t>
            </a:r>
          </a:p>
        </p:txBody>
      </p:sp>
      <p:sp>
        <p:nvSpPr>
          <p:cNvPr id="3" name="Content Placeholder 2">
            <a:extLst>
              <a:ext uri="{FF2B5EF4-FFF2-40B4-BE49-F238E27FC236}">
                <a16:creationId xmlns:a16="http://schemas.microsoft.com/office/drawing/2014/main" id="{EC8DEE21-5306-493D-BB7A-1A17818A94B1}"/>
              </a:ext>
            </a:extLst>
          </p:cNvPr>
          <p:cNvSpPr>
            <a:spLocks noGrp="1"/>
          </p:cNvSpPr>
          <p:nvPr>
            <p:ph idx="1"/>
          </p:nvPr>
        </p:nvSpPr>
        <p:spPr>
          <a:xfrm>
            <a:off x="677334" y="1626577"/>
            <a:ext cx="8596668" cy="4414785"/>
          </a:xfrm>
        </p:spPr>
        <p:txBody>
          <a:bodyPr/>
          <a:lstStyle/>
          <a:p>
            <a:pPr marL="0" indent="0">
              <a:buNone/>
            </a:pPr>
            <a:endParaRPr lang="en-GB" dirty="0"/>
          </a:p>
          <a:p>
            <a:pPr marL="0" indent="0">
              <a:buNone/>
            </a:pPr>
            <a:r>
              <a:rPr lang="en-GB" dirty="0">
                <a:latin typeface="Ink Free" panose="03080402000500000000" pitchFamily="66" charset="0"/>
              </a:rPr>
              <a:t>Any questions?</a:t>
            </a:r>
          </a:p>
        </p:txBody>
      </p:sp>
    </p:spTree>
    <p:extLst>
      <p:ext uri="{BB962C8B-B14F-4D97-AF65-F5344CB8AC3E}">
        <p14:creationId xmlns:p14="http://schemas.microsoft.com/office/powerpoint/2010/main" val="7572800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252</TotalTime>
  <Words>879</Words>
  <Application>Microsoft Office PowerPoint</Application>
  <PresentationFormat>Widescreen</PresentationFormat>
  <Paragraphs>79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Ink Free</vt:lpstr>
      <vt:lpstr>Trebuchet MS</vt:lpstr>
      <vt:lpstr>Wingdings 3</vt:lpstr>
      <vt:lpstr>Facet</vt:lpstr>
      <vt:lpstr>Year 4</vt:lpstr>
      <vt:lpstr>Welcome</vt:lpstr>
      <vt:lpstr>Rewards</vt:lpstr>
      <vt:lpstr>Reading</vt:lpstr>
      <vt:lpstr>PowerPoint Presentation</vt:lpstr>
      <vt:lpstr>Writing</vt:lpstr>
      <vt:lpstr>Writing</vt:lpstr>
      <vt:lpstr>Maths</vt:lpstr>
      <vt:lpstr>Maths</vt:lpstr>
      <vt:lpstr>P.E.</vt:lpstr>
      <vt:lpstr>Personal development – Infinite 8</vt:lpstr>
      <vt:lpstr>Homework</vt:lpstr>
      <vt:lpstr>Playtime  Children can bring a fruit snack for morning play.  Home time</vt:lpstr>
      <vt:lpstr>Bags</vt:lpstr>
      <vt:lpstr>Uniform</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to year 1</dc:title>
  <dc:creator>teacher</dc:creator>
  <cp:lastModifiedBy>Hargreaves, Helen</cp:lastModifiedBy>
  <cp:revision>40</cp:revision>
  <dcterms:created xsi:type="dcterms:W3CDTF">2019-07-04T14:34:17Z</dcterms:created>
  <dcterms:modified xsi:type="dcterms:W3CDTF">2025-09-07T15:28:57Z</dcterms:modified>
</cp:coreProperties>
</file>