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revisionInfo.xml" ContentType="application/vnd.ms-powerpoint.revisioninfo+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48" r:id="rId4"/>
  </p:sldMasterIdLst>
  <p:notesMasterIdLst>
    <p:notesMasterId r:id="rId20"/>
  </p:notesMasterIdLst>
  <p:sldIdLst>
    <p:sldId id="256" r:id="rId5"/>
    <p:sldId id="271" r:id="rId6"/>
    <p:sldId id="257" r:id="rId7"/>
    <p:sldId id="266" r:id="rId8"/>
    <p:sldId id="259" r:id="rId9"/>
    <p:sldId id="272" r:id="rId10"/>
    <p:sldId id="273" r:id="rId11"/>
    <p:sldId id="274" r:id="rId12"/>
    <p:sldId id="276" r:id="rId13"/>
    <p:sldId id="275" r:id="rId14"/>
    <p:sldId id="277" r:id="rId15"/>
    <p:sldId id="282" r:id="rId16"/>
    <p:sldId id="278" r:id="rId17"/>
    <p:sldId id="279" r:id="rId18"/>
    <p:sldId id="267" r:id="rId19"/>
  </p:sldIdLst>
  <p:sldSz cx="12192000" cy="6858000"/>
  <p:notesSz cx="6888163" cy="10021888"/>
  <p:embeddedFontLst>
    <p:embeddedFont>
      <p:font typeface="Amatic SC" panose="020B0604020202020204" charset="-79"/>
      <p:regular r:id="rId21"/>
      <p:bold r:id="rId22"/>
    </p:embeddedFont>
    <p:embeddedFont>
      <p:font typeface="Calibri" panose="020F0502020204030204" pitchFamily="34" charset="0"/>
      <p:regular r:id="rId23"/>
      <p:bold r:id="rId24"/>
      <p:italic r:id="rId25"/>
      <p:boldItalic r:id="rId26"/>
    </p:embeddedFont>
    <p:embeddedFont>
      <p:font typeface="Calibri Light" panose="020F0302020204030204" pitchFamily="34" charset="0"/>
      <p:regular r:id="rId27"/>
      <p:italic r:id="rId28"/>
    </p:embeddedFont>
    <p:embeddedFont>
      <p:font typeface="Comic Sans MS" panose="030F0702030302020204" pitchFamily="66" charset="0"/>
      <p:regular r:id="rId29"/>
      <p:bold r:id="rId30"/>
      <p:italic r:id="rId31"/>
      <p:boldItalic r:id="rId32"/>
    </p:embeddedFont>
    <p:embeddedFont>
      <p:font typeface="Letter-join Print Plus 1" panose="02000805000000020003" pitchFamily="50" charset="0"/>
      <p:regular r:id="rId33"/>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FFCC"/>
    <a:srgbClr val="FFCCFF"/>
    <a:srgbClr val="FFFFCC"/>
    <a:srgbClr val="E6E5FB"/>
    <a:srgbClr val="CCECFF"/>
    <a:srgbClr val="FF6600"/>
    <a:srgbClr val="FFFFFF"/>
    <a:srgbClr val="FFCCCC"/>
    <a:srgbClr val="E1FFFF"/>
    <a:srgbClr val="FFE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1016A250-D9A4-AF2E-BC74-37643F409F85}" v="4" dt="2021-09-23T09:21:33.253"/>
    <p1510:client id="{74DC5DC3-C560-E1B2-C00B-CF7455BAFBF8}" v="20" dt="2022-01-27T08:31:21.474"/>
    <p1510:client id="{8A946C4C-E73A-820F-012F-54BE633396D7}" v="66" dt="2021-10-14T15:30:36.775"/>
    <p1510:client id="{8F0ACA04-42D6-25B9-99B2-6667DE898451}" v="7" dt="2022-03-01T08:25:03.650"/>
    <p1510:client id="{CEE6334A-79ED-7E1A-61D2-1AB3A382B2DA}" v="8" dt="2021-10-21T12:26:01.029"/>
    <p1510:client id="{F3F9949C-B3C1-5BE6-665B-E7B9A85A31DE}" v="4118" dt="2021-09-12T13:11:02.773"/>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420" autoAdjust="0"/>
    <p:restoredTop sz="95845" autoAdjust="0"/>
  </p:normalViewPr>
  <p:slideViewPr>
    <p:cSldViewPr snapToGrid="0">
      <p:cViewPr varScale="1">
        <p:scale>
          <a:sx n="88" d="100"/>
          <a:sy n="88" d="100"/>
        </p:scale>
        <p:origin x="523" y="72"/>
      </p:cViewPr>
      <p:guideLst/>
    </p:cSldViewPr>
  </p:slideViewPr>
  <p:notesTextViewPr>
    <p:cViewPr>
      <p:scale>
        <a:sx n="1" d="1"/>
        <a:sy n="1" d="1"/>
      </p:scale>
      <p:origin x="0" y="0"/>
    </p:cViewPr>
  </p:notesTextViewPr>
  <p:sorterViewPr>
    <p:cViewPr>
      <p:scale>
        <a:sx n="180" d="100"/>
        <a:sy n="180"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font" Target="fonts/font6.fntdata"/><Relationship Id="rId21" Type="http://schemas.openxmlformats.org/officeDocument/2006/relationships/font" Target="fonts/font1.fntdata"/><Relationship Id="rId34" Type="http://schemas.openxmlformats.org/officeDocument/2006/relationships/presProps" Target="presProp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font" Target="fonts/font5.fntdata"/><Relationship Id="rId33" Type="http://schemas.openxmlformats.org/officeDocument/2006/relationships/font" Target="fonts/font13.fntdata"/><Relationship Id="rId38" Type="http://schemas.microsoft.com/office/2015/10/relationships/revisionInfo" Target="revisionInfo.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notesMaster" Target="notesMasters/notesMaster1.xml"/><Relationship Id="rId29" Type="http://schemas.openxmlformats.org/officeDocument/2006/relationships/font" Target="fonts/font9.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4.fntdata"/><Relationship Id="rId32" Type="http://schemas.openxmlformats.org/officeDocument/2006/relationships/font" Target="fonts/font12.fntdata"/><Relationship Id="rId37"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font" Target="fonts/font3.fntdata"/><Relationship Id="rId28" Type="http://schemas.openxmlformats.org/officeDocument/2006/relationships/font" Target="fonts/font8.fntdata"/><Relationship Id="rId36" Type="http://schemas.openxmlformats.org/officeDocument/2006/relationships/theme" Target="theme/them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1.fntdata"/><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2.fntdata"/><Relationship Id="rId27" Type="http://schemas.openxmlformats.org/officeDocument/2006/relationships/font" Target="fonts/font7.fntdata"/><Relationship Id="rId30" Type="http://schemas.openxmlformats.org/officeDocument/2006/relationships/font" Target="fonts/font10.fntdata"/><Relationship Id="rId35" Type="http://schemas.openxmlformats.org/officeDocument/2006/relationships/viewProps" Target="viewProps.xml"/><Relationship Id="rId8" Type="http://schemas.openxmlformats.org/officeDocument/2006/relationships/slide" Target="slides/slide4.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1" y="0"/>
            <a:ext cx="2984870" cy="502835"/>
          </a:xfrm>
          <a:prstGeom prst="rect">
            <a:avLst/>
          </a:prstGeom>
        </p:spPr>
        <p:txBody>
          <a:bodyPr vert="horz" lIns="92455" tIns="46227" rIns="92455" bIns="46227" rtlCol="0"/>
          <a:lstStyle>
            <a:lvl1pPr algn="l">
              <a:defRPr sz="1200"/>
            </a:lvl1pPr>
          </a:lstStyle>
          <a:p>
            <a:endParaRPr lang="en-GB"/>
          </a:p>
        </p:txBody>
      </p:sp>
      <p:sp>
        <p:nvSpPr>
          <p:cNvPr id="3" name="Date Placeholder 2"/>
          <p:cNvSpPr>
            <a:spLocks noGrp="1"/>
          </p:cNvSpPr>
          <p:nvPr>
            <p:ph type="dt" idx="1"/>
          </p:nvPr>
        </p:nvSpPr>
        <p:spPr>
          <a:xfrm>
            <a:off x="3901699" y="0"/>
            <a:ext cx="2984870" cy="502835"/>
          </a:xfrm>
          <a:prstGeom prst="rect">
            <a:avLst/>
          </a:prstGeom>
        </p:spPr>
        <p:txBody>
          <a:bodyPr vert="horz" lIns="92455" tIns="46227" rIns="92455" bIns="46227" rtlCol="0"/>
          <a:lstStyle>
            <a:lvl1pPr algn="r">
              <a:defRPr sz="1200"/>
            </a:lvl1pPr>
          </a:lstStyle>
          <a:p>
            <a:fld id="{1976DE5F-DF04-4F27-A344-93FB2E432C72}" type="datetimeFigureOut">
              <a:rPr lang="en-GB" smtClean="0"/>
              <a:t>16/02/2025</a:t>
            </a:fld>
            <a:endParaRPr lang="en-GB"/>
          </a:p>
        </p:txBody>
      </p:sp>
      <p:sp>
        <p:nvSpPr>
          <p:cNvPr id="4" name="Slide Image Placeholder 3"/>
          <p:cNvSpPr>
            <a:spLocks noGrp="1" noRot="1" noChangeAspect="1"/>
          </p:cNvSpPr>
          <p:nvPr>
            <p:ph type="sldImg" idx="2"/>
          </p:nvPr>
        </p:nvSpPr>
        <p:spPr>
          <a:xfrm>
            <a:off x="438150" y="1254125"/>
            <a:ext cx="6011863" cy="3381375"/>
          </a:xfrm>
          <a:prstGeom prst="rect">
            <a:avLst/>
          </a:prstGeom>
          <a:noFill/>
          <a:ln w="12700">
            <a:solidFill>
              <a:prstClr val="black"/>
            </a:solidFill>
          </a:ln>
        </p:spPr>
        <p:txBody>
          <a:bodyPr vert="horz" lIns="92455" tIns="46227" rIns="92455" bIns="46227" rtlCol="0" anchor="ctr"/>
          <a:lstStyle/>
          <a:p>
            <a:endParaRPr lang="en-GB"/>
          </a:p>
        </p:txBody>
      </p:sp>
      <p:sp>
        <p:nvSpPr>
          <p:cNvPr id="5" name="Notes Placeholder 4"/>
          <p:cNvSpPr>
            <a:spLocks noGrp="1"/>
          </p:cNvSpPr>
          <p:nvPr>
            <p:ph type="body" sz="quarter" idx="3"/>
          </p:nvPr>
        </p:nvSpPr>
        <p:spPr>
          <a:xfrm>
            <a:off x="688817" y="4823033"/>
            <a:ext cx="5510530" cy="3946119"/>
          </a:xfrm>
          <a:prstGeom prst="rect">
            <a:avLst/>
          </a:prstGeom>
        </p:spPr>
        <p:txBody>
          <a:bodyPr vert="horz" lIns="92455" tIns="46227" rIns="92455" bIns="46227"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1" y="9519055"/>
            <a:ext cx="2984870" cy="502834"/>
          </a:xfrm>
          <a:prstGeom prst="rect">
            <a:avLst/>
          </a:prstGeom>
        </p:spPr>
        <p:txBody>
          <a:bodyPr vert="horz" lIns="92455" tIns="46227" rIns="92455" bIns="46227" rtlCol="0" anchor="b"/>
          <a:lstStyle>
            <a:lvl1pPr algn="l">
              <a:defRPr sz="1200"/>
            </a:lvl1pPr>
          </a:lstStyle>
          <a:p>
            <a:endParaRPr lang="en-GB"/>
          </a:p>
        </p:txBody>
      </p:sp>
      <p:sp>
        <p:nvSpPr>
          <p:cNvPr id="7" name="Slide Number Placeholder 6"/>
          <p:cNvSpPr>
            <a:spLocks noGrp="1"/>
          </p:cNvSpPr>
          <p:nvPr>
            <p:ph type="sldNum" sz="quarter" idx="5"/>
          </p:nvPr>
        </p:nvSpPr>
        <p:spPr>
          <a:xfrm>
            <a:off x="3901699" y="9519055"/>
            <a:ext cx="2984870" cy="502834"/>
          </a:xfrm>
          <a:prstGeom prst="rect">
            <a:avLst/>
          </a:prstGeom>
        </p:spPr>
        <p:txBody>
          <a:bodyPr vert="horz" lIns="92455" tIns="46227" rIns="92455" bIns="46227" rtlCol="0" anchor="b"/>
          <a:lstStyle>
            <a:lvl1pPr algn="r">
              <a:defRPr sz="1200"/>
            </a:lvl1pPr>
          </a:lstStyle>
          <a:p>
            <a:fld id="{4FEE44C5-FA99-4680-9B86-B28965A57CB9}" type="slidenum">
              <a:rPr lang="en-GB" smtClean="0"/>
              <a:t>‹#›</a:t>
            </a:fld>
            <a:endParaRPr lang="en-GB"/>
          </a:p>
        </p:txBody>
      </p:sp>
    </p:spTree>
    <p:extLst>
      <p:ext uri="{BB962C8B-B14F-4D97-AF65-F5344CB8AC3E}">
        <p14:creationId xmlns:p14="http://schemas.microsoft.com/office/powerpoint/2010/main" val="63777044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a:t>
            </a:fld>
            <a:endParaRPr lang="en-GB"/>
          </a:p>
        </p:txBody>
      </p:sp>
    </p:spTree>
    <p:extLst>
      <p:ext uri="{BB962C8B-B14F-4D97-AF65-F5344CB8AC3E}">
        <p14:creationId xmlns:p14="http://schemas.microsoft.com/office/powerpoint/2010/main" val="10075372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3</a:t>
            </a:fld>
            <a:endParaRPr lang="en-GB"/>
          </a:p>
        </p:txBody>
      </p:sp>
    </p:spTree>
    <p:extLst>
      <p:ext uri="{BB962C8B-B14F-4D97-AF65-F5344CB8AC3E}">
        <p14:creationId xmlns:p14="http://schemas.microsoft.com/office/powerpoint/2010/main" val="31591694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4</a:t>
            </a:fld>
            <a:endParaRPr lang="en-GB"/>
          </a:p>
        </p:txBody>
      </p:sp>
    </p:spTree>
    <p:extLst>
      <p:ext uri="{BB962C8B-B14F-4D97-AF65-F5344CB8AC3E}">
        <p14:creationId xmlns:p14="http://schemas.microsoft.com/office/powerpoint/2010/main" val="15050461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6</a:t>
            </a:fld>
            <a:endParaRPr lang="en-GB"/>
          </a:p>
        </p:txBody>
      </p:sp>
    </p:spTree>
    <p:extLst>
      <p:ext uri="{BB962C8B-B14F-4D97-AF65-F5344CB8AC3E}">
        <p14:creationId xmlns:p14="http://schemas.microsoft.com/office/powerpoint/2010/main" val="395367143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7</a:t>
            </a:fld>
            <a:endParaRPr lang="en-GB"/>
          </a:p>
        </p:txBody>
      </p:sp>
    </p:spTree>
    <p:extLst>
      <p:ext uri="{BB962C8B-B14F-4D97-AF65-F5344CB8AC3E}">
        <p14:creationId xmlns:p14="http://schemas.microsoft.com/office/powerpoint/2010/main" val="414347005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8</a:t>
            </a:fld>
            <a:endParaRPr lang="en-GB"/>
          </a:p>
        </p:txBody>
      </p:sp>
    </p:spTree>
    <p:extLst>
      <p:ext uri="{BB962C8B-B14F-4D97-AF65-F5344CB8AC3E}">
        <p14:creationId xmlns:p14="http://schemas.microsoft.com/office/powerpoint/2010/main" val="101582073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9</a:t>
            </a:fld>
            <a:endParaRPr lang="en-GB"/>
          </a:p>
        </p:txBody>
      </p:sp>
    </p:spTree>
    <p:extLst>
      <p:ext uri="{BB962C8B-B14F-4D97-AF65-F5344CB8AC3E}">
        <p14:creationId xmlns:p14="http://schemas.microsoft.com/office/powerpoint/2010/main" val="37793010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10</a:t>
            </a:fld>
            <a:endParaRPr lang="en-GB"/>
          </a:p>
        </p:txBody>
      </p:sp>
    </p:spTree>
    <p:extLst>
      <p:ext uri="{BB962C8B-B14F-4D97-AF65-F5344CB8AC3E}">
        <p14:creationId xmlns:p14="http://schemas.microsoft.com/office/powerpoint/2010/main" val="203452013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11</a:t>
            </a:fld>
            <a:endParaRPr lang="en-GB"/>
          </a:p>
        </p:txBody>
      </p:sp>
    </p:spTree>
    <p:extLst>
      <p:ext uri="{BB962C8B-B14F-4D97-AF65-F5344CB8AC3E}">
        <p14:creationId xmlns:p14="http://schemas.microsoft.com/office/powerpoint/2010/main" val="155148100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12</a:t>
            </a:fld>
            <a:endParaRPr lang="en-GB"/>
          </a:p>
        </p:txBody>
      </p:sp>
    </p:spTree>
    <p:extLst>
      <p:ext uri="{BB962C8B-B14F-4D97-AF65-F5344CB8AC3E}">
        <p14:creationId xmlns:p14="http://schemas.microsoft.com/office/powerpoint/2010/main" val="259829047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13</a:t>
            </a:fld>
            <a:endParaRPr lang="en-GB"/>
          </a:p>
        </p:txBody>
      </p:sp>
    </p:spTree>
    <p:extLst>
      <p:ext uri="{BB962C8B-B14F-4D97-AF65-F5344CB8AC3E}">
        <p14:creationId xmlns:p14="http://schemas.microsoft.com/office/powerpoint/2010/main" val="318458388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a:p>
            <a:endParaRPr lang="en-GB" dirty="0"/>
          </a:p>
        </p:txBody>
      </p:sp>
      <p:sp>
        <p:nvSpPr>
          <p:cNvPr id="4" name="Slide Number Placeholder 3"/>
          <p:cNvSpPr>
            <a:spLocks noGrp="1"/>
          </p:cNvSpPr>
          <p:nvPr>
            <p:ph type="sldNum" sz="quarter" idx="5"/>
          </p:nvPr>
        </p:nvSpPr>
        <p:spPr/>
        <p:txBody>
          <a:bodyPr/>
          <a:lstStyle/>
          <a:p>
            <a:fld id="{4FEE44C5-FA99-4680-9B86-B28965A57CB9}" type="slidenum">
              <a:rPr lang="en-GB" smtClean="0"/>
              <a:t>14</a:t>
            </a:fld>
            <a:endParaRPr lang="en-GB"/>
          </a:p>
        </p:txBody>
      </p:sp>
    </p:spTree>
    <p:extLst>
      <p:ext uri="{BB962C8B-B14F-4D97-AF65-F5344CB8AC3E}">
        <p14:creationId xmlns:p14="http://schemas.microsoft.com/office/powerpoint/2010/main" val="15159266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2F32-7798-4564-8282-CAE11DB41BB3}"/>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D07FADDA-4B94-4A2E-88D3-B6613E9EC8A8}"/>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ED899993-D5C4-4B50-B5A5-730EB644A32E}"/>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5" name="Footer Placeholder 4">
            <a:extLst>
              <a:ext uri="{FF2B5EF4-FFF2-40B4-BE49-F238E27FC236}">
                <a16:creationId xmlns:a16="http://schemas.microsoft.com/office/drawing/2014/main" id="{B9F30A0B-5D12-454A-BA41-C1BF4AAFC21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3165155-854B-4718-BE7A-D5248F348195}"/>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54944098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9DE126-D9F1-414E-A524-ABCDBD29184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FE0B3AB-A0C1-476D-A37A-35CFFDD164D6}"/>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B652B75-FE02-4D01-BAAE-DA345F51DA44}"/>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5" name="Footer Placeholder 4">
            <a:extLst>
              <a:ext uri="{FF2B5EF4-FFF2-40B4-BE49-F238E27FC236}">
                <a16:creationId xmlns:a16="http://schemas.microsoft.com/office/drawing/2014/main" id="{B59F2088-0B61-49AD-8AEF-34A45B4AC57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2C3F0FC-BDDB-4AE2-A261-3FC192508922}"/>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00192603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0D398B-46A2-4C16-8E6B-3FCAD4E6863E}"/>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D77762F7-FA5F-4E83-9E1A-482AE2657F8C}"/>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A7B532D0-13FB-4D1F-834C-C4E5B5C94855}"/>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5" name="Footer Placeholder 4">
            <a:extLst>
              <a:ext uri="{FF2B5EF4-FFF2-40B4-BE49-F238E27FC236}">
                <a16:creationId xmlns:a16="http://schemas.microsoft.com/office/drawing/2014/main" id="{4F19A6C8-0BB6-4E19-A634-62B3449DCF4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261B6A6-140B-4F75-8410-CE1F5EBDA32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7915635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B6127A-B3F6-45DF-B6A9-93108D4406AF}"/>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B88957FE-B6C1-4774-BFC8-D389935FFA0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3FDE26C5-36C2-409F-B5D1-6422B0F02CF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DF1E25DC-CAE7-4F04-9FB3-9AC40781257D}"/>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6" name="Footer Placeholder 5">
            <a:extLst>
              <a:ext uri="{FF2B5EF4-FFF2-40B4-BE49-F238E27FC236}">
                <a16:creationId xmlns:a16="http://schemas.microsoft.com/office/drawing/2014/main" id="{2DC6E613-CFD3-4890-B8D3-320F5168962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50F7CA2-861E-4933-A1AD-07BBE319520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0761338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4DD187-1F7F-4953-BE9D-AB85015AA539}"/>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F29CF6E-BAB7-464D-8A88-2314BC18E76A}"/>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CFEF2B6E-D889-4256-B447-2C5B5E8CDBC8}"/>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4412A75A-DDDC-489C-917E-3349A73886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60BD1E8-501E-44B9-BF08-9A5F01F9ACE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9B7424F-EADF-428D-A783-A628D2E60555}"/>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8" name="Footer Placeholder 7">
            <a:extLst>
              <a:ext uri="{FF2B5EF4-FFF2-40B4-BE49-F238E27FC236}">
                <a16:creationId xmlns:a16="http://schemas.microsoft.com/office/drawing/2014/main" id="{A29B5C68-FA0E-4128-B07C-54C96E28EE7B}"/>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7C4496B9-4598-4794-9016-8BDFC6BA0F66}"/>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309643397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FD3793-06C6-4B90-ABCF-779B174050D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BB08F566-D2E1-4886-B215-095A4D1979E8}"/>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4" name="Footer Placeholder 3">
            <a:extLst>
              <a:ext uri="{FF2B5EF4-FFF2-40B4-BE49-F238E27FC236}">
                <a16:creationId xmlns:a16="http://schemas.microsoft.com/office/drawing/2014/main" id="{8810A379-04BE-4DC4-ABFC-A59A8BFBB7F2}"/>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DECCF29-89B7-40E4-B623-82A21A34D64F}"/>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18022327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BB4CE185-F1AC-41D0-BF69-66ADCC0C2E51}"/>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3" name="Footer Placeholder 2">
            <a:extLst>
              <a:ext uri="{FF2B5EF4-FFF2-40B4-BE49-F238E27FC236}">
                <a16:creationId xmlns:a16="http://schemas.microsoft.com/office/drawing/2014/main" id="{3006861C-BBFA-473E-83CD-C2233D5901F1}"/>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4B8C15F4-34EC-47C8-913F-6039A82C8554}"/>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9614914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E197E3-D5BE-484A-BD27-CA1374AB162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62EA664-8C45-4A31-9788-2451EFADBBF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504B2003-15C2-4980-A916-9ABD2CE448F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8314548-D2BF-40DD-BA45-E212ACDA14FD}"/>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6" name="Footer Placeholder 5">
            <a:extLst>
              <a:ext uri="{FF2B5EF4-FFF2-40B4-BE49-F238E27FC236}">
                <a16:creationId xmlns:a16="http://schemas.microsoft.com/office/drawing/2014/main" id="{F1B764E1-94CC-42BD-8D0C-1CC02C56B3E0}"/>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411CDF1-17F6-4A79-9851-851A95D76B68}"/>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53027508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1743B49-50C4-4073-BA14-A1326DC535B4}"/>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3887FDE0-B490-49A2-B142-ED137E8845D6}"/>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0E506A47-D125-47BC-A712-F4BDEAC214F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1AF8B02-0071-49C3-9832-BEC185F78F47}"/>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6" name="Footer Placeholder 5">
            <a:extLst>
              <a:ext uri="{FF2B5EF4-FFF2-40B4-BE49-F238E27FC236}">
                <a16:creationId xmlns:a16="http://schemas.microsoft.com/office/drawing/2014/main" id="{1F4E4F1B-2ED6-4021-9074-0CDAC1C185EC}"/>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2F18865-2331-42D4-9583-FC687C77FB23}"/>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277524163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6B71855-7101-46C1-9608-C11FD928FEB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39DF746A-1AB9-44D6-91C2-4E1D3687A8FE}"/>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F90BE011-5903-490B-A6BB-4B7649794106}"/>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5" name="Footer Placeholder 4">
            <a:extLst>
              <a:ext uri="{FF2B5EF4-FFF2-40B4-BE49-F238E27FC236}">
                <a16:creationId xmlns:a16="http://schemas.microsoft.com/office/drawing/2014/main" id="{9512082B-37B0-4E5A-9D06-029444C7069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0C7AA1B-FE0D-4371-B5E5-C3DF0BDB8421}"/>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411335231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78D34B2-98C7-49C8-89D4-2CFFA92890EB}"/>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4A3B59C2-E893-4D04-BE77-20443A92495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4C2D4FD-8342-49A1-8FF9-E2EB2145CE83}"/>
              </a:ext>
            </a:extLst>
          </p:cNvPr>
          <p:cNvSpPr>
            <a:spLocks noGrp="1"/>
          </p:cNvSpPr>
          <p:nvPr>
            <p:ph type="dt" sz="half" idx="10"/>
          </p:nvPr>
        </p:nvSpPr>
        <p:spPr/>
        <p:txBody>
          <a:bodyPr/>
          <a:lstStyle/>
          <a:p>
            <a:fld id="{CDC55D41-4AB0-4312-A420-B20A1BDF5A76}" type="datetimeFigureOut">
              <a:rPr lang="en-GB" smtClean="0"/>
              <a:t>16/02/2025</a:t>
            </a:fld>
            <a:endParaRPr lang="en-GB"/>
          </a:p>
        </p:txBody>
      </p:sp>
      <p:sp>
        <p:nvSpPr>
          <p:cNvPr id="5" name="Footer Placeholder 4">
            <a:extLst>
              <a:ext uri="{FF2B5EF4-FFF2-40B4-BE49-F238E27FC236}">
                <a16:creationId xmlns:a16="http://schemas.microsoft.com/office/drawing/2014/main" id="{41B038CE-C8C9-4860-8A69-E9405313658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A2ED7DD-8F41-4D1D-9D69-BF631CEA6AC0}"/>
              </a:ext>
            </a:extLst>
          </p:cNvPr>
          <p:cNvSpPr>
            <a:spLocks noGrp="1"/>
          </p:cNvSpPr>
          <p:nvPr>
            <p:ph type="sldNum" sz="quarter" idx="12"/>
          </p:nvPr>
        </p:nvSpPr>
        <p:spPr/>
        <p:txBody>
          <a:bodyPr/>
          <a:lstStyle/>
          <a:p>
            <a:fld id="{42094630-06F6-4001-8D85-14896106F147}" type="slidenum">
              <a:rPr lang="en-GB" smtClean="0"/>
              <a:t>‹#›</a:t>
            </a:fld>
            <a:endParaRPr lang="en-GB"/>
          </a:p>
        </p:txBody>
      </p:sp>
    </p:spTree>
    <p:extLst>
      <p:ext uri="{BB962C8B-B14F-4D97-AF65-F5344CB8AC3E}">
        <p14:creationId xmlns:p14="http://schemas.microsoft.com/office/powerpoint/2010/main" val="169009774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D66298A6-0EC2-43B7-AB67-33EA504CBB1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C89D6075-F7C7-4CA2-874F-9183FC42B52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92C6367-BED6-41DC-89F6-C2AB3128A95B}"/>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CDC55D41-4AB0-4312-A420-B20A1BDF5A76}" type="datetimeFigureOut">
              <a:rPr lang="en-GB" smtClean="0"/>
              <a:t>16/02/2025</a:t>
            </a:fld>
            <a:endParaRPr lang="en-GB"/>
          </a:p>
        </p:txBody>
      </p:sp>
      <p:sp>
        <p:nvSpPr>
          <p:cNvPr id="5" name="Footer Placeholder 4">
            <a:extLst>
              <a:ext uri="{FF2B5EF4-FFF2-40B4-BE49-F238E27FC236}">
                <a16:creationId xmlns:a16="http://schemas.microsoft.com/office/drawing/2014/main" id="{9A01189D-DEFD-4D06-83E8-FAE720313A2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96F245F4-DE9A-4E43-879E-EAABD86BA7BC}"/>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2094630-06F6-4001-8D85-14896106F147}" type="slidenum">
              <a:rPr lang="en-GB" smtClean="0"/>
              <a:t>‹#›</a:t>
            </a:fld>
            <a:endParaRPr lang="en-GB"/>
          </a:p>
        </p:txBody>
      </p:sp>
    </p:spTree>
    <p:extLst>
      <p:ext uri="{BB962C8B-B14F-4D97-AF65-F5344CB8AC3E}">
        <p14:creationId xmlns:p14="http://schemas.microsoft.com/office/powerpoint/2010/main" val="107508026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FD53B2E-8907-4083-B887-CF915FD698E8}"/>
              </a:ext>
            </a:extLst>
          </p:cNvPr>
          <p:cNvPicPr>
            <a:picLocks noChangeAspect="1"/>
          </p:cNvPicPr>
          <p:nvPr/>
        </p:nvPicPr>
        <p:blipFill>
          <a:blip r:embed="rId3"/>
          <a:stretch>
            <a:fillRect/>
          </a:stretch>
        </p:blipFill>
        <p:spPr>
          <a:xfrm>
            <a:off x="5240945" y="2295813"/>
            <a:ext cx="5772389" cy="3675332"/>
          </a:xfrm>
          <a:prstGeom prst="rect">
            <a:avLst/>
          </a:prstGeom>
        </p:spPr>
      </p:pic>
      <p:sp>
        <p:nvSpPr>
          <p:cNvPr id="4" name="Title 1">
            <a:extLst>
              <a:ext uri="{FF2B5EF4-FFF2-40B4-BE49-F238E27FC236}">
                <a16:creationId xmlns:a16="http://schemas.microsoft.com/office/drawing/2014/main" id="{53FE212D-BFC9-4D6B-BB25-2170A4F1783E}"/>
              </a:ext>
            </a:extLst>
          </p:cNvPr>
          <p:cNvSpPr txBox="1">
            <a:spLocks/>
          </p:cNvSpPr>
          <p:nvPr/>
        </p:nvSpPr>
        <p:spPr>
          <a:xfrm>
            <a:off x="-3066973" y="-1080025"/>
            <a:ext cx="11344082" cy="3479385"/>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7200" dirty="0">
                <a:latin typeface="Amatic SC" panose="00000500000000000000" pitchFamily="2" charset="-79"/>
                <a:cs typeface="Amatic SC" panose="00000500000000000000" pitchFamily="2" charset="-79"/>
              </a:rPr>
              <a:t>EYFS Long </a:t>
            </a:r>
          </a:p>
          <a:p>
            <a:r>
              <a:rPr lang="en-US" sz="7200" dirty="0">
                <a:latin typeface="Amatic SC" panose="00000500000000000000" pitchFamily="2" charset="-79"/>
                <a:cs typeface="Amatic SC" panose="00000500000000000000" pitchFamily="2" charset="-79"/>
              </a:rPr>
              <a:t>Term Plan </a:t>
            </a:r>
            <a:r>
              <a:rPr lang="en-US" sz="7200" dirty="0" smtClean="0">
                <a:latin typeface="Amatic SC" panose="00000500000000000000" pitchFamily="2" charset="-79"/>
                <a:cs typeface="Amatic SC" panose="00000500000000000000" pitchFamily="2" charset="-79"/>
              </a:rPr>
              <a:t>24-25</a:t>
            </a:r>
            <a:endParaRPr lang="en-GB" sz="7200" dirty="0">
              <a:latin typeface="Amatic SC" panose="00000500000000000000" pitchFamily="2" charset="-79"/>
              <a:cs typeface="Amatic SC" panose="00000500000000000000" pitchFamily="2" charset="-79"/>
            </a:endParaRPr>
          </a:p>
        </p:txBody>
      </p:sp>
      <p:sp>
        <p:nvSpPr>
          <p:cNvPr id="9" name="Rectangle 8"/>
          <p:cNvSpPr/>
          <p:nvPr/>
        </p:nvSpPr>
        <p:spPr>
          <a:xfrm>
            <a:off x="4972050" y="524631"/>
            <a:ext cx="7219950" cy="2185214"/>
          </a:xfrm>
          <a:prstGeom prst="rect">
            <a:avLst/>
          </a:prstGeom>
        </p:spPr>
        <p:txBody>
          <a:bodyPr wrap="square">
            <a:spAutoFit/>
          </a:bodyPr>
          <a:lstStyle/>
          <a:p>
            <a:pPr algn="ctr" fontAlgn="t"/>
            <a:r>
              <a:rPr lang="en-GB" sz="1500" dirty="0">
                <a:latin typeface="Letter-join Print Plus 1" panose="02000805000000020003" pitchFamily="50" charset="0"/>
                <a:cs typeface="Amatic SC" panose="020B0604020202020204" charset="-79"/>
              </a:rPr>
              <a:t>Our school is an amazing place, </a:t>
            </a:r>
            <a:r>
              <a:rPr lang="en-GB" sz="1500" b="1" dirty="0">
                <a:latin typeface="Letter-join Print Plus 1" panose="02000805000000020003" pitchFamily="50" charset="0"/>
                <a:cs typeface="Amatic SC" panose="020B0604020202020204" charset="-79"/>
              </a:rPr>
              <a:t>with Gods help, we do all we can to be the best we can be.</a:t>
            </a:r>
          </a:p>
          <a:p>
            <a:pPr algn="ctr" fontAlgn="t"/>
            <a:r>
              <a:rPr lang="en-GB" sz="1500" dirty="0">
                <a:latin typeface="Letter-join Print Plus 1" panose="02000805000000020003" pitchFamily="50" charset="0"/>
                <a:cs typeface="Amatic SC" panose="020B0604020202020204" charset="-79"/>
              </a:rPr>
              <a:t>Children feel valued and loved in school and staff pride themselves on building strong relationships with children, parents/carers and the community.  We treat every child as an individual and are committed to the development of the ‘whole child’. We want children to be happy, self-assured, independent learners with a thirst to learn and the confidence to know that they can do anything they want to do and that we will support them on their journey.</a:t>
            </a:r>
          </a:p>
          <a:p>
            <a:r>
              <a:rPr lang="en-GB" sz="800" dirty="0">
                <a:latin typeface="Acumin Pro"/>
              </a:rPr>
              <a:t/>
            </a:r>
            <a:br>
              <a:rPr lang="en-GB" sz="800" dirty="0">
                <a:latin typeface="Acumin Pro"/>
              </a:rPr>
            </a:br>
            <a:endParaRPr lang="en-GB" sz="800" dirty="0">
              <a:latin typeface="Acumin Pro"/>
            </a:endParaRPr>
          </a:p>
        </p:txBody>
      </p:sp>
      <p:pic>
        <p:nvPicPr>
          <p:cNvPr id="3" name="Picture 2">
            <a:extLst>
              <a:ext uri="{FF2B5EF4-FFF2-40B4-BE49-F238E27FC236}">
                <a16:creationId xmlns:a16="http://schemas.microsoft.com/office/drawing/2014/main" id="{04D32CBA-5425-49B1-9857-B84B02D0616A}"/>
              </a:ext>
            </a:extLst>
          </p:cNvPr>
          <p:cNvPicPr>
            <a:picLocks noChangeAspect="1"/>
          </p:cNvPicPr>
          <p:nvPr/>
        </p:nvPicPr>
        <p:blipFill>
          <a:blip r:embed="rId4"/>
          <a:stretch>
            <a:fillRect/>
          </a:stretch>
        </p:blipFill>
        <p:spPr>
          <a:xfrm>
            <a:off x="243560" y="2295813"/>
            <a:ext cx="4573047" cy="3373467"/>
          </a:xfrm>
          <a:prstGeom prst="rect">
            <a:avLst/>
          </a:prstGeom>
        </p:spPr>
      </p:pic>
    </p:spTree>
    <p:extLst>
      <p:ext uri="{BB962C8B-B14F-4D97-AF65-F5344CB8AC3E}">
        <p14:creationId xmlns:p14="http://schemas.microsoft.com/office/powerpoint/2010/main" val="3286185356"/>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861898067"/>
              </p:ext>
            </p:extLst>
          </p:nvPr>
        </p:nvGraphicFramePr>
        <p:xfrm>
          <a:off x="366318" y="476214"/>
          <a:ext cx="11459364" cy="6165583"/>
        </p:xfrm>
        <a:graphic>
          <a:graphicData uri="http://schemas.openxmlformats.org/drawingml/2006/table">
            <a:tbl>
              <a:tblPr firstRow="1" bandRow="1">
                <a:tableStyleId>{5C22544A-7EE6-4342-B048-85BDC9FD1C3A}</a:tableStyleId>
              </a:tblPr>
              <a:tblGrid>
                <a:gridCol w="1637052">
                  <a:extLst>
                    <a:ext uri="{9D8B030D-6E8A-4147-A177-3AD203B41FA5}">
                      <a16:colId xmlns:a16="http://schemas.microsoft.com/office/drawing/2014/main" val="385991600"/>
                    </a:ext>
                  </a:extLst>
                </a:gridCol>
                <a:gridCol w="1637052">
                  <a:extLst>
                    <a:ext uri="{9D8B030D-6E8A-4147-A177-3AD203B41FA5}">
                      <a16:colId xmlns:a16="http://schemas.microsoft.com/office/drawing/2014/main" val="2865123548"/>
                    </a:ext>
                  </a:extLst>
                </a:gridCol>
                <a:gridCol w="1637052">
                  <a:extLst>
                    <a:ext uri="{9D8B030D-6E8A-4147-A177-3AD203B41FA5}">
                      <a16:colId xmlns:a16="http://schemas.microsoft.com/office/drawing/2014/main" val="872926247"/>
                    </a:ext>
                  </a:extLst>
                </a:gridCol>
                <a:gridCol w="1637052">
                  <a:extLst>
                    <a:ext uri="{9D8B030D-6E8A-4147-A177-3AD203B41FA5}">
                      <a16:colId xmlns:a16="http://schemas.microsoft.com/office/drawing/2014/main" val="1315738151"/>
                    </a:ext>
                  </a:extLst>
                </a:gridCol>
                <a:gridCol w="1637052">
                  <a:extLst>
                    <a:ext uri="{9D8B030D-6E8A-4147-A177-3AD203B41FA5}">
                      <a16:colId xmlns:a16="http://schemas.microsoft.com/office/drawing/2014/main" val="2709165749"/>
                    </a:ext>
                  </a:extLst>
                </a:gridCol>
                <a:gridCol w="1637052">
                  <a:extLst>
                    <a:ext uri="{9D8B030D-6E8A-4147-A177-3AD203B41FA5}">
                      <a16:colId xmlns:a16="http://schemas.microsoft.com/office/drawing/2014/main" val="2335150482"/>
                    </a:ext>
                  </a:extLst>
                </a:gridCol>
                <a:gridCol w="1637052">
                  <a:extLst>
                    <a:ext uri="{9D8B030D-6E8A-4147-A177-3AD203B41FA5}">
                      <a16:colId xmlns:a16="http://schemas.microsoft.com/office/drawing/2014/main" val="4046203905"/>
                    </a:ext>
                  </a:extLst>
                </a:gridCol>
              </a:tblGrid>
              <a:tr h="555010">
                <a:tc>
                  <a:txBody>
                    <a:bodyPr/>
                    <a:lstStyle/>
                    <a:p>
                      <a:pPr algn="ctr"/>
                      <a:endParaRPr lang="en-GB" dirty="0">
                        <a:latin typeface="Letter-join Print Plus 1" panose="02000805000000020003" pitchFamily="50"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400" dirty="0">
                          <a:solidFill>
                            <a:schemeClr val="tx1"/>
                          </a:solidFill>
                          <a:latin typeface="Letter-join Print Plus 1" panose="02000805000000020003" pitchFamily="50" charset="0"/>
                          <a:cs typeface="Amatic SC" panose="00000500000000000000" pitchFamily="2" charset="-79"/>
                        </a:rPr>
                        <a:t>Autumn 1</a:t>
                      </a:r>
                      <a:endParaRPr lang="en-GB" sz="14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Letter-join Print Plus 1" panose="02000805000000020003" pitchFamily="50" charset="0"/>
                          <a:cs typeface="Amatic SC" panose="00000500000000000000" pitchFamily="2" charset="-79"/>
                        </a:rPr>
                        <a:t>Autumn 2</a:t>
                      </a:r>
                      <a:endParaRPr lang="en-GB" sz="14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0000500000000000000" pitchFamily="2" charset="-79"/>
                        </a:rPr>
                        <a:t>Spring 1</a:t>
                      </a:r>
                      <a:endParaRPr lang="en-GB" sz="14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0000500000000000000" pitchFamily="2" charset="-79"/>
                        </a:rPr>
                        <a:t>Spring 2</a:t>
                      </a:r>
                      <a:endParaRPr lang="en-GB" sz="14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0000500000000000000" pitchFamily="2" charset="-79"/>
                        </a:rPr>
                        <a:t>Summer 1</a:t>
                      </a:r>
                      <a:endParaRPr lang="en-GB" sz="14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0000500000000000000" pitchFamily="2" charset="-79"/>
                        </a:rPr>
                        <a:t>Summer 2</a:t>
                      </a:r>
                      <a:endParaRPr lang="en-GB" sz="14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825213">
                <a:tc>
                  <a:txBody>
                    <a:bodyPr/>
                    <a:lstStyle/>
                    <a:p>
                      <a:pPr algn="ctr"/>
                      <a:r>
                        <a:rPr lang="en-US" sz="2000" b="1" dirty="0">
                          <a:latin typeface="Letter-join Print Plus 1" panose="02000805000000020003" pitchFamily="50" charset="0"/>
                          <a:cs typeface="Amatic SC" panose="00000500000000000000" pitchFamily="2" charset="-79"/>
                        </a:rPr>
                        <a:t>General Themes </a:t>
                      </a:r>
                      <a:endParaRPr lang="en-GB" sz="2000" b="1" dirty="0">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400" b="1" dirty="0">
                          <a:solidFill>
                            <a:schemeClr val="tx1"/>
                          </a:solidFill>
                          <a:latin typeface="Letter-join Print Plus 1" panose="02000805000000020003" pitchFamily="50" charset="0"/>
                          <a:cs typeface="Amatic SC" panose="00000500000000000000" pitchFamily="2"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400" b="1" dirty="0" smtClean="0">
                          <a:solidFill>
                            <a:schemeClr val="tx1"/>
                          </a:solidFill>
                          <a:latin typeface="Letter-join Print Plus 1" panose="02000805000000020003" pitchFamily="50" charset="0"/>
                          <a:cs typeface="Amatic SC" panose="00000500000000000000" pitchFamily="2" charset="-79"/>
                        </a:rPr>
                        <a:t>Sparkle and</a:t>
                      </a:r>
                      <a:r>
                        <a:rPr lang="en-US" sz="1400" b="1" baseline="0" dirty="0" smtClean="0">
                          <a:solidFill>
                            <a:schemeClr val="tx1"/>
                          </a:solidFill>
                          <a:latin typeface="Letter-join Print Plus 1" panose="02000805000000020003" pitchFamily="50" charset="0"/>
                          <a:cs typeface="Amatic SC" panose="00000500000000000000" pitchFamily="2" charset="-79"/>
                        </a:rPr>
                        <a:t> Shine</a:t>
                      </a:r>
                      <a:r>
                        <a:rPr lang="en-US" sz="1400" b="1" dirty="0" smtClean="0">
                          <a:solidFill>
                            <a:schemeClr val="tx1"/>
                          </a:solidFill>
                          <a:latin typeface="Letter-join Print Plus 1" panose="02000805000000020003" pitchFamily="50" charset="0"/>
                          <a:cs typeface="Amatic SC" panose="00000500000000000000" pitchFamily="2" charset="-79"/>
                        </a:rPr>
                        <a:t>!</a:t>
                      </a:r>
                      <a:endParaRPr lang="en-US" sz="1400" b="1"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smtClean="0">
                          <a:solidFill>
                            <a:schemeClr val="accent6">
                              <a:lumMod val="50000"/>
                            </a:schemeClr>
                          </a:solidFill>
                          <a:latin typeface="Letter-join Print Plus 1" panose="02000805000000020003" pitchFamily="50" charset="0"/>
                          <a:cs typeface="Amatic SC" panose="00000500000000000000" pitchFamily="2" charset="-79"/>
                        </a:rPr>
                        <a:t>Terrific tales!</a:t>
                      </a:r>
                      <a:endParaRPr lang="en-US" sz="1400" b="1" dirty="0">
                        <a:solidFill>
                          <a:schemeClr val="accent6">
                            <a:lumMod val="50000"/>
                          </a:schemeClr>
                        </a:solidFill>
                        <a:latin typeface="Letter-join Print Plus 1" panose="02000805000000020003" pitchFamily="50" charset="0"/>
                        <a:cs typeface="Amatic SC" panose="00000500000000000000" pitchFamily="2" charset="-79"/>
                      </a:endParaRPr>
                    </a:p>
                    <a:p>
                      <a:pPr algn="ctr"/>
                      <a:r>
                        <a:rPr lang="en-US" sz="1400" b="1" dirty="0">
                          <a:solidFill>
                            <a:schemeClr val="accent6">
                              <a:lumMod val="50000"/>
                            </a:schemeClr>
                          </a:solidFill>
                          <a:latin typeface="Letter-join Print Plus 1" panose="02000805000000020003" pitchFamily="50" charset="0"/>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b="1" dirty="0">
                          <a:solidFill>
                            <a:schemeClr val="accent6">
                              <a:lumMod val="50000"/>
                            </a:schemeClr>
                          </a:solidFill>
                          <a:latin typeface="Letter-join Print Plus 1" panose="02000805000000020003" pitchFamily="50" charset="0"/>
                          <a:cs typeface="Amatic SC" panose="00000500000000000000" pitchFamily="2"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400" b="1" dirty="0">
                          <a:solidFill>
                            <a:schemeClr val="tx1"/>
                          </a:solidFill>
                          <a:latin typeface="Letter-join Print Plus 1" panose="02000805000000020003" pitchFamily="50" charset="0"/>
                          <a:cs typeface="Amatic SC" panose="00000500000000000000" pitchFamily="2" charset="-79"/>
                        </a:rPr>
                        <a:t>Ticket</a:t>
                      </a:r>
                      <a:r>
                        <a:rPr lang="en-US" sz="1400" b="1" baseline="0" dirty="0">
                          <a:solidFill>
                            <a:schemeClr val="tx1"/>
                          </a:solidFill>
                          <a:latin typeface="Letter-join Print Plus 1" panose="02000805000000020003" pitchFamily="50" charset="0"/>
                          <a:cs typeface="Amatic SC" panose="00000500000000000000" pitchFamily="2" charset="-79"/>
                        </a:rPr>
                        <a:t> to ride!</a:t>
                      </a:r>
                      <a:endParaRPr lang="en-US" sz="1400" b="1"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dirty="0">
                          <a:solidFill>
                            <a:schemeClr val="tx1"/>
                          </a:solidFill>
                          <a:latin typeface="Letter-join Print Plus 1" panose="02000805000000020003" pitchFamily="50" charset="0"/>
                          <a:cs typeface="Amatic SC" panose="00000500000000000000" pitchFamily="2" charset="-79"/>
                        </a:rPr>
                        <a:t>Fun at the seaside!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1489765">
                <a:tc rowSpan="2">
                  <a:txBody>
                    <a:bodyPr/>
                    <a:lstStyle/>
                    <a:p>
                      <a:pPr algn="ctr"/>
                      <a:r>
                        <a:rPr lang="en-US" sz="8000" b="0" dirty="0">
                          <a:latin typeface="Letter-join Print Plus 1" panose="02000805000000020003" pitchFamily="50" charset="0"/>
                          <a:cs typeface="Amatic SC" panose="00000500000000000000" pitchFamily="2" charset="-79"/>
                        </a:rPr>
                        <a:t> </a:t>
                      </a:r>
                    </a:p>
                    <a:p>
                      <a:pPr algn="ctr"/>
                      <a:endParaRPr lang="en-US" sz="2800" b="0" dirty="0">
                        <a:latin typeface="Letter-join Print Plus 1" panose="02000805000000020003" pitchFamily="50" charset="0"/>
                        <a:cs typeface="Amatic SC" panose="00000500000000000000" pitchFamily="2" charset="-79"/>
                      </a:endParaRPr>
                    </a:p>
                    <a:p>
                      <a:pPr algn="ctr"/>
                      <a:endParaRPr lang="en-US" sz="2800" b="0" dirty="0">
                        <a:latin typeface="Letter-join Print Plus 1" panose="02000805000000020003" pitchFamily="50" charset="0"/>
                        <a:cs typeface="Amatic SC" panose="00000500000000000000" pitchFamily="2" charset="-79"/>
                      </a:endParaRPr>
                    </a:p>
                    <a:p>
                      <a:pPr algn="ctr"/>
                      <a:endParaRPr lang="en-US" sz="2800" b="0" dirty="0">
                        <a:latin typeface="Letter-join Print Plus 1" panose="02000805000000020003" pitchFamily="50" charset="0"/>
                        <a:cs typeface="Amatic SC" panose="00000500000000000000" pitchFamily="2" charset="-79"/>
                      </a:endParaRPr>
                    </a:p>
                    <a:p>
                      <a:pPr algn="ctr"/>
                      <a:endParaRPr lang="en-US" sz="2800" b="0" dirty="0">
                        <a:latin typeface="Letter-join Print Plus 1" panose="02000805000000020003" pitchFamily="50" charset="0"/>
                        <a:cs typeface="Amatic SC" panose="00000500000000000000" pitchFamily="2" charset="-79"/>
                      </a:endParaRPr>
                    </a:p>
                    <a:p>
                      <a:pPr algn="ctr"/>
                      <a:r>
                        <a:rPr lang="en-US" sz="2800" b="0" dirty="0">
                          <a:latin typeface="Letter-join Print Plus 1" panose="02000805000000020003" pitchFamily="50" charset="0"/>
                          <a:cs typeface="Amatic SC" panose="00000500000000000000" pitchFamily="2" charset="-79"/>
                        </a:rPr>
                        <a:t>Over Arching </a:t>
                      </a:r>
                      <a:r>
                        <a:rPr lang="en-US" sz="2800" b="0" dirty="0" smtClean="0">
                          <a:latin typeface="Letter-join Print Plus 1" panose="02000805000000020003" pitchFamily="50" charset="0"/>
                          <a:cs typeface="Amatic SC" panose="00000500000000000000" pitchFamily="2" charset="-79"/>
                        </a:rPr>
                        <a:t>Principles </a:t>
                      </a:r>
                      <a:endParaRPr lang="en-GB" sz="2800" b="0" dirty="0">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pPr algn="ctr"/>
                      <a:r>
                        <a:rPr lang="en-US" sz="1200" b="1" dirty="0">
                          <a:solidFill>
                            <a:schemeClr val="bg1">
                              <a:lumMod val="50000"/>
                            </a:schemeClr>
                          </a:solidFill>
                          <a:latin typeface="Letter-join Print Plus 1" panose="02000805000000020003" pitchFamily="50" charset="0"/>
                          <a:cs typeface="Amatic SC" panose="00000500000000000000" pitchFamily="2" charset="-79"/>
                        </a:rPr>
                        <a:t>Characteristics of Effective Learning </a:t>
                      </a:r>
                    </a:p>
                    <a:p>
                      <a:r>
                        <a:rPr lang="en-US" sz="1200" b="1" dirty="0">
                          <a:solidFill>
                            <a:schemeClr val="accent2">
                              <a:lumMod val="75000"/>
                            </a:schemeClr>
                          </a:solidFill>
                          <a:latin typeface="Letter-join Print Plus 1" panose="02000805000000020003" pitchFamily="50" charset="0"/>
                          <a:cs typeface="Amatic SC" panose="00000500000000000000" pitchFamily="2" charset="-79"/>
                        </a:rPr>
                        <a:t>Playing and exploring: </a:t>
                      </a:r>
                      <a:r>
                        <a:rPr lang="en-US" sz="1200" dirty="0">
                          <a:latin typeface="Letter-join Print Plus 1" panose="02000805000000020003" pitchFamily="50" charset="0"/>
                          <a:cs typeface="Amatic SC" panose="00000500000000000000" pitchFamily="2" charset="-79"/>
                        </a:rPr>
                        <a:t>- Children investigate and experience things, and ‘have a go’. </a:t>
                      </a:r>
                      <a:r>
                        <a:rPr lang="en-GB" sz="1200" dirty="0">
                          <a:solidFill>
                            <a:srgbClr val="000000"/>
                          </a:solidFill>
                          <a:effectLst/>
                          <a:latin typeface="Letter-join Print Plus 1" panose="02000805000000020003" pitchFamily="50" charset="0"/>
                          <a:ea typeface="Calibri" panose="020F0502020204030204" pitchFamily="34" charset="0"/>
                          <a:cs typeface="Amatic SC" panose="00000500000000000000" pitchFamily="2" charset="-79"/>
                        </a:rPr>
                        <a:t>Children who actively participate in their </a:t>
                      </a:r>
                      <a:r>
                        <a:rPr lang="en-GB" sz="1200" dirty="0">
                          <a:solidFill>
                            <a:srgbClr val="000000"/>
                          </a:solidFill>
                          <a:latin typeface="Letter-join Print Plus 1" panose="02000805000000020003" pitchFamily="50" charset="0"/>
                          <a:ea typeface="Calibri" panose="020F0502020204030204" pitchFamily="34" charset="0"/>
                          <a:cs typeface="Amatic SC" panose="00000500000000000000" pitchFamily="2" charset="-79"/>
                        </a:rPr>
                        <a:t>own play </a:t>
                      </a:r>
                      <a:r>
                        <a:rPr lang="en-GB" sz="1200" dirty="0">
                          <a:solidFill>
                            <a:srgbClr val="000000"/>
                          </a:solidFill>
                          <a:effectLst/>
                          <a:latin typeface="Letter-join Print Plus 1" panose="02000805000000020003" pitchFamily="50" charset="0"/>
                          <a:ea typeface="Calibri" panose="020F0502020204030204" pitchFamily="34" charset="0"/>
                          <a:cs typeface="Amatic SC" panose="00000500000000000000" pitchFamily="2" charset="-79"/>
                        </a:rPr>
                        <a:t>develop a larger store of information and experiences to draw on which positively supports their learning </a:t>
                      </a:r>
                      <a:endParaRPr lang="en-US" sz="1200" dirty="0">
                        <a:latin typeface="Letter-join Print Plus 1" panose="02000805000000020003" pitchFamily="50" charset="0"/>
                        <a:cs typeface="Amatic SC" panose="00000500000000000000" pitchFamily="2" charset="-79"/>
                      </a:endParaRPr>
                    </a:p>
                    <a:p>
                      <a:r>
                        <a:rPr lang="en-US" sz="1200" b="1" dirty="0">
                          <a:solidFill>
                            <a:schemeClr val="accent2">
                              <a:lumMod val="75000"/>
                            </a:schemeClr>
                          </a:solidFill>
                          <a:latin typeface="Letter-join Print Plus 1" panose="02000805000000020003" pitchFamily="50" charset="0"/>
                          <a:cs typeface="Amatic SC" panose="00000500000000000000" pitchFamily="2" charset="-79"/>
                        </a:rPr>
                        <a:t>Active learning: </a:t>
                      </a:r>
                      <a:r>
                        <a:rPr lang="en-US" sz="1200" dirty="0">
                          <a:latin typeface="Letter-join Print Plus 1" panose="02000805000000020003" pitchFamily="50" charset="0"/>
                          <a:cs typeface="Amatic SC" panose="00000500000000000000" pitchFamily="2" charset="-79"/>
                        </a:rPr>
                        <a:t>- Children concentrate and keep on trying if they encounter difficulties. They are proud of their own achievements. </a:t>
                      </a:r>
                      <a:r>
                        <a:rPr lang="en-GB" sz="1200" dirty="0">
                          <a:effectLst/>
                          <a:latin typeface="Letter-join Print Plus 1" panose="02000805000000020003" pitchFamily="50" charset="0"/>
                          <a:ea typeface="Calibri" panose="020F0502020204030204" pitchFamily="34" charset="0"/>
                          <a:cs typeface="Amatic SC" panose="00000500000000000000" pitchFamily="2" charset="-79"/>
                        </a:rPr>
                        <a:t>For children to develop into self-regulating, lifelong learners they are required to take ownership, accept challenges and learn persistence.</a:t>
                      </a:r>
                    </a:p>
                    <a:p>
                      <a:r>
                        <a:rPr lang="en-US" sz="1200" b="1" dirty="0">
                          <a:solidFill>
                            <a:schemeClr val="accent2">
                              <a:lumMod val="75000"/>
                            </a:schemeClr>
                          </a:solidFill>
                          <a:latin typeface="Letter-join Print Plus 1" panose="02000805000000020003" pitchFamily="50" charset="0"/>
                          <a:cs typeface="Amatic SC" panose="00000500000000000000" pitchFamily="2" charset="-79"/>
                        </a:rPr>
                        <a:t>Creating and thinking critically: </a:t>
                      </a:r>
                      <a:r>
                        <a:rPr lang="en-US" sz="1200" dirty="0">
                          <a:latin typeface="Letter-join Print Plus 1" panose="02000805000000020003" pitchFamily="50" charset="0"/>
                          <a:cs typeface="Amatic SC" panose="00000500000000000000" pitchFamily="2" charset="-79"/>
                        </a:rPr>
                        <a:t>- Children develop their own ideas and make links between these ideas. </a:t>
                      </a:r>
                      <a:r>
                        <a:rPr lang="en-GB" sz="1200" dirty="0">
                          <a:effectLst/>
                          <a:latin typeface="Letter-join Print Plus 1" panose="02000805000000020003" pitchFamily="50" charset="0"/>
                          <a:ea typeface="Calibri" panose="020F0502020204030204" pitchFamily="34" charset="0"/>
                          <a:cs typeface="Amatic SC" panose="00000500000000000000" pitchFamily="2" charset="-79"/>
                        </a:rPr>
                        <a:t>They think flexibly and rationally, drawing on previous experiences which help them to solve problems and reach conclusions. </a:t>
                      </a:r>
                    </a:p>
                    <a:p>
                      <a:endParaRPr lang="en-GB" sz="1200" dirty="0">
                        <a:latin typeface="Letter-join Print Plus 1" panose="02000805000000020003" pitchFamily="50"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40000"/>
                        <a:lumOff val="60000"/>
                      </a:schemeClr>
                    </a:solidFill>
                  </a:tcPr>
                </a:tc>
                <a:tc hMerge="1">
                  <a:txBody>
                    <a:bodyPr/>
                    <a:lstStyle/>
                    <a:p>
                      <a:pPr algn="ctr"/>
                      <a:endParaRPr lang="en-GB"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hMerge="1">
                  <a:txBody>
                    <a:bodyPr/>
                    <a:lstStyle/>
                    <a:p>
                      <a:pPr algn="ctr"/>
                      <a:endParaRPr lang="en-US" sz="1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hMerge="1">
                  <a:txBody>
                    <a:bodyPr/>
                    <a:lstStyle/>
                    <a:p>
                      <a:pPr algn="ctr"/>
                      <a:endParaRPr lang="en-GB" sz="240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507345316"/>
                  </a:ext>
                </a:extLst>
              </a:tr>
              <a:tr h="3213218">
                <a:tc vMerge="1">
                  <a:txBody>
                    <a:bodyPr/>
                    <a:lstStyle/>
                    <a:p>
                      <a:pPr algn="ctr"/>
                      <a:r>
                        <a:rPr lang="en-US" sz="3200" b="0" dirty="0">
                          <a:latin typeface="Amatic SC" panose="00000500000000000000" pitchFamily="2" charset="-79"/>
                          <a:cs typeface="Amatic SC" panose="00000500000000000000" pitchFamily="2" charset="-79"/>
                        </a:rPr>
                        <a:t>Over Arching Principles </a:t>
                      </a:r>
                      <a:endParaRPr lang="en-GB" sz="32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r>
                        <a:rPr lang="en-US" sz="1200" b="1" i="0" dirty="0">
                          <a:solidFill>
                            <a:schemeClr val="accent2">
                              <a:lumMod val="50000"/>
                            </a:schemeClr>
                          </a:solidFill>
                          <a:latin typeface="Letter-join Print Plus 1" panose="02000805000000020003" pitchFamily="50" charset="0"/>
                          <a:cs typeface="Amatic SC" panose="00000500000000000000" pitchFamily="2" charset="-79"/>
                        </a:rPr>
                        <a:t>Unique Child: </a:t>
                      </a:r>
                      <a:r>
                        <a:rPr lang="en-US" sz="1200" i="0" dirty="0">
                          <a:latin typeface="Letter-join Print Plus 1" panose="02000805000000020003" pitchFamily="50" charset="0"/>
                          <a:cs typeface="Amatic SC" panose="00000500000000000000" pitchFamily="2" charset="-79"/>
                        </a:rPr>
                        <a:t>Every child is unique and has the potential to be resilient, capable, confident and self-assured.  </a:t>
                      </a:r>
                    </a:p>
                    <a:p>
                      <a:r>
                        <a:rPr lang="en-US" sz="1200" b="1" i="0" dirty="0">
                          <a:solidFill>
                            <a:schemeClr val="accent2">
                              <a:lumMod val="50000"/>
                            </a:schemeClr>
                          </a:solidFill>
                          <a:latin typeface="Letter-join Print Plus 1" panose="02000805000000020003" pitchFamily="50" charset="0"/>
                          <a:cs typeface="Amatic SC" panose="00000500000000000000" pitchFamily="2" charset="-79"/>
                        </a:rPr>
                        <a:t>Positive Relationships</a:t>
                      </a:r>
                      <a:r>
                        <a:rPr lang="en-US" sz="1200" b="1" i="0" dirty="0">
                          <a:solidFill>
                            <a:srgbClr val="7030A0"/>
                          </a:solidFill>
                          <a:latin typeface="Letter-join Print Plus 1" panose="02000805000000020003" pitchFamily="50" charset="0"/>
                          <a:cs typeface="Amatic SC" panose="00000500000000000000" pitchFamily="2" charset="-79"/>
                        </a:rPr>
                        <a:t>: </a:t>
                      </a:r>
                      <a:r>
                        <a:rPr lang="en-US" sz="1200" i="0" dirty="0">
                          <a:latin typeface="Letter-join Print Plus 1" panose="02000805000000020003" pitchFamily="50" charset="0"/>
                          <a:cs typeface="Amatic SC" panose="00000500000000000000" pitchFamily="2" charset="-79"/>
                        </a:rPr>
                        <a:t>Children flourish with warm, strong &amp; positive partnerships between all staff and parents/carers. This promotes independence across the EYFS curriculum. Children and practitioners are NOT alone – embrace each community. </a:t>
                      </a:r>
                    </a:p>
                    <a:p>
                      <a:r>
                        <a:rPr lang="en-US" sz="1200" b="1" i="0" dirty="0">
                          <a:solidFill>
                            <a:schemeClr val="accent2">
                              <a:lumMod val="50000"/>
                            </a:schemeClr>
                          </a:solidFill>
                          <a:latin typeface="Letter-join Print Plus 1" panose="02000805000000020003" pitchFamily="50" charset="0"/>
                          <a:cs typeface="Amatic SC" panose="00000500000000000000" pitchFamily="2" charset="-79"/>
                        </a:rPr>
                        <a:t>Enabling environments</a:t>
                      </a:r>
                      <a:r>
                        <a:rPr lang="en-US" sz="1200" b="1" i="0" dirty="0">
                          <a:solidFill>
                            <a:srgbClr val="7030A0"/>
                          </a:solidFill>
                          <a:latin typeface="Letter-join Print Plus 1" panose="02000805000000020003" pitchFamily="50" charset="0"/>
                          <a:cs typeface="Amatic SC" panose="00000500000000000000" pitchFamily="2" charset="-79"/>
                        </a:rPr>
                        <a:t>: </a:t>
                      </a:r>
                      <a:r>
                        <a:rPr lang="en-US" sz="1200" i="0" dirty="0">
                          <a:latin typeface="Letter-join Print Plus 1" panose="02000805000000020003" pitchFamily="50" charset="0"/>
                          <a:cs typeface="Amatic SC" panose="00000500000000000000" pitchFamily="2" charset="-79"/>
                        </a:rPr>
                        <a:t>Children learn and develop well in safe and secure environments where routines are established and where adults respond to their individual needs and passions and help them to build upon their learning over time. </a:t>
                      </a:r>
                    </a:p>
                    <a:p>
                      <a:r>
                        <a:rPr lang="en-US" sz="1200" b="1" i="0" dirty="0">
                          <a:solidFill>
                            <a:schemeClr val="accent2">
                              <a:lumMod val="50000"/>
                            </a:schemeClr>
                          </a:solidFill>
                          <a:latin typeface="Letter-join Print Plus 1" panose="02000805000000020003" pitchFamily="50" charset="0"/>
                          <a:cs typeface="Amatic SC" panose="00000500000000000000" pitchFamily="2" charset="-79"/>
                        </a:rPr>
                        <a:t>Learning and Development</a:t>
                      </a:r>
                      <a:r>
                        <a:rPr lang="en-US" sz="1200" b="1" i="0" dirty="0">
                          <a:solidFill>
                            <a:srgbClr val="7030A0"/>
                          </a:solidFill>
                          <a:latin typeface="Letter-join Print Plus 1" panose="02000805000000020003" pitchFamily="50" charset="0"/>
                          <a:cs typeface="Amatic SC" panose="00000500000000000000" pitchFamily="2" charset="-79"/>
                        </a:rPr>
                        <a:t>: </a:t>
                      </a:r>
                      <a:r>
                        <a:rPr lang="en-US" sz="1200" i="0" dirty="0">
                          <a:latin typeface="Letter-join Print Plus 1" panose="02000805000000020003" pitchFamily="50" charset="0"/>
                          <a:cs typeface="Amatic SC" panose="00000500000000000000" pitchFamily="2" charset="-79"/>
                        </a:rPr>
                        <a:t>Children develop and learn at different rates (not in different ways as it stated 2017). We must be aware of children who need greater support than others. </a:t>
                      </a:r>
                    </a:p>
                    <a:p>
                      <a:endParaRPr lang="en-US" sz="1200" i="0" dirty="0">
                        <a:latin typeface="Letter-join Print Plus 1" panose="02000805000000020003" pitchFamily="50" charset="0"/>
                        <a:cs typeface="Amatic SC" panose="00000500000000000000" pitchFamily="2" charset="-79"/>
                      </a:endParaRPr>
                    </a:p>
                    <a:p>
                      <a:r>
                        <a:rPr lang="en-US" sz="1200" i="0" dirty="0">
                          <a:latin typeface="Letter-join Print Plus 1" panose="02000805000000020003" pitchFamily="50" charset="0"/>
                          <a:cs typeface="Amatic SC" panose="00000500000000000000" pitchFamily="2" charset="-79"/>
                        </a:rPr>
                        <a:t>PLAY: W</a:t>
                      </a:r>
                      <a:r>
                        <a:rPr lang="en-US" sz="1200" b="0" i="0" kern="1200" dirty="0">
                          <a:solidFill>
                            <a:schemeClr val="dk1"/>
                          </a:solidFill>
                          <a:effectLst/>
                          <a:latin typeface="Letter-join Print Plus 1" panose="02000805000000020003" pitchFamily="50" charset="0"/>
                          <a:ea typeface="+mn-ea"/>
                          <a:cs typeface="Amatic SC" panose="00000500000000000000" pitchFamily="2" charset="-79"/>
                        </a:rPr>
                        <a:t>e understand that children learn best when they are absorbed, interested and active.  We understand that active learning involves other children, adults, objects, ideas, stimuli and events that aim to engage and involve children for sustained periods. We believe that Early Years education should be as practical as possible and therefore , we are proud that our EYFS curriculum has an underlying ethos of ‘Learning through play. </a:t>
                      </a:r>
                      <a:r>
                        <a:rPr lang="en-GB" sz="1200" i="0" dirty="0">
                          <a:solidFill>
                            <a:schemeClr val="tx1"/>
                          </a:solidFill>
                          <a:latin typeface="Letter-join Print Plus 1" panose="02000805000000020003" pitchFamily="50" charset="0"/>
                          <a:cs typeface="Amatic SC" panose="00000500000000000000" pitchFamily="2" charset="-79"/>
                        </a:rPr>
                        <a:t>PLAY is essential for children’s development across all areas. Play builds on children’s confidence as they learn to explore, to relate to others around them and develop relationships , set their own goals and solve problems. Children learn by leading their own play and by taking part in play which is guided by adults.</a:t>
                      </a:r>
                      <a:r>
                        <a:rPr lang="en-US" sz="1200" b="0" i="0" kern="1200" dirty="0">
                          <a:solidFill>
                            <a:schemeClr val="dk1"/>
                          </a:solidFill>
                          <a:effectLst/>
                          <a:latin typeface="Letter-join Print Plus 1" panose="02000805000000020003" pitchFamily="50" charset="0"/>
                          <a:ea typeface="+mn-ea"/>
                          <a:cs typeface="Amatic SC" panose="00000500000000000000" pitchFamily="2" charset="-79"/>
                        </a:rPr>
                        <a:t>’.</a:t>
                      </a:r>
                    </a:p>
                    <a:p>
                      <a:r>
                        <a:rPr lang="en-US" sz="1200" b="0" i="0" kern="1200" dirty="0">
                          <a:solidFill>
                            <a:schemeClr val="dk1"/>
                          </a:solidFill>
                          <a:effectLst/>
                          <a:latin typeface="Letter-join Print Plus 1" panose="02000805000000020003" pitchFamily="50" charset="0"/>
                          <a:ea typeface="+mn-ea"/>
                          <a:cs typeface="Amatic SC" panose="00000500000000000000" pitchFamily="2" charset="-79"/>
                        </a:rPr>
                        <a:t>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b="1" i="0" dirty="0">
                          <a:latin typeface="Letter-join Print Plus 1" panose="02000805000000020003" pitchFamily="50" charset="0"/>
                          <a:cs typeface="Amatic SC" panose="00000500000000000000" pitchFamily="2" charset="-79"/>
                        </a:rPr>
                        <a:t>We will ensure that all children learn and develop well and are kept healthy and safe at ALL times. </a:t>
                      </a:r>
                      <a:endParaRPr lang="en-GB" sz="1400" b="1" i="0" dirty="0">
                        <a:latin typeface="Letter-join Print Plus 1" panose="02000805000000020003" pitchFamily="50" charset="0"/>
                        <a:cs typeface="Amatic SC" panose="00000500000000000000" pitchFamily="2" charset="-79"/>
                      </a:endParaRPr>
                    </a:p>
                    <a:p>
                      <a:endParaRPr lang="en-US" sz="1200" i="0" dirty="0">
                        <a:latin typeface="Letter-join Print Plus 1" panose="02000805000000020003" pitchFamily="50" charset="0"/>
                        <a:cs typeface="RM Typerighter old" panose="000004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4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627661565"/>
                  </a:ext>
                </a:extLst>
              </a:tr>
            </a:tbl>
          </a:graphicData>
        </a:graphic>
      </p:graphicFrame>
      <p:sp>
        <p:nvSpPr>
          <p:cNvPr id="2" name="Arrow: Curved Down 1">
            <a:extLst>
              <a:ext uri="{FF2B5EF4-FFF2-40B4-BE49-F238E27FC236}">
                <a16:creationId xmlns:a16="http://schemas.microsoft.com/office/drawing/2014/main" id="{EDEE4DCC-E742-421C-AA1B-CCCBC03083AB}"/>
              </a:ext>
            </a:extLst>
          </p:cNvPr>
          <p:cNvSpPr/>
          <p:nvPr/>
        </p:nvSpPr>
        <p:spPr>
          <a:xfrm>
            <a:off x="554319" y="3673785"/>
            <a:ext cx="1438183" cy="1186155"/>
          </a:xfrm>
          <a:prstGeom prst="curvedDownArrow">
            <a:avLst/>
          </a:prstGeom>
          <a:solidFill>
            <a:schemeClr val="accent2">
              <a:lumMod val="50000"/>
            </a:schemeClr>
          </a:solidFill>
          <a:ln>
            <a:solidFill>
              <a:srgbClr val="E1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pic>
        <p:nvPicPr>
          <p:cNvPr id="10" name="Picture 9" descr="COEL">
            <a:extLst>
              <a:ext uri="{FF2B5EF4-FFF2-40B4-BE49-F238E27FC236}">
                <a16:creationId xmlns:a16="http://schemas.microsoft.com/office/drawing/2014/main" id="{A0184518-2968-4049-9405-C47BF7E9F24E}"/>
              </a:ext>
            </a:extLst>
          </p:cNvPr>
          <p:cNvPicPr>
            <a:picLocks noChangeAspect="1"/>
          </p:cNvPicPr>
          <p:nvPr/>
        </p:nvPicPr>
        <p:blipFill>
          <a:blip r:embed="rId2" cstate="hqprint">
            <a:extLst>
              <a:ext uri="{28A0092B-C50C-407E-A947-70E740481C1C}">
                <a14:useLocalDpi xmlns:a14="http://schemas.microsoft.com/office/drawing/2010/main" val="0"/>
              </a:ext>
            </a:extLst>
          </a:blip>
          <a:stretch>
            <a:fillRect/>
          </a:stretch>
        </p:blipFill>
        <p:spPr>
          <a:xfrm>
            <a:off x="480321" y="1737519"/>
            <a:ext cx="1344355" cy="1344355"/>
          </a:xfrm>
          <a:prstGeom prst="rect">
            <a:avLst/>
          </a:prstGeom>
        </p:spPr>
      </p:pic>
      <p:sp>
        <p:nvSpPr>
          <p:cNvPr id="13" name="Rectangle 12">
            <a:extLst>
              <a:ext uri="{FF2B5EF4-FFF2-40B4-BE49-F238E27FC236}">
                <a16:creationId xmlns:a16="http://schemas.microsoft.com/office/drawing/2014/main" id="{584A8DA7-DDF9-42F9-9794-6973B6367854}"/>
              </a:ext>
            </a:extLst>
          </p:cNvPr>
          <p:cNvSpPr/>
          <p:nvPr/>
        </p:nvSpPr>
        <p:spPr>
          <a:xfrm>
            <a:off x="441663" y="2786367"/>
            <a:ext cx="1475494" cy="923330"/>
          </a:xfrm>
          <a:prstGeom prst="rect">
            <a:avLst/>
          </a:prstGeom>
          <a:noFill/>
        </p:spPr>
        <p:txBody>
          <a:bodyPr wrap="square" lIns="91440" tIns="45720" rIns="91440" bIns="45720">
            <a:spAutoFit/>
          </a:bodyPr>
          <a:lstStyle/>
          <a:p>
            <a:pPr algn="ctr"/>
            <a:r>
              <a:rPr lang="en-US" sz="5400" b="1"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matic SC" panose="00000500000000000000" pitchFamily="2" charset="-79"/>
                <a:cs typeface="Amatic SC" panose="00000500000000000000" pitchFamily="2" charset="-79"/>
              </a:rPr>
              <a:t>COEL</a:t>
            </a:r>
            <a:endParaRPr lang="en-US" sz="54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latin typeface="Amatic SC" panose="00000500000000000000" pitchFamily="2" charset="-79"/>
              <a:cs typeface="Amatic SC" panose="00000500000000000000" pitchFamily="2" charset="-79"/>
            </a:endParaRPr>
          </a:p>
        </p:txBody>
      </p:sp>
      <p:pic>
        <p:nvPicPr>
          <p:cNvPr id="8" name="Picture 7">
            <a:extLst>
              <a:ext uri="{FF2B5EF4-FFF2-40B4-BE49-F238E27FC236}">
                <a16:creationId xmlns:a16="http://schemas.microsoft.com/office/drawing/2014/main" id="{660B77AD-F71F-4F7F-B49B-C4BBACBF6A3B}"/>
              </a:ext>
            </a:extLst>
          </p:cNvPr>
          <p:cNvPicPr>
            <a:picLocks noChangeAspect="1"/>
          </p:cNvPicPr>
          <p:nvPr/>
        </p:nvPicPr>
        <p:blipFill>
          <a:blip r:embed="rId3"/>
          <a:stretch>
            <a:fillRect/>
          </a:stretch>
        </p:blipFill>
        <p:spPr>
          <a:xfrm>
            <a:off x="838200" y="182521"/>
            <a:ext cx="866459" cy="821989"/>
          </a:xfrm>
          <a:prstGeom prst="rect">
            <a:avLst/>
          </a:prstGeom>
        </p:spPr>
      </p:pic>
    </p:spTree>
    <p:extLst>
      <p:ext uri="{BB962C8B-B14F-4D97-AF65-F5344CB8AC3E}">
        <p14:creationId xmlns:p14="http://schemas.microsoft.com/office/powerpoint/2010/main" val="71249943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558877454"/>
              </p:ext>
            </p:extLst>
          </p:nvPr>
        </p:nvGraphicFramePr>
        <p:xfrm>
          <a:off x="133491" y="496810"/>
          <a:ext cx="11925018" cy="6408201"/>
        </p:xfrm>
        <a:graphic>
          <a:graphicData uri="http://schemas.openxmlformats.org/drawingml/2006/table">
            <a:tbl>
              <a:tblPr firstRow="1" bandRow="1">
                <a:tableStyleId>{5C22544A-7EE6-4342-B048-85BDC9FD1C3A}</a:tableStyleId>
              </a:tblPr>
              <a:tblGrid>
                <a:gridCol w="1550363">
                  <a:extLst>
                    <a:ext uri="{9D8B030D-6E8A-4147-A177-3AD203B41FA5}">
                      <a16:colId xmlns:a16="http://schemas.microsoft.com/office/drawing/2014/main" val="385991600"/>
                    </a:ext>
                  </a:extLst>
                </a:gridCol>
                <a:gridCol w="1867214">
                  <a:extLst>
                    <a:ext uri="{9D8B030D-6E8A-4147-A177-3AD203B41FA5}">
                      <a16:colId xmlns:a16="http://schemas.microsoft.com/office/drawing/2014/main" val="2865123548"/>
                    </a:ext>
                  </a:extLst>
                </a:gridCol>
                <a:gridCol w="1953087">
                  <a:extLst>
                    <a:ext uri="{9D8B030D-6E8A-4147-A177-3AD203B41FA5}">
                      <a16:colId xmlns:a16="http://schemas.microsoft.com/office/drawing/2014/main" val="872926247"/>
                    </a:ext>
                  </a:extLst>
                </a:gridCol>
                <a:gridCol w="1571348">
                  <a:extLst>
                    <a:ext uri="{9D8B030D-6E8A-4147-A177-3AD203B41FA5}">
                      <a16:colId xmlns:a16="http://schemas.microsoft.com/office/drawing/2014/main" val="1315738151"/>
                    </a:ext>
                  </a:extLst>
                </a:gridCol>
                <a:gridCol w="1660124">
                  <a:extLst>
                    <a:ext uri="{9D8B030D-6E8A-4147-A177-3AD203B41FA5}">
                      <a16:colId xmlns:a16="http://schemas.microsoft.com/office/drawing/2014/main" val="2709165749"/>
                    </a:ext>
                  </a:extLst>
                </a:gridCol>
                <a:gridCol w="1651247">
                  <a:extLst>
                    <a:ext uri="{9D8B030D-6E8A-4147-A177-3AD203B41FA5}">
                      <a16:colId xmlns:a16="http://schemas.microsoft.com/office/drawing/2014/main" val="2335150482"/>
                    </a:ext>
                  </a:extLst>
                </a:gridCol>
                <a:gridCol w="1671635">
                  <a:extLst>
                    <a:ext uri="{9D8B030D-6E8A-4147-A177-3AD203B41FA5}">
                      <a16:colId xmlns:a16="http://schemas.microsoft.com/office/drawing/2014/main" val="4046203905"/>
                    </a:ext>
                  </a:extLst>
                </a:gridCol>
              </a:tblGrid>
              <a:tr h="442089">
                <a:tc>
                  <a:txBody>
                    <a:bodyPr/>
                    <a:lstStyle/>
                    <a:p>
                      <a:pPr algn="ctr"/>
                      <a:endParaRPr lang="en-GB" sz="1000" dirty="0">
                        <a:latin typeface="Letter-join Print Plus 1" panose="02000805000000020003" pitchFamily="50"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Autumn 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Letter-join Print Plus 1" panose="02000805000000020003" pitchFamily="50" charset="0"/>
                          <a:cs typeface="Amatic SC" panose="020B0604020202020204" charset="-79"/>
                        </a:rPr>
                        <a:t>Autumn 2</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Spring 1</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Spring 2</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Summer 1</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Summer 2</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303436">
                <a:tc rowSpan="2">
                  <a:txBody>
                    <a:bodyPr/>
                    <a:lstStyle/>
                    <a:p>
                      <a:pPr algn="ctr"/>
                      <a:r>
                        <a:rPr lang="en-US" sz="1000" b="1" i="0" dirty="0">
                          <a:latin typeface="Letter-join Print Plus 1" panose="02000805000000020003" pitchFamily="50" charset="0"/>
                          <a:cs typeface="Amatic SC" panose="020B0604020202020204" charset="-79"/>
                        </a:rPr>
                        <a:t>General Themes </a:t>
                      </a:r>
                    </a:p>
                    <a:p>
                      <a:pPr algn="ctr"/>
                      <a:endParaRPr lang="en-US" sz="1000" b="1" i="0" dirty="0">
                        <a:latin typeface="Letter-join Print Plus 1" panose="02000805000000020003" pitchFamily="50" charset="0"/>
                        <a:cs typeface="Amatic SC" panose="020B0604020202020204" charset="-79"/>
                      </a:endParaRPr>
                    </a:p>
                    <a:p>
                      <a:pPr algn="ctr"/>
                      <a:r>
                        <a:rPr lang="en-US" sz="1000" b="1" i="0" dirty="0">
                          <a:latin typeface="Letter-join Print Plus 1" panose="02000805000000020003" pitchFamily="50" charset="0"/>
                          <a:cs typeface="Amatic SC" panose="020B0604020202020204" charset="-79"/>
                        </a:rPr>
                        <a:t>NB: These themes may be adapted at various points to allow for children’s interests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smtClean="0">
                          <a:solidFill>
                            <a:schemeClr val="tx1"/>
                          </a:solidFill>
                          <a:latin typeface="Letter-join Print Plus 1" panose="02000805000000020003" pitchFamily="50" charset="0"/>
                          <a:cs typeface="Amatic SC" panose="020B0604020202020204" charset="-79"/>
                        </a:rPr>
                        <a:t>Ourselves!</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Letter-join Print Plus 1" panose="02000805000000020003" pitchFamily="50" charset="0"/>
                          <a:cs typeface="Amatic SC" panose="020B0604020202020204" charset="-79"/>
                        </a:rPr>
                        <a:t>Sparkle</a:t>
                      </a:r>
                      <a:r>
                        <a:rPr lang="en-US" sz="1000" b="1" baseline="0" dirty="0" smtClean="0">
                          <a:solidFill>
                            <a:schemeClr val="tx1"/>
                          </a:solidFill>
                          <a:latin typeface="Letter-join Print Plus 1" panose="02000805000000020003" pitchFamily="50" charset="0"/>
                          <a:cs typeface="Amatic SC" panose="020B0604020202020204" charset="-79"/>
                        </a:rPr>
                        <a:t> and shine</a:t>
                      </a:r>
                      <a:r>
                        <a:rPr lang="en-US" sz="1000" b="1" dirty="0" smtClean="0">
                          <a:solidFill>
                            <a:schemeClr val="tx1"/>
                          </a:solidFill>
                          <a:latin typeface="Letter-join Print Plus 1" panose="02000805000000020003" pitchFamily="50" charset="0"/>
                          <a:cs typeface="Amatic SC" panose="020B0604020202020204" charset="-79"/>
                        </a:rPr>
                        <a:t>!</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Letter-join Print Plus 1" panose="02000805000000020003" pitchFamily="50" charset="0"/>
                          <a:cs typeface="Amatic SC" panose="020B0604020202020204" charset="-79"/>
                        </a:rPr>
                        <a:t>Terrific tales!</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Come</a:t>
                      </a:r>
                      <a:r>
                        <a:rPr lang="en-US" sz="1000" b="1" baseline="0" dirty="0">
                          <a:solidFill>
                            <a:schemeClr val="tx1"/>
                          </a:solidFill>
                          <a:latin typeface="Letter-join Print Plus 1" panose="02000805000000020003" pitchFamily="50" charset="0"/>
                          <a:cs typeface="Amatic SC" panose="020B0604020202020204" charset="-79"/>
                        </a:rPr>
                        <a:t> outside!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Ticket</a:t>
                      </a:r>
                      <a:r>
                        <a:rPr lang="en-US" sz="1000" b="1" baseline="0" dirty="0">
                          <a:solidFill>
                            <a:schemeClr val="tx1"/>
                          </a:solidFill>
                          <a:latin typeface="Letter-join Print Plus 1" panose="02000805000000020003" pitchFamily="50" charset="0"/>
                          <a:cs typeface="Amatic SC" panose="020B0604020202020204" charset="-79"/>
                        </a:rPr>
                        <a:t> to ride!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Letter-join Print Plus 1" panose="02000805000000020003" pitchFamily="50" charset="0"/>
                          <a:cs typeface="Amatic SC" panose="020B0604020202020204" charset="-79"/>
                        </a:rPr>
                        <a:t>Fun at</a:t>
                      </a:r>
                      <a:r>
                        <a:rPr lang="en-US" sz="1000" b="1" baseline="0" dirty="0">
                          <a:solidFill>
                            <a:schemeClr val="tx1"/>
                          </a:solidFill>
                          <a:latin typeface="Letter-join Print Plus 1" panose="02000805000000020003" pitchFamily="50" charset="0"/>
                          <a:cs typeface="Amatic SC" panose="020B0604020202020204" charset="-79"/>
                        </a:rPr>
                        <a:t> the seaside!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810214">
                <a:tc vMerge="1">
                  <a:txBody>
                    <a:bodyPr/>
                    <a:lstStyle/>
                    <a:p>
                      <a:endParaRPr lang="en-GB"/>
                    </a:p>
                  </a:txBody>
                  <a:tcPr/>
                </a:tc>
                <a:tc>
                  <a:txBody>
                    <a:bodyPr/>
                    <a:lstStyle/>
                    <a:p>
                      <a:pPr algn="ctr"/>
                      <a:r>
                        <a:rPr lang="en-GB" sz="1000" b="0" dirty="0">
                          <a:solidFill>
                            <a:schemeClr val="tx1"/>
                          </a:solidFill>
                          <a:latin typeface="Letter-join Print Plus 1" panose="02000805000000020003" pitchFamily="50" charset="0"/>
                          <a:cs typeface="Amatic SC" panose="00000500000000000000" pitchFamily="2" charset="-79"/>
                        </a:rPr>
                        <a:t>Starting school / getting </a:t>
                      </a:r>
                    </a:p>
                    <a:p>
                      <a:pPr algn="ctr"/>
                      <a:r>
                        <a:rPr lang="en-GB" sz="1000" b="0" dirty="0">
                          <a:solidFill>
                            <a:schemeClr val="tx1"/>
                          </a:solidFill>
                          <a:latin typeface="Letter-join Print Plus 1" panose="02000805000000020003" pitchFamily="50" charset="0"/>
                          <a:cs typeface="Amatic SC" panose="00000500000000000000" pitchFamily="2" charset="-79"/>
                        </a:rPr>
                        <a:t>to know my new class</a:t>
                      </a:r>
                    </a:p>
                    <a:p>
                      <a:pPr algn="ctr"/>
                      <a:r>
                        <a:rPr lang="en-GB" sz="1000" b="0" dirty="0">
                          <a:solidFill>
                            <a:schemeClr val="tx1"/>
                          </a:solidFill>
                          <a:latin typeface="Letter-join Print Plus 1" panose="02000805000000020003" pitchFamily="50" charset="0"/>
                          <a:cs typeface="Amatic SC" panose="00000500000000000000" pitchFamily="2" charset="-79"/>
                        </a:rPr>
                        <a:t>Being me in my world</a:t>
                      </a:r>
                    </a:p>
                    <a:p>
                      <a:pPr algn="ctr"/>
                      <a:r>
                        <a:rPr lang="en-GB" sz="1000" b="0" dirty="0">
                          <a:solidFill>
                            <a:schemeClr val="tx1"/>
                          </a:solidFill>
                          <a:latin typeface="Letter-join Print Plus 1" panose="02000805000000020003" pitchFamily="50" charset="0"/>
                          <a:cs typeface="Amatic SC" panose="00000500000000000000" pitchFamily="2" charset="-79"/>
                        </a:rPr>
                        <a:t>Superheroes linked to</a:t>
                      </a:r>
                    </a:p>
                    <a:p>
                      <a:pPr algn="ctr"/>
                      <a:r>
                        <a:rPr lang="en-GB" sz="1000" b="0" dirty="0">
                          <a:solidFill>
                            <a:schemeClr val="tx1"/>
                          </a:solidFill>
                          <a:latin typeface="Letter-join Print Plus 1" panose="02000805000000020003" pitchFamily="50" charset="0"/>
                          <a:cs typeface="Amatic SC" panose="00000500000000000000" pitchFamily="2" charset="-79"/>
                        </a:rPr>
                        <a:t>People who help us</a:t>
                      </a:r>
                    </a:p>
                    <a:p>
                      <a:pPr algn="ctr"/>
                      <a:r>
                        <a:rPr lang="en-GB" sz="1000" b="0" dirty="0">
                          <a:solidFill>
                            <a:schemeClr val="tx1"/>
                          </a:solidFill>
                          <a:latin typeface="Letter-join Print Plus 1" panose="02000805000000020003" pitchFamily="50" charset="0"/>
                          <a:cs typeface="Amatic SC" panose="00000500000000000000" pitchFamily="2" charset="-79"/>
                        </a:rPr>
                        <a:t>My family and PSED </a:t>
                      </a:r>
                    </a:p>
                    <a:p>
                      <a:pPr algn="ctr"/>
                      <a:r>
                        <a:rPr lang="en-GB" sz="1000" b="0" dirty="0">
                          <a:solidFill>
                            <a:schemeClr val="tx1"/>
                          </a:solidFill>
                          <a:latin typeface="Letter-join Print Plus 1" panose="02000805000000020003" pitchFamily="50" charset="0"/>
                          <a:cs typeface="Amatic SC" panose="00000500000000000000" pitchFamily="2" charset="-79"/>
                        </a:rPr>
                        <a:t>focus on what am I </a:t>
                      </a:r>
                    </a:p>
                    <a:p>
                      <a:pPr algn="ctr"/>
                      <a:r>
                        <a:rPr lang="en-GB" sz="1000" b="0" dirty="0">
                          <a:solidFill>
                            <a:schemeClr val="tx1"/>
                          </a:solidFill>
                          <a:latin typeface="Letter-join Print Plus 1" panose="02000805000000020003" pitchFamily="50" charset="0"/>
                          <a:cs typeface="Amatic SC" panose="00000500000000000000" pitchFamily="2" charset="-79"/>
                        </a:rPr>
                        <a:t>good at?</a:t>
                      </a:r>
                    </a:p>
                    <a:p>
                      <a:pPr algn="ctr"/>
                      <a:r>
                        <a:rPr lang="en-GB" sz="1000" b="0" dirty="0">
                          <a:solidFill>
                            <a:schemeClr val="tx1"/>
                          </a:solidFill>
                          <a:latin typeface="Letter-join Print Plus 1" panose="02000805000000020003" pitchFamily="50" charset="0"/>
                          <a:cs typeface="Amatic SC" panose="00000500000000000000" pitchFamily="2" charset="-79"/>
                        </a:rPr>
                        <a:t>Being kind and making </a:t>
                      </a:r>
                    </a:p>
                    <a:p>
                      <a:pPr algn="ctr"/>
                      <a:r>
                        <a:rPr lang="en-GB" sz="1000" b="0" dirty="0">
                          <a:solidFill>
                            <a:schemeClr val="tx1"/>
                          </a:solidFill>
                          <a:latin typeface="Letter-join Print Plus 1" panose="02000805000000020003" pitchFamily="50" charset="0"/>
                          <a:cs typeface="Amatic SC" panose="00000500000000000000" pitchFamily="2" charset="-79"/>
                        </a:rPr>
                        <a:t>friends</a:t>
                      </a:r>
                      <a:endParaRPr lang="en-US" sz="1000" b="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smtClean="0">
                          <a:solidFill>
                            <a:schemeClr val="tx1"/>
                          </a:solidFill>
                          <a:latin typeface="Letter-join Print Plus 1" panose="02000805000000020003" pitchFamily="50" charset="0"/>
                          <a:cs typeface="Amatic SC" panose="00000500000000000000" pitchFamily="2" charset="-79"/>
                        </a:rPr>
                        <a:t>Bonfire night</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smtClean="0">
                          <a:solidFill>
                            <a:schemeClr val="tx1"/>
                          </a:solidFill>
                          <a:latin typeface="Letter-join Print Plus 1" panose="02000805000000020003" pitchFamily="50" charset="0"/>
                          <a:cs typeface="Amatic SC" panose="00000500000000000000" pitchFamily="2" charset="-79"/>
                        </a:rPr>
                        <a:t>Birthdays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smtClean="0">
                          <a:solidFill>
                            <a:schemeClr val="tx1"/>
                          </a:solidFill>
                          <a:latin typeface="Letter-join Print Plus 1" panose="02000805000000020003" pitchFamily="50" charset="0"/>
                          <a:cs typeface="Amatic SC" panose="00000500000000000000" pitchFamily="2" charset="-79"/>
                        </a:rPr>
                        <a:t>Little </a:t>
                      </a:r>
                      <a:r>
                        <a:rPr lang="en-GB" sz="1000" dirty="0">
                          <a:solidFill>
                            <a:schemeClr val="tx1"/>
                          </a:solidFill>
                          <a:latin typeface="Letter-join Print Plus 1" panose="02000805000000020003" pitchFamily="50" charset="0"/>
                          <a:cs typeface="Amatic SC" panose="00000500000000000000" pitchFamily="2" charset="-79"/>
                        </a:rPr>
                        <a:t>Red Hen linked 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Harvest festival</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smtClean="0">
                          <a:solidFill>
                            <a:schemeClr val="tx1"/>
                          </a:solidFill>
                          <a:latin typeface="Letter-join Print Plus 1" panose="02000805000000020003" pitchFamily="50" charset="0"/>
                          <a:cs typeface="Amatic SC" panose="00000500000000000000" pitchFamily="2" charset="-79"/>
                        </a:rPr>
                        <a:t>The </a:t>
                      </a:r>
                      <a:r>
                        <a:rPr lang="en-GB" sz="1000" dirty="0">
                          <a:solidFill>
                            <a:schemeClr val="tx1"/>
                          </a:solidFill>
                          <a:latin typeface="Letter-join Print Plus 1" panose="02000805000000020003" pitchFamily="50" charset="0"/>
                          <a:cs typeface="Amatic SC" panose="00000500000000000000" pitchFamily="2" charset="-79"/>
                        </a:rPr>
                        <a:t>Nativity</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Christmas Lists</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Letters to Father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Christmas and walking to </a:t>
                      </a:r>
                    </a:p>
                    <a:p>
                      <a:pPr marL="0" marR="0" lvl="0" indent="0" algn="ctr"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post them in groups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a:lnSpc>
                          <a:spcPct val="100000"/>
                        </a:lnSpc>
                        <a:spcBef>
                          <a:spcPts val="0"/>
                        </a:spcBef>
                        <a:spcAft>
                          <a:spcPts val="0"/>
                        </a:spcAft>
                        <a:buNone/>
                      </a:pPr>
                      <a:r>
                        <a:rPr lang="en-US" sz="1000" b="0" i="0" u="none" strike="noStrike" noProof="0" dirty="0" smtClean="0">
                          <a:solidFill>
                            <a:schemeClr val="tx1"/>
                          </a:solidFill>
                          <a:latin typeface="Letter-join Print Plus 1" panose="02000805000000020003" pitchFamily="50" charset="0"/>
                        </a:rPr>
                        <a:t>Once</a:t>
                      </a:r>
                      <a:r>
                        <a:rPr lang="en-US" sz="1000" b="0" i="0" u="none" strike="noStrike" baseline="0" noProof="0" dirty="0" smtClean="0">
                          <a:solidFill>
                            <a:schemeClr val="tx1"/>
                          </a:solidFill>
                          <a:latin typeface="Letter-join Print Plus 1" panose="02000805000000020003" pitchFamily="50" charset="0"/>
                        </a:rPr>
                        <a:t> upon a time</a:t>
                      </a:r>
                    </a:p>
                    <a:p>
                      <a:pPr marL="0" marR="0" lvl="0" indent="0" algn="ctr">
                        <a:lnSpc>
                          <a:spcPct val="100000"/>
                        </a:lnSpc>
                        <a:spcBef>
                          <a:spcPts val="0"/>
                        </a:spcBef>
                        <a:spcAft>
                          <a:spcPts val="0"/>
                        </a:spcAft>
                        <a:buNone/>
                      </a:pPr>
                      <a:r>
                        <a:rPr lang="en-US" sz="1000" b="0" i="0" u="none" strike="noStrike" baseline="0" noProof="0" dirty="0" smtClean="0">
                          <a:solidFill>
                            <a:schemeClr val="tx1"/>
                          </a:solidFill>
                          <a:latin typeface="Letter-join Print Plus 1" panose="02000805000000020003" pitchFamily="50" charset="0"/>
                        </a:rPr>
                        <a:t>World book day</a:t>
                      </a:r>
                    </a:p>
                    <a:p>
                      <a:pPr marL="0" marR="0" lvl="0" indent="0" algn="ctr">
                        <a:lnSpc>
                          <a:spcPct val="100000"/>
                        </a:lnSpc>
                        <a:spcBef>
                          <a:spcPts val="0"/>
                        </a:spcBef>
                        <a:spcAft>
                          <a:spcPts val="0"/>
                        </a:spcAft>
                        <a:buNone/>
                      </a:pPr>
                      <a:r>
                        <a:rPr lang="en-US" sz="1000" b="0" i="0" u="none" strike="noStrike" baseline="0" noProof="0" dirty="0" smtClean="0">
                          <a:solidFill>
                            <a:schemeClr val="tx1"/>
                          </a:solidFill>
                          <a:latin typeface="Letter-join Print Plus 1" panose="02000805000000020003" pitchFamily="50" charset="0"/>
                        </a:rPr>
                        <a:t>Heroes and </a:t>
                      </a:r>
                      <a:r>
                        <a:rPr lang="en-US" sz="1000" b="0" i="0" u="none" strike="noStrike" baseline="0" noProof="0" dirty="0" err="1" smtClean="0">
                          <a:solidFill>
                            <a:schemeClr val="tx1"/>
                          </a:solidFill>
                          <a:latin typeface="Letter-join Print Plus 1" panose="02000805000000020003" pitchFamily="50" charset="0"/>
                        </a:rPr>
                        <a:t>villans</a:t>
                      </a:r>
                      <a:endParaRPr lang="en-US" sz="1000" b="0" i="0" u="none" strike="noStrike" baseline="0" noProof="0" dirty="0" smtClean="0">
                        <a:solidFill>
                          <a:schemeClr val="tx1"/>
                        </a:solidFill>
                        <a:latin typeface="Letter-join Print Plus 1" panose="02000805000000020003" pitchFamily="50" charset="0"/>
                      </a:endParaRPr>
                    </a:p>
                    <a:p>
                      <a:pPr marL="0" marR="0" lvl="0" indent="0" algn="ctr">
                        <a:lnSpc>
                          <a:spcPct val="100000"/>
                        </a:lnSpc>
                        <a:spcBef>
                          <a:spcPts val="0"/>
                        </a:spcBef>
                        <a:spcAft>
                          <a:spcPts val="0"/>
                        </a:spcAft>
                        <a:buNone/>
                      </a:pPr>
                      <a:r>
                        <a:rPr lang="en-US" sz="1000" b="0" i="0" u="none" strike="noStrike" baseline="0" noProof="0" dirty="0" smtClean="0">
                          <a:solidFill>
                            <a:schemeClr val="tx1"/>
                          </a:solidFill>
                          <a:latin typeface="Letter-join Print Plus 1" panose="02000805000000020003" pitchFamily="50" charset="0"/>
                        </a:rPr>
                        <a:t>Baking gingerbread</a:t>
                      </a:r>
                    </a:p>
                    <a:p>
                      <a:pPr marL="0" marR="0" lvl="0" indent="0" algn="ctr">
                        <a:lnSpc>
                          <a:spcPct val="100000"/>
                        </a:lnSpc>
                        <a:spcBef>
                          <a:spcPts val="0"/>
                        </a:spcBef>
                        <a:spcAft>
                          <a:spcPts val="0"/>
                        </a:spcAft>
                        <a:buNone/>
                      </a:pPr>
                      <a:r>
                        <a:rPr lang="en-US" sz="1000" b="0" i="0" u="none" strike="noStrike" baseline="0" noProof="0" dirty="0" smtClean="0">
                          <a:solidFill>
                            <a:schemeClr val="tx1"/>
                          </a:solidFill>
                          <a:latin typeface="Letter-join Print Plus 1" panose="02000805000000020003" pitchFamily="50" charset="0"/>
                        </a:rPr>
                        <a:t>Role play characters</a:t>
                      </a:r>
                    </a:p>
                    <a:p>
                      <a:pPr marL="0" marR="0" lvl="0" indent="0" algn="ctr">
                        <a:lnSpc>
                          <a:spcPct val="100000"/>
                        </a:lnSpc>
                        <a:spcBef>
                          <a:spcPts val="0"/>
                        </a:spcBef>
                        <a:spcAft>
                          <a:spcPts val="0"/>
                        </a:spcAft>
                        <a:buNone/>
                      </a:pPr>
                      <a:r>
                        <a:rPr lang="en-US" sz="1000" b="0" i="0" u="none" strike="noStrike" baseline="0" noProof="0" dirty="0" smtClean="0">
                          <a:solidFill>
                            <a:schemeClr val="tx1"/>
                          </a:solidFill>
                          <a:latin typeface="Letter-join Print Plus 1" panose="02000805000000020003" pitchFamily="50" charset="0"/>
                        </a:rPr>
                        <a:t>What is my </a:t>
                      </a:r>
                      <a:r>
                        <a:rPr lang="en-US" sz="1000" b="0" i="0" u="none" strike="noStrike" baseline="0" noProof="0" dirty="0" err="1" smtClean="0">
                          <a:solidFill>
                            <a:schemeClr val="tx1"/>
                          </a:solidFill>
                          <a:latin typeface="Letter-join Print Plus 1" panose="02000805000000020003" pitchFamily="50" charset="0"/>
                        </a:rPr>
                        <a:t>favourite</a:t>
                      </a:r>
                      <a:r>
                        <a:rPr lang="en-US" sz="1000" b="0" i="0" u="none" strike="noStrike" baseline="0" noProof="0" dirty="0" smtClean="0">
                          <a:solidFill>
                            <a:schemeClr val="tx1"/>
                          </a:solidFill>
                          <a:latin typeface="Letter-join Print Plus 1" panose="02000805000000020003" pitchFamily="50" charset="0"/>
                        </a:rPr>
                        <a:t> story?</a:t>
                      </a:r>
                    </a:p>
                    <a:p>
                      <a:pPr marL="0" marR="0" lvl="0" indent="0" algn="ctr">
                        <a:lnSpc>
                          <a:spcPct val="100000"/>
                        </a:lnSpc>
                        <a:spcBef>
                          <a:spcPts val="0"/>
                        </a:spcBef>
                        <a:spcAft>
                          <a:spcPts val="0"/>
                        </a:spcAft>
                        <a:buNone/>
                      </a:pPr>
                      <a:endParaRPr lang="en-US" sz="1000" b="0" i="0" u="none" strike="noStrike" noProof="0" dirty="0">
                        <a:solidFill>
                          <a:schemeClr val="tx1"/>
                        </a:solidFill>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buNone/>
                      </a:pPr>
                      <a:r>
                        <a:rPr lang="en-GB" sz="1000" dirty="0">
                          <a:solidFill>
                            <a:schemeClr val="tx1"/>
                          </a:solidFill>
                          <a:latin typeface="Letter-join Print Plus 1" panose="02000805000000020003" pitchFamily="50" charset="0"/>
                          <a:cs typeface="Amatic SC"/>
                        </a:rPr>
                        <a:t>Plants &amp; Flowers</a:t>
                      </a:r>
                    </a:p>
                    <a:p>
                      <a:pPr lvl="0" algn="ctr">
                        <a:buNone/>
                      </a:pPr>
                      <a:r>
                        <a:rPr lang="en-GB" sz="1000" dirty="0">
                          <a:solidFill>
                            <a:schemeClr val="tx1"/>
                          </a:solidFill>
                          <a:latin typeface="Letter-join Print Plus 1" panose="02000805000000020003" pitchFamily="50" charset="0"/>
                          <a:cs typeface="Amatic SC"/>
                        </a:rPr>
                        <a:t>Weather / seasons</a:t>
                      </a:r>
                    </a:p>
                    <a:p>
                      <a:pPr lvl="0" algn="ctr">
                        <a:buNone/>
                      </a:pPr>
                      <a:r>
                        <a:rPr lang="en-GB" sz="1000" dirty="0">
                          <a:solidFill>
                            <a:schemeClr val="tx1"/>
                          </a:solidFill>
                          <a:latin typeface="Letter-join Print Plus 1" panose="02000805000000020003" pitchFamily="50" charset="0"/>
                          <a:cs typeface="Amatic SC"/>
                        </a:rPr>
                        <a:t>The great outdoors</a:t>
                      </a:r>
                    </a:p>
                    <a:p>
                      <a:pPr lvl="0" algn="ctr">
                        <a:buNone/>
                      </a:pPr>
                      <a:r>
                        <a:rPr lang="en-GB" sz="1000" dirty="0">
                          <a:solidFill>
                            <a:schemeClr val="tx1"/>
                          </a:solidFill>
                          <a:latin typeface="Letter-join Print Plus 1" panose="02000805000000020003" pitchFamily="50" charset="0"/>
                          <a:cs typeface="Amatic SC"/>
                        </a:rPr>
                        <a:t>Planting seeds</a:t>
                      </a:r>
                    </a:p>
                    <a:p>
                      <a:pPr lvl="0" algn="ctr">
                        <a:buNone/>
                      </a:pPr>
                      <a:r>
                        <a:rPr lang="en-GB" sz="1000" dirty="0">
                          <a:solidFill>
                            <a:schemeClr val="tx1"/>
                          </a:solidFill>
                          <a:latin typeface="Letter-join Print Plus 1" panose="02000805000000020003" pitchFamily="50" charset="0"/>
                          <a:cs typeface="Amatic SC"/>
                        </a:rPr>
                        <a:t>Make a sculpture/</a:t>
                      </a:r>
                    </a:p>
                    <a:p>
                      <a:pPr lvl="0" algn="ctr">
                        <a:buNone/>
                      </a:pPr>
                      <a:r>
                        <a:rPr lang="en-GB" sz="1000" dirty="0">
                          <a:solidFill>
                            <a:schemeClr val="tx1"/>
                          </a:solidFill>
                          <a:latin typeface="Letter-join Print Plus 1" panose="02000805000000020003" pitchFamily="50" charset="0"/>
                          <a:cs typeface="Amatic SC"/>
                        </a:rPr>
                        <a:t>transient nature art </a:t>
                      </a:r>
                    </a:p>
                    <a:p>
                      <a:pPr lvl="0" algn="ctr">
                        <a:buNone/>
                      </a:pPr>
                      <a:r>
                        <a:rPr lang="en-GB" sz="1000" dirty="0">
                          <a:solidFill>
                            <a:schemeClr val="tx1"/>
                          </a:solidFill>
                          <a:latin typeface="Letter-join Print Plus 1" panose="02000805000000020003" pitchFamily="50" charset="0"/>
                          <a:cs typeface="Amatic SC"/>
                        </a:rPr>
                        <a:t>linked to Andy </a:t>
                      </a:r>
                    </a:p>
                    <a:p>
                      <a:pPr lvl="0" algn="ctr">
                        <a:buNone/>
                      </a:pPr>
                      <a:r>
                        <a:rPr lang="en-GB" sz="1000" dirty="0" smtClean="0">
                          <a:solidFill>
                            <a:schemeClr val="tx1"/>
                          </a:solidFill>
                          <a:latin typeface="Letter-join Print Plus 1" panose="02000805000000020003" pitchFamily="50" charset="0"/>
                          <a:cs typeface="Amatic SC"/>
                        </a:rPr>
                        <a:t>Goldsworthy</a:t>
                      </a:r>
                    </a:p>
                    <a:p>
                      <a:pPr lvl="0" algn="ctr">
                        <a:buNone/>
                      </a:pPr>
                      <a:r>
                        <a:rPr lang="en-GB" sz="1000" dirty="0" smtClean="0">
                          <a:solidFill>
                            <a:schemeClr val="tx1"/>
                          </a:solidFill>
                          <a:latin typeface="Letter-join Print Plus 1" panose="02000805000000020003" pitchFamily="50" charset="0"/>
                          <a:cs typeface="Amatic SC"/>
                        </a:rPr>
                        <a:t>Life</a:t>
                      </a:r>
                      <a:r>
                        <a:rPr lang="en-GB" sz="1000" baseline="0" dirty="0" smtClean="0">
                          <a:solidFill>
                            <a:schemeClr val="tx1"/>
                          </a:solidFill>
                          <a:latin typeface="Letter-join Print Plus 1" panose="02000805000000020003" pitchFamily="50" charset="0"/>
                          <a:cs typeface="Amatic SC"/>
                        </a:rPr>
                        <a:t> cycles</a:t>
                      </a:r>
                    </a:p>
                    <a:p>
                      <a:pPr lvl="0" algn="ctr">
                        <a:buNone/>
                      </a:pPr>
                      <a:r>
                        <a:rPr lang="en-GB" sz="1000" baseline="0" dirty="0" smtClean="0">
                          <a:solidFill>
                            <a:schemeClr val="tx1"/>
                          </a:solidFill>
                          <a:latin typeface="Letter-join Print Plus 1" panose="02000805000000020003" pitchFamily="50" charset="0"/>
                          <a:cs typeface="Amatic SC"/>
                        </a:rPr>
                        <a:t>Happy habitats</a:t>
                      </a:r>
                    </a:p>
                    <a:p>
                      <a:pPr lvl="0" algn="ctr">
                        <a:buNone/>
                      </a:pPr>
                      <a:r>
                        <a:rPr lang="en-GB" sz="1000" baseline="0" dirty="0" smtClean="0">
                          <a:solidFill>
                            <a:schemeClr val="tx1"/>
                          </a:solidFill>
                          <a:latin typeface="Letter-join Print Plus 1" panose="02000805000000020003" pitchFamily="50" charset="0"/>
                          <a:cs typeface="Amatic SC"/>
                        </a:rPr>
                        <a:t>Around the world</a:t>
                      </a:r>
                      <a:endParaRPr lang="en-GB" sz="1000" dirty="0">
                        <a:solidFill>
                          <a:schemeClr val="tx1"/>
                        </a:solidFill>
                        <a:latin typeface="Letter-join Print Plus 1" panose="02000805000000020003" pitchFamily="50"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buNone/>
                      </a:pPr>
                      <a:r>
                        <a:rPr lang="en-GB" sz="1000" b="0" i="0" u="none" strike="noStrike" noProof="0" dirty="0">
                          <a:latin typeface="Letter-join Print Plus 1" panose="02000805000000020003" pitchFamily="50" charset="0"/>
                        </a:rPr>
                        <a:t>Where in the world have </a:t>
                      </a:r>
                    </a:p>
                    <a:p>
                      <a:pPr lvl="0" algn="ctr">
                        <a:buNone/>
                      </a:pPr>
                      <a:r>
                        <a:rPr lang="en-GB" sz="1000" b="0" i="0" u="none" strike="noStrike" noProof="0" dirty="0">
                          <a:latin typeface="Letter-join Print Plus 1" panose="02000805000000020003" pitchFamily="50" charset="0"/>
                        </a:rPr>
                        <a:t>you been?</a:t>
                      </a:r>
                    </a:p>
                    <a:p>
                      <a:pPr lvl="0" algn="ctr">
                        <a:buNone/>
                      </a:pPr>
                      <a:r>
                        <a:rPr lang="en-GB" sz="1000" b="0" i="0" u="none" strike="noStrike" noProof="0" dirty="0">
                          <a:latin typeface="Letter-join Print Plus 1" panose="02000805000000020003" pitchFamily="50" charset="0"/>
                        </a:rPr>
                        <a:t>Where do we live in the </a:t>
                      </a:r>
                    </a:p>
                    <a:p>
                      <a:pPr lvl="0" algn="ctr">
                        <a:buNone/>
                      </a:pPr>
                      <a:r>
                        <a:rPr lang="en-GB" sz="1000" b="0" i="0" u="none" strike="noStrike" noProof="0" dirty="0">
                          <a:latin typeface="Letter-join Print Plus 1" panose="02000805000000020003" pitchFamily="50" charset="0"/>
                        </a:rPr>
                        <a:t>UK / world?</a:t>
                      </a:r>
                    </a:p>
                    <a:p>
                      <a:pPr lvl="0" algn="ctr">
                        <a:buNone/>
                      </a:pPr>
                      <a:r>
                        <a:rPr lang="en-GB" sz="1000" b="0" i="0" u="none" strike="noStrike" noProof="0" dirty="0">
                          <a:latin typeface="Letter-join Print Plus 1" panose="02000805000000020003" pitchFamily="50" charset="0"/>
                        </a:rPr>
                        <a:t>Fly me to the moon!</a:t>
                      </a:r>
                    </a:p>
                    <a:p>
                      <a:pPr lvl="0" algn="ctr">
                        <a:buNone/>
                      </a:pPr>
                      <a:r>
                        <a:rPr lang="en-GB" sz="1000" b="0" i="0" u="none" strike="noStrike" noProof="0" dirty="0">
                          <a:latin typeface="Letter-join Print Plus 1" panose="02000805000000020003" pitchFamily="50" charset="0"/>
                        </a:rPr>
                        <a:t>Finding out about </a:t>
                      </a:r>
                    </a:p>
                    <a:p>
                      <a:pPr lvl="0" algn="ctr">
                        <a:buNone/>
                      </a:pPr>
                      <a:r>
                        <a:rPr lang="en-GB" sz="1000" b="0" i="0" u="none" strike="noStrike" noProof="0" dirty="0">
                          <a:latin typeface="Letter-join Print Plus 1" panose="02000805000000020003" pitchFamily="50" charset="0"/>
                        </a:rPr>
                        <a:t>vehicles past and Present</a:t>
                      </a:r>
                    </a:p>
                    <a:p>
                      <a:pPr lvl="0" algn="ctr">
                        <a:buNone/>
                      </a:pPr>
                      <a:r>
                        <a:rPr lang="en-GB" sz="1000" b="0" i="0" u="none" strike="noStrike" noProof="0" dirty="0">
                          <a:latin typeface="Letter-join Print Plus 1" panose="02000805000000020003" pitchFamily="50" charset="0"/>
                        </a:rPr>
                        <a:t>Designing our own </a:t>
                      </a:r>
                    </a:p>
                    <a:p>
                      <a:pPr lvl="0" algn="ctr">
                        <a:buNone/>
                      </a:pPr>
                      <a:r>
                        <a:rPr lang="en-GB" sz="1000" b="0" i="0" u="none" strike="noStrike" noProof="0" dirty="0">
                          <a:latin typeface="Letter-join Print Plus 1" panose="02000805000000020003" pitchFamily="50" charset="0"/>
                        </a:rPr>
                        <a:t>vehicles.</a:t>
                      </a:r>
                    </a:p>
                    <a:p>
                      <a:pPr lvl="0" algn="ctr">
                        <a:buNone/>
                      </a:pPr>
                      <a:r>
                        <a:rPr lang="en-GB" sz="1000" b="0" i="0" u="none" strike="noStrike" noProof="0" dirty="0">
                          <a:latin typeface="Letter-join Print Plus 1" panose="02000805000000020003" pitchFamily="50" charset="0"/>
                        </a:rPr>
                        <a:t>Who was Neil </a:t>
                      </a:r>
                    </a:p>
                    <a:p>
                      <a:pPr lvl="0" algn="ctr">
                        <a:buNone/>
                      </a:pPr>
                      <a:r>
                        <a:rPr lang="en-GB" sz="1000" b="0" i="0" u="none" strike="noStrike" noProof="0" dirty="0">
                          <a:latin typeface="Letter-join Print Plus 1" panose="02000805000000020003" pitchFamily="50" charset="0"/>
                        </a:rPr>
                        <a:t>Armstrong?</a:t>
                      </a:r>
                      <a:endParaRPr lang="en-US" sz="1000" b="0" i="0" u="none" strike="noStrike" noProof="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buNone/>
                      </a:pPr>
                      <a:r>
                        <a:rPr lang="en-GB" sz="1000" dirty="0">
                          <a:latin typeface="Letter-join Print Plus 1" panose="02000805000000020003" pitchFamily="50" charset="0"/>
                        </a:rPr>
                        <a:t>Who lives under the sea?</a:t>
                      </a:r>
                    </a:p>
                    <a:p>
                      <a:pPr lvl="0" algn="ctr">
                        <a:buNone/>
                      </a:pPr>
                      <a:r>
                        <a:rPr lang="en-GB" sz="1000" dirty="0">
                          <a:latin typeface="Letter-join Print Plus 1" panose="02000805000000020003" pitchFamily="50" charset="0"/>
                        </a:rPr>
                        <a:t>Holiday clothes and </a:t>
                      </a:r>
                    </a:p>
                    <a:p>
                      <a:pPr lvl="0" algn="ctr">
                        <a:buNone/>
                      </a:pPr>
                      <a:r>
                        <a:rPr lang="en-GB" sz="1000" dirty="0">
                          <a:latin typeface="Letter-join Print Plus 1" panose="02000805000000020003" pitchFamily="50" charset="0"/>
                        </a:rPr>
                        <a:t>packing.</a:t>
                      </a:r>
                    </a:p>
                    <a:p>
                      <a:pPr lvl="0" algn="ctr">
                        <a:buNone/>
                      </a:pPr>
                      <a:r>
                        <a:rPr lang="en-GB" sz="1000" dirty="0">
                          <a:latin typeface="Letter-join Print Plus 1" panose="02000805000000020003" pitchFamily="50" charset="0"/>
                        </a:rPr>
                        <a:t>Where in the world shall </a:t>
                      </a:r>
                    </a:p>
                    <a:p>
                      <a:pPr lvl="0" algn="ctr">
                        <a:buNone/>
                      </a:pPr>
                      <a:r>
                        <a:rPr lang="en-GB" sz="1000" dirty="0">
                          <a:latin typeface="Letter-join Print Plus 1" panose="02000805000000020003" pitchFamily="50" charset="0"/>
                        </a:rPr>
                        <a:t>we go?</a:t>
                      </a:r>
                    </a:p>
                    <a:p>
                      <a:pPr lvl="0" algn="ctr">
                        <a:buNone/>
                      </a:pPr>
                      <a:r>
                        <a:rPr lang="en-GB" sz="1000" dirty="0">
                          <a:latin typeface="Letter-join Print Plus 1" panose="02000805000000020003" pitchFamily="50" charset="0"/>
                        </a:rPr>
                        <a:t>Send me a postcard!</a:t>
                      </a:r>
                    </a:p>
                    <a:p>
                      <a:pPr lvl="0" algn="ctr">
                        <a:buNone/>
                      </a:pPr>
                      <a:r>
                        <a:rPr lang="en-GB" sz="1000" dirty="0">
                          <a:latin typeface="Letter-join Print Plus 1" panose="02000805000000020003" pitchFamily="50" charset="0"/>
                        </a:rPr>
                        <a:t>Marine life</a:t>
                      </a:r>
                    </a:p>
                    <a:p>
                      <a:pPr lvl="0" algn="ctr">
                        <a:buNone/>
                      </a:pPr>
                      <a:r>
                        <a:rPr lang="en-GB" sz="1000" dirty="0">
                          <a:latin typeface="Letter-join Print Plus 1" panose="02000805000000020003" pitchFamily="50" charset="0"/>
                        </a:rPr>
                        <a:t>Fossils – Mary </a:t>
                      </a:r>
                      <a:r>
                        <a:rPr lang="en-GB" sz="1000" dirty="0" err="1">
                          <a:latin typeface="Letter-join Print Plus 1" panose="02000805000000020003" pitchFamily="50" charset="0"/>
                        </a:rPr>
                        <a:t>Anning</a:t>
                      </a:r>
                      <a:endParaRPr lang="en-GB" sz="1000" dirty="0">
                        <a:latin typeface="Letter-join Print Plus 1" panose="02000805000000020003" pitchFamily="50" charset="0"/>
                      </a:endParaRPr>
                    </a:p>
                    <a:p>
                      <a:pPr lvl="0" algn="ctr">
                        <a:buNone/>
                      </a:pPr>
                      <a:r>
                        <a:rPr lang="en-GB" sz="1000" dirty="0">
                          <a:latin typeface="Letter-join Print Plus 1" panose="02000805000000020003" pitchFamily="50" charset="0"/>
                        </a:rPr>
                        <a:t>Dinosaurs – how do we </a:t>
                      </a:r>
                    </a:p>
                    <a:p>
                      <a:pPr lvl="0" algn="ctr">
                        <a:buNone/>
                      </a:pPr>
                      <a:r>
                        <a:rPr lang="en-GB" sz="1000" dirty="0">
                          <a:latin typeface="Letter-join Print Plus 1" panose="02000805000000020003" pitchFamily="50" charset="0"/>
                        </a:rPr>
                        <a:t>know about them?</a:t>
                      </a:r>
                      <a:endParaRPr lang="en-US" sz="10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24274220"/>
                  </a:ext>
                </a:extLst>
              </a:tr>
              <a:tr h="1646734">
                <a:tc>
                  <a:txBody>
                    <a:bodyPr/>
                    <a:lstStyle/>
                    <a:p>
                      <a:pPr algn="ctr"/>
                      <a:r>
                        <a:rPr lang="en-GB" sz="1000" b="1" i="0" dirty="0">
                          <a:latin typeface="Letter-join Print Plus 1" panose="02000805000000020003" pitchFamily="50" charset="0"/>
                          <a:cs typeface="Amatic SC" panose="020B0604020202020204" charset="-79"/>
                        </a:rPr>
                        <a:t>Possible</a:t>
                      </a:r>
                      <a:r>
                        <a:rPr lang="en-GB" sz="1000" b="1" i="0" baseline="0" dirty="0">
                          <a:latin typeface="Letter-join Print Plus 1" panose="02000805000000020003" pitchFamily="50" charset="0"/>
                          <a:cs typeface="Amatic SC" panose="020B0604020202020204" charset="-79"/>
                        </a:rPr>
                        <a:t> texts and ‘old favourites’</a:t>
                      </a:r>
                      <a:endParaRPr lang="en-GB" sz="1000" b="1" i="0"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000" dirty="0">
                          <a:solidFill>
                            <a:schemeClr val="tx1"/>
                          </a:solidFill>
                          <a:latin typeface="Letter-join Print Plus 1" panose="02000805000000020003" pitchFamily="50" charset="0"/>
                          <a:cs typeface="Amatic SC" panose="00000500000000000000" pitchFamily="2" charset="-79"/>
                        </a:rPr>
                        <a:t>Elmer</a:t>
                      </a:r>
                    </a:p>
                    <a:p>
                      <a:pPr algn="ctr"/>
                      <a:r>
                        <a:rPr lang="en-GB" sz="1000" dirty="0">
                          <a:solidFill>
                            <a:schemeClr val="tx1"/>
                          </a:solidFill>
                          <a:latin typeface="Letter-join Print Plus 1" panose="02000805000000020003" pitchFamily="50" charset="0"/>
                          <a:cs typeface="Amatic SC" panose="00000500000000000000" pitchFamily="2" charset="-79"/>
                        </a:rPr>
                        <a:t>Owl Babies</a:t>
                      </a:r>
                    </a:p>
                    <a:p>
                      <a:pPr algn="ctr"/>
                      <a:r>
                        <a:rPr lang="en-GB" sz="1000" dirty="0">
                          <a:solidFill>
                            <a:schemeClr val="tx1"/>
                          </a:solidFill>
                          <a:latin typeface="Letter-join Print Plus 1" panose="02000805000000020003" pitchFamily="50" charset="0"/>
                          <a:cs typeface="Amatic SC" panose="00000500000000000000" pitchFamily="2" charset="-79"/>
                        </a:rPr>
                        <a:t>Ruby’s Worry</a:t>
                      </a:r>
                    </a:p>
                    <a:p>
                      <a:pPr algn="ctr"/>
                      <a:r>
                        <a:rPr lang="en-GB" sz="1000" dirty="0" err="1">
                          <a:solidFill>
                            <a:schemeClr val="tx1"/>
                          </a:solidFill>
                          <a:latin typeface="Letter-join Print Plus 1" panose="02000805000000020003" pitchFamily="50" charset="0"/>
                          <a:cs typeface="Amatic SC" panose="00000500000000000000" pitchFamily="2" charset="-79"/>
                        </a:rPr>
                        <a:t>Meesha</a:t>
                      </a:r>
                      <a:r>
                        <a:rPr lang="en-GB" sz="1000" dirty="0">
                          <a:solidFill>
                            <a:schemeClr val="tx1"/>
                          </a:solidFill>
                          <a:latin typeface="Letter-join Print Plus 1" panose="02000805000000020003" pitchFamily="50" charset="0"/>
                          <a:cs typeface="Amatic SC" panose="00000500000000000000" pitchFamily="2" charset="-79"/>
                        </a:rPr>
                        <a:t> Makes Friends</a:t>
                      </a:r>
                    </a:p>
                    <a:p>
                      <a:pPr algn="ctr"/>
                      <a:r>
                        <a:rPr lang="en-GB" sz="1000" dirty="0">
                          <a:solidFill>
                            <a:schemeClr val="tx1"/>
                          </a:solidFill>
                          <a:latin typeface="Letter-join Print Plus 1" panose="02000805000000020003" pitchFamily="50" charset="0"/>
                          <a:cs typeface="Amatic SC" panose="00000500000000000000" pitchFamily="2" charset="-79"/>
                        </a:rPr>
                        <a:t>Ravi’s Roar</a:t>
                      </a:r>
                    </a:p>
                    <a:p>
                      <a:pPr algn="ctr"/>
                      <a:r>
                        <a:rPr lang="en-GB" sz="1000" dirty="0">
                          <a:solidFill>
                            <a:schemeClr val="tx1"/>
                          </a:solidFill>
                          <a:latin typeface="Letter-join Print Plus 1" panose="02000805000000020003" pitchFamily="50" charset="0"/>
                          <a:cs typeface="Amatic SC" panose="00000500000000000000" pitchFamily="2" charset="-79"/>
                        </a:rPr>
                        <a:t>Tilda Tries Again</a:t>
                      </a:r>
                    </a:p>
                    <a:p>
                      <a:pPr algn="ctr"/>
                      <a:r>
                        <a:rPr lang="en-GB" sz="1000" dirty="0">
                          <a:solidFill>
                            <a:schemeClr val="tx1"/>
                          </a:solidFill>
                          <a:latin typeface="Letter-join Print Plus 1" panose="02000805000000020003" pitchFamily="50" charset="0"/>
                          <a:cs typeface="Amatic SC" panose="00000500000000000000" pitchFamily="2" charset="-79"/>
                        </a:rPr>
                        <a:t>The See Saw</a:t>
                      </a:r>
                    </a:p>
                    <a:p>
                      <a:pPr algn="ctr"/>
                      <a:r>
                        <a:rPr lang="en-GB" sz="1000" dirty="0">
                          <a:solidFill>
                            <a:schemeClr val="tx1"/>
                          </a:solidFill>
                          <a:latin typeface="Letter-join Print Plus 1" panose="02000805000000020003" pitchFamily="50" charset="0"/>
                          <a:cs typeface="Amatic SC" panose="00000500000000000000" pitchFamily="2" charset="-79"/>
                        </a:rPr>
                        <a:t>Perfectly Norman</a:t>
                      </a:r>
                    </a:p>
                    <a:p>
                      <a:pPr algn="ctr"/>
                      <a:r>
                        <a:rPr lang="en-GB" sz="1000" dirty="0">
                          <a:solidFill>
                            <a:schemeClr val="tx1"/>
                          </a:solidFill>
                          <a:latin typeface="Letter-join Print Plus 1" panose="02000805000000020003" pitchFamily="50" charset="0"/>
                          <a:cs typeface="Amatic SC" panose="00000500000000000000" pitchFamily="2" charset="-79"/>
                        </a:rPr>
                        <a:t>Pumpkin soup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000" kern="1200" dirty="0">
                          <a:solidFill>
                            <a:schemeClr val="dk1"/>
                          </a:solidFill>
                          <a:effectLst/>
                          <a:latin typeface="Letter-join Print Plus 1" panose="02000805000000020003" pitchFamily="50" charset="0"/>
                          <a:ea typeface="+mn-ea"/>
                          <a:cs typeface="Amatic SC" panose="00000500000000000000" pitchFamily="2" charset="-79"/>
                        </a:rPr>
                        <a:t>Christmas Story / </a:t>
                      </a:r>
                    </a:p>
                    <a:p>
                      <a:pPr algn="ctr"/>
                      <a:r>
                        <a:rPr lang="en-GB" sz="1000" kern="1200" dirty="0">
                          <a:solidFill>
                            <a:schemeClr val="dk1"/>
                          </a:solidFill>
                          <a:effectLst/>
                          <a:latin typeface="Letter-join Print Plus 1" panose="02000805000000020003" pitchFamily="50" charset="0"/>
                          <a:ea typeface="+mn-ea"/>
                          <a:cs typeface="Amatic SC" panose="00000500000000000000" pitchFamily="2" charset="-79"/>
                        </a:rPr>
                        <a:t>Nativity</a:t>
                      </a:r>
                    </a:p>
                    <a:p>
                      <a:pPr algn="ctr"/>
                      <a:r>
                        <a:rPr lang="en-GB" sz="1000" kern="1200" dirty="0" smtClean="0">
                          <a:solidFill>
                            <a:schemeClr val="dk1"/>
                          </a:solidFill>
                          <a:effectLst/>
                          <a:latin typeface="Letter-join Print Plus 1" panose="02000805000000020003" pitchFamily="50" charset="0"/>
                          <a:ea typeface="+mn-ea"/>
                          <a:cs typeface="Amatic SC" panose="00000500000000000000" pitchFamily="2" charset="-79"/>
                        </a:rPr>
                        <a:t>The </a:t>
                      </a:r>
                      <a:r>
                        <a:rPr lang="en-GB" sz="1000" kern="1200" dirty="0">
                          <a:solidFill>
                            <a:schemeClr val="dk1"/>
                          </a:solidFill>
                          <a:effectLst/>
                          <a:latin typeface="Letter-join Print Plus 1" panose="02000805000000020003" pitchFamily="50" charset="0"/>
                          <a:ea typeface="+mn-ea"/>
                          <a:cs typeface="Amatic SC" panose="00000500000000000000" pitchFamily="2" charset="-79"/>
                        </a:rPr>
                        <a:t>Gingerbread Man</a:t>
                      </a:r>
                    </a:p>
                    <a:p>
                      <a:pPr algn="ctr"/>
                      <a:r>
                        <a:rPr lang="en-GB" sz="1000" kern="1200" dirty="0">
                          <a:solidFill>
                            <a:schemeClr val="dk1"/>
                          </a:solidFill>
                          <a:effectLst/>
                          <a:latin typeface="Letter-join Print Plus 1" panose="02000805000000020003" pitchFamily="50" charset="0"/>
                          <a:ea typeface="+mn-ea"/>
                          <a:cs typeface="Amatic SC" panose="00000500000000000000" pitchFamily="2" charset="-79"/>
                        </a:rPr>
                        <a:t>The Enormous Turnip</a:t>
                      </a:r>
                    </a:p>
                    <a:p>
                      <a:pPr algn="ctr"/>
                      <a:r>
                        <a:rPr lang="en-GB" sz="1000" kern="1200" dirty="0">
                          <a:solidFill>
                            <a:schemeClr val="dk1"/>
                          </a:solidFill>
                          <a:effectLst/>
                          <a:latin typeface="Letter-join Print Plus 1" panose="02000805000000020003" pitchFamily="50" charset="0"/>
                          <a:ea typeface="+mn-ea"/>
                          <a:cs typeface="Amatic SC" panose="00000500000000000000" pitchFamily="2" charset="-79"/>
                        </a:rPr>
                        <a:t>Little Red Hen</a:t>
                      </a:r>
                    </a:p>
                    <a:p>
                      <a:pPr algn="ctr"/>
                      <a:r>
                        <a:rPr lang="en-GB" sz="1000" kern="1200" dirty="0">
                          <a:solidFill>
                            <a:schemeClr val="dk1"/>
                          </a:solidFill>
                          <a:effectLst/>
                          <a:latin typeface="Letter-join Print Plus 1" panose="02000805000000020003" pitchFamily="50" charset="0"/>
                          <a:ea typeface="+mn-ea"/>
                          <a:cs typeface="Amatic SC" panose="00000500000000000000" pitchFamily="2" charset="-79"/>
                        </a:rPr>
                        <a:t>Tiger who came to tea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lnSpc>
                          <a:spcPct val="114999"/>
                        </a:lnSpc>
                        <a:spcAft>
                          <a:spcPts val="0"/>
                        </a:spcAft>
                        <a:buNone/>
                      </a:pPr>
                      <a:r>
                        <a:rPr lang="en-GB" sz="1000" dirty="0" smtClean="0">
                          <a:effectLst/>
                          <a:latin typeface="Letter-join Print Plus 1" panose="02000805000000020003" pitchFamily="50" charset="0"/>
                          <a:ea typeface="Calibri" panose="020F0502020204030204" pitchFamily="34" charset="0"/>
                          <a:cs typeface="Amatic SC"/>
                        </a:rPr>
                        <a:t>The gingerbread man</a:t>
                      </a:r>
                    </a:p>
                    <a:p>
                      <a:pPr lvl="0" algn="ctr">
                        <a:lnSpc>
                          <a:spcPct val="114999"/>
                        </a:lnSpc>
                        <a:spcAft>
                          <a:spcPts val="0"/>
                        </a:spcAft>
                        <a:buNone/>
                      </a:pPr>
                      <a:r>
                        <a:rPr lang="en-GB" sz="1000" dirty="0" smtClean="0">
                          <a:effectLst/>
                          <a:latin typeface="Letter-join Print Plus 1" panose="02000805000000020003" pitchFamily="50" charset="0"/>
                          <a:ea typeface="Calibri" panose="020F0502020204030204" pitchFamily="34" charset="0"/>
                          <a:cs typeface="Amatic SC"/>
                        </a:rPr>
                        <a:t>Goldilocks</a:t>
                      </a:r>
                    </a:p>
                    <a:p>
                      <a:pPr lvl="0" algn="ctr">
                        <a:lnSpc>
                          <a:spcPct val="114999"/>
                        </a:lnSpc>
                        <a:spcAft>
                          <a:spcPts val="0"/>
                        </a:spcAft>
                        <a:buNone/>
                      </a:pPr>
                      <a:r>
                        <a:rPr lang="en-GB" sz="1000" dirty="0" smtClean="0">
                          <a:effectLst/>
                          <a:latin typeface="Letter-join Print Plus 1" panose="02000805000000020003" pitchFamily="50" charset="0"/>
                          <a:ea typeface="Calibri" panose="020F0502020204030204" pitchFamily="34" charset="0"/>
                          <a:cs typeface="Amatic SC"/>
                        </a:rPr>
                        <a:t>Red</a:t>
                      </a:r>
                      <a:r>
                        <a:rPr lang="en-GB" sz="1000" baseline="0" dirty="0" smtClean="0">
                          <a:effectLst/>
                          <a:latin typeface="Letter-join Print Plus 1" panose="02000805000000020003" pitchFamily="50" charset="0"/>
                          <a:ea typeface="Calibri" panose="020F0502020204030204" pitchFamily="34" charset="0"/>
                          <a:cs typeface="Amatic SC"/>
                        </a:rPr>
                        <a:t> riding hood</a:t>
                      </a:r>
                    </a:p>
                    <a:p>
                      <a:pPr lvl="0" algn="ctr">
                        <a:lnSpc>
                          <a:spcPct val="114999"/>
                        </a:lnSpc>
                        <a:spcAft>
                          <a:spcPts val="0"/>
                        </a:spcAft>
                        <a:buNone/>
                      </a:pPr>
                      <a:r>
                        <a:rPr lang="en-GB" sz="1000" baseline="0" dirty="0" smtClean="0">
                          <a:effectLst/>
                          <a:latin typeface="Letter-join Print Plus 1" panose="02000805000000020003" pitchFamily="50" charset="0"/>
                          <a:ea typeface="Calibri" panose="020F0502020204030204" pitchFamily="34" charset="0"/>
                          <a:cs typeface="Amatic SC"/>
                        </a:rPr>
                        <a:t>Hansel and Gretel</a:t>
                      </a:r>
                    </a:p>
                    <a:p>
                      <a:pPr lvl="0" algn="ctr">
                        <a:lnSpc>
                          <a:spcPct val="114999"/>
                        </a:lnSpc>
                        <a:spcAft>
                          <a:spcPts val="0"/>
                        </a:spcAft>
                        <a:buNone/>
                      </a:pPr>
                      <a:r>
                        <a:rPr lang="en-GB" sz="1000" baseline="0" dirty="0" smtClean="0">
                          <a:effectLst/>
                          <a:latin typeface="Letter-join Print Plus 1" panose="02000805000000020003" pitchFamily="50" charset="0"/>
                          <a:ea typeface="Calibri" panose="020F0502020204030204" pitchFamily="34" charset="0"/>
                          <a:cs typeface="Amatic SC"/>
                        </a:rPr>
                        <a:t>The three little pigs</a:t>
                      </a:r>
                    </a:p>
                    <a:p>
                      <a:pPr lvl="0" algn="ctr">
                        <a:lnSpc>
                          <a:spcPct val="114999"/>
                        </a:lnSpc>
                        <a:spcAft>
                          <a:spcPts val="0"/>
                        </a:spcAft>
                        <a:buNone/>
                      </a:pPr>
                      <a:r>
                        <a:rPr lang="en-GB" sz="1000" baseline="0" dirty="0" smtClean="0">
                          <a:effectLst/>
                          <a:latin typeface="Letter-join Print Plus 1" panose="02000805000000020003" pitchFamily="50" charset="0"/>
                          <a:ea typeface="Calibri" panose="020F0502020204030204" pitchFamily="34" charset="0"/>
                          <a:cs typeface="Amatic SC"/>
                        </a:rPr>
                        <a:t>Billy goats gruff</a:t>
                      </a:r>
                      <a:endParaRPr lang="en-GB" sz="1000" dirty="0">
                        <a:effectLst/>
                        <a:latin typeface="Letter-join Print Plus 1" panose="02000805000000020003" pitchFamily="50" charset="0"/>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lnSpc>
                          <a:spcPct val="114999"/>
                        </a:lnSpc>
                        <a:spcAft>
                          <a:spcPts val="0"/>
                        </a:spcAft>
                        <a:buNone/>
                      </a:pPr>
                      <a:r>
                        <a:rPr lang="en-GB" sz="1000" dirty="0">
                          <a:solidFill>
                            <a:schemeClr val="tx1"/>
                          </a:solidFill>
                          <a:effectLst/>
                          <a:latin typeface="Letter-join Print Plus 1" panose="02000805000000020003" pitchFamily="50" charset="0"/>
                          <a:ea typeface="Calibri" panose="020F0502020204030204" pitchFamily="34" charset="0"/>
                          <a:cs typeface="Amatic SC"/>
                        </a:rPr>
                        <a:t>Oliver’s Vegetables</a:t>
                      </a:r>
                    </a:p>
                    <a:p>
                      <a:pPr lvl="0" algn="ctr">
                        <a:lnSpc>
                          <a:spcPct val="114999"/>
                        </a:lnSpc>
                        <a:spcAft>
                          <a:spcPts val="0"/>
                        </a:spcAft>
                        <a:buNone/>
                      </a:pPr>
                      <a:r>
                        <a:rPr lang="en-GB" sz="1000" dirty="0">
                          <a:solidFill>
                            <a:schemeClr val="tx1"/>
                          </a:solidFill>
                          <a:effectLst/>
                          <a:latin typeface="Letter-join Print Plus 1" panose="02000805000000020003" pitchFamily="50" charset="0"/>
                          <a:ea typeface="Calibri" panose="020F0502020204030204" pitchFamily="34" charset="0"/>
                          <a:cs typeface="Amatic SC"/>
                        </a:rPr>
                        <a:t>Jack and the Beanstalk</a:t>
                      </a:r>
                    </a:p>
                    <a:p>
                      <a:pPr lvl="0" algn="ctr">
                        <a:lnSpc>
                          <a:spcPct val="114999"/>
                        </a:lnSpc>
                        <a:spcAft>
                          <a:spcPts val="0"/>
                        </a:spcAft>
                        <a:buNone/>
                      </a:pPr>
                      <a:r>
                        <a:rPr lang="en-GB" sz="1000" dirty="0">
                          <a:solidFill>
                            <a:schemeClr val="tx1"/>
                          </a:solidFill>
                          <a:effectLst/>
                          <a:latin typeface="Letter-join Print Plus 1" panose="02000805000000020003" pitchFamily="50" charset="0"/>
                          <a:ea typeface="Calibri" panose="020F0502020204030204" pitchFamily="34" charset="0"/>
                          <a:cs typeface="Amatic SC"/>
                        </a:rPr>
                        <a:t>Jasper’s Beanstalk</a:t>
                      </a:r>
                    </a:p>
                    <a:p>
                      <a:pPr lvl="0" algn="ctr">
                        <a:lnSpc>
                          <a:spcPct val="114999"/>
                        </a:lnSpc>
                        <a:spcAft>
                          <a:spcPts val="0"/>
                        </a:spcAft>
                        <a:buNone/>
                      </a:pPr>
                      <a:r>
                        <a:rPr lang="en-GB" sz="1000" dirty="0">
                          <a:solidFill>
                            <a:schemeClr val="tx1"/>
                          </a:solidFill>
                          <a:effectLst/>
                          <a:latin typeface="Letter-join Print Plus 1" panose="02000805000000020003" pitchFamily="50" charset="0"/>
                          <a:ea typeface="Calibri" panose="020F0502020204030204" pitchFamily="34" charset="0"/>
                          <a:cs typeface="Amatic SC"/>
                        </a:rPr>
                        <a:t>Tidy</a:t>
                      </a:r>
                    </a:p>
                    <a:p>
                      <a:pPr lvl="0" algn="ctr">
                        <a:lnSpc>
                          <a:spcPct val="114999"/>
                        </a:lnSpc>
                        <a:spcAft>
                          <a:spcPts val="0"/>
                        </a:spcAft>
                        <a:buNone/>
                      </a:pPr>
                      <a:r>
                        <a:rPr lang="en-GB" sz="1000" dirty="0">
                          <a:solidFill>
                            <a:schemeClr val="tx1"/>
                          </a:solidFill>
                          <a:effectLst/>
                          <a:latin typeface="Letter-join Print Plus 1" panose="02000805000000020003" pitchFamily="50" charset="0"/>
                          <a:ea typeface="Calibri" panose="020F0502020204030204" pitchFamily="34" charset="0"/>
                          <a:cs typeface="Amatic SC"/>
                        </a:rPr>
                        <a:t>Someone Swallowed </a:t>
                      </a:r>
                    </a:p>
                    <a:p>
                      <a:pPr lvl="0" algn="ctr">
                        <a:lnSpc>
                          <a:spcPct val="114999"/>
                        </a:lnSpc>
                        <a:spcAft>
                          <a:spcPts val="0"/>
                        </a:spcAft>
                        <a:buNone/>
                      </a:pPr>
                      <a:r>
                        <a:rPr lang="en-GB" sz="1000" dirty="0">
                          <a:solidFill>
                            <a:schemeClr val="tx1"/>
                          </a:solidFill>
                          <a:effectLst/>
                          <a:latin typeface="Letter-join Print Plus 1" panose="02000805000000020003" pitchFamily="50" charset="0"/>
                          <a:ea typeface="Calibri" panose="020F0502020204030204" pitchFamily="34" charset="0"/>
                          <a:cs typeface="Amatic SC"/>
                        </a:rPr>
                        <a:t>Stanley </a:t>
                      </a:r>
                      <a:endParaRPr lang="en-GB" sz="1000" dirty="0" smtClean="0">
                        <a:solidFill>
                          <a:schemeClr val="tx1"/>
                        </a:solidFill>
                        <a:effectLst/>
                        <a:latin typeface="Letter-join Print Plus 1" panose="02000805000000020003" pitchFamily="50" charset="0"/>
                        <a:ea typeface="Calibri" panose="020F0502020204030204" pitchFamily="34" charset="0"/>
                        <a:cs typeface="Amatic SC"/>
                      </a:endParaRPr>
                    </a:p>
                    <a:p>
                      <a:pPr lvl="0" algn="ctr">
                        <a:lnSpc>
                          <a:spcPct val="114999"/>
                        </a:lnSpc>
                        <a:spcAft>
                          <a:spcPts val="0"/>
                        </a:spcAft>
                        <a:buNone/>
                      </a:pPr>
                      <a:r>
                        <a:rPr lang="en-GB" sz="1000" dirty="0" smtClean="0">
                          <a:solidFill>
                            <a:schemeClr val="tx1"/>
                          </a:solidFill>
                          <a:effectLst/>
                          <a:latin typeface="Letter-join Print Plus 1" panose="02000805000000020003" pitchFamily="50" charset="0"/>
                          <a:ea typeface="Calibri" panose="020F0502020204030204" pitchFamily="34" charset="0"/>
                          <a:cs typeface="Amatic SC"/>
                        </a:rPr>
                        <a:t>The bad tempered ladybird</a:t>
                      </a:r>
                    </a:p>
                    <a:p>
                      <a:pPr lvl="0" algn="ctr">
                        <a:lnSpc>
                          <a:spcPct val="114999"/>
                        </a:lnSpc>
                        <a:spcAft>
                          <a:spcPts val="0"/>
                        </a:spcAft>
                        <a:buNone/>
                      </a:pPr>
                      <a:r>
                        <a:rPr lang="en-GB" sz="1000" dirty="0" err="1" smtClean="0">
                          <a:solidFill>
                            <a:schemeClr val="tx1"/>
                          </a:solidFill>
                          <a:effectLst/>
                          <a:latin typeface="Letter-join Print Plus 1" panose="02000805000000020003" pitchFamily="50" charset="0"/>
                          <a:ea typeface="Calibri" panose="020F0502020204030204" pitchFamily="34" charset="0"/>
                          <a:cs typeface="Amatic SC"/>
                        </a:rPr>
                        <a:t>Arghh</a:t>
                      </a:r>
                      <a:r>
                        <a:rPr lang="en-GB" sz="1000" dirty="0" smtClean="0">
                          <a:solidFill>
                            <a:schemeClr val="tx1"/>
                          </a:solidFill>
                          <a:effectLst/>
                          <a:latin typeface="Letter-join Print Plus 1" panose="02000805000000020003" pitchFamily="50" charset="0"/>
                          <a:ea typeface="Calibri" panose="020F0502020204030204" pitchFamily="34" charset="0"/>
                          <a:cs typeface="Amatic SC"/>
                        </a:rPr>
                        <a:t> spider</a:t>
                      </a:r>
                    </a:p>
                    <a:p>
                      <a:pPr lvl="0" algn="ctr">
                        <a:lnSpc>
                          <a:spcPct val="114999"/>
                        </a:lnSpc>
                        <a:spcAft>
                          <a:spcPts val="0"/>
                        </a:spcAft>
                        <a:buNone/>
                      </a:pPr>
                      <a:r>
                        <a:rPr lang="en-GB" sz="1000" dirty="0" smtClean="0">
                          <a:solidFill>
                            <a:schemeClr val="tx1"/>
                          </a:solidFill>
                          <a:effectLst/>
                          <a:latin typeface="Letter-join Print Plus 1" panose="02000805000000020003" pitchFamily="50" charset="0"/>
                          <a:ea typeface="Calibri" panose="020F0502020204030204" pitchFamily="34" charset="0"/>
                          <a:cs typeface="Amatic SC"/>
                        </a:rPr>
                        <a:t>Walking</a:t>
                      </a:r>
                      <a:r>
                        <a:rPr lang="en-GB" sz="1000" baseline="0" dirty="0" smtClean="0">
                          <a:solidFill>
                            <a:schemeClr val="tx1"/>
                          </a:solidFill>
                          <a:effectLst/>
                          <a:latin typeface="Letter-join Print Plus 1" panose="02000805000000020003" pitchFamily="50" charset="0"/>
                          <a:ea typeface="Calibri" panose="020F0502020204030204" pitchFamily="34" charset="0"/>
                          <a:cs typeface="Amatic SC"/>
                        </a:rPr>
                        <a:t> through the jungle</a:t>
                      </a:r>
                      <a:endParaRPr lang="en-GB" sz="1000" dirty="0">
                        <a:solidFill>
                          <a:schemeClr val="tx1"/>
                        </a:solidFill>
                        <a:effectLst/>
                        <a:latin typeface="Letter-join Print Plus 1" panose="02000805000000020003" pitchFamily="50" charset="0"/>
                        <a:ea typeface="Calibri" panose="020F0502020204030204" pitchFamily="34" charset="0"/>
                        <a:cs typeface="Amatic SC"/>
                      </a:endParaRPr>
                    </a:p>
                    <a:p>
                      <a:pPr lvl="0" algn="ctr">
                        <a:lnSpc>
                          <a:spcPct val="114999"/>
                        </a:lnSpc>
                        <a:spcAft>
                          <a:spcPts val="0"/>
                        </a:spcAft>
                        <a:buNone/>
                      </a:pPr>
                      <a:endParaRPr lang="en-GB" sz="1000" dirty="0">
                        <a:solidFill>
                          <a:schemeClr val="tx1"/>
                        </a:solidFill>
                        <a:effectLst/>
                        <a:latin typeface="Letter-join Print Plus 1" panose="02000805000000020003" pitchFamily="50" charset="0"/>
                        <a:ea typeface="Calibri" panose="020F0502020204030204" pitchFamily="34" charset="0"/>
                        <a:cs typeface="Amatic SC"/>
                      </a:endParaRPr>
                    </a:p>
                    <a:p>
                      <a:pPr lvl="0" algn="ctr">
                        <a:lnSpc>
                          <a:spcPct val="114999"/>
                        </a:lnSpc>
                        <a:spcAft>
                          <a:spcPts val="0"/>
                        </a:spcAft>
                        <a:buNone/>
                      </a:pPr>
                      <a:endParaRPr lang="en-GB" sz="1000" dirty="0">
                        <a:solidFill>
                          <a:schemeClr val="tx1"/>
                        </a:solidFill>
                        <a:effectLst/>
                        <a:latin typeface="Letter-join Print Plus 1" panose="02000805000000020003" pitchFamily="50" charset="0"/>
                        <a:ea typeface="Calibri" panose="020F0502020204030204" pitchFamily="34" charset="0"/>
                        <a:cs typeface="Amatic SC"/>
                      </a:endParaRPr>
                    </a:p>
                    <a:p>
                      <a:pPr lvl="0" algn="ctr">
                        <a:lnSpc>
                          <a:spcPct val="114999"/>
                        </a:lnSpc>
                        <a:spcAft>
                          <a:spcPts val="0"/>
                        </a:spcAft>
                        <a:buNone/>
                      </a:pPr>
                      <a:endParaRPr lang="en-GB" sz="1000" dirty="0">
                        <a:solidFill>
                          <a:schemeClr val="tx1"/>
                        </a:solidFill>
                        <a:effectLst/>
                        <a:latin typeface="Letter-join Print Plus 1" panose="02000805000000020003" pitchFamily="50" charset="0"/>
                        <a:ea typeface="Calibri" panose="020F0502020204030204" pitchFamily="34" charset="0"/>
                        <a:cs typeface="Amatic SC"/>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lvl="0" algn="ctr">
                        <a:lnSpc>
                          <a:spcPct val="114999"/>
                        </a:lnSpc>
                        <a:spcAft>
                          <a:spcPts val="0"/>
                        </a:spcAft>
                        <a:buNone/>
                      </a:pPr>
                      <a:r>
                        <a:rPr lang="en-GB" sz="1000" b="0" i="0" u="none" strike="noStrike" noProof="0" dirty="0">
                          <a:solidFill>
                            <a:schemeClr val="tx1"/>
                          </a:solidFill>
                          <a:effectLst/>
                          <a:latin typeface="Letter-join Print Plus 1" panose="02000805000000020003" pitchFamily="50" charset="0"/>
                        </a:rPr>
                        <a:t>The Way Back Home</a:t>
                      </a:r>
                    </a:p>
                    <a:p>
                      <a:pPr lvl="0" algn="ctr">
                        <a:lnSpc>
                          <a:spcPct val="114999"/>
                        </a:lnSpc>
                        <a:spcAft>
                          <a:spcPts val="0"/>
                        </a:spcAft>
                        <a:buNone/>
                      </a:pPr>
                      <a:r>
                        <a:rPr lang="en-GB" sz="1000" b="0" i="0" u="none" strike="noStrike" noProof="0" dirty="0">
                          <a:solidFill>
                            <a:schemeClr val="tx1"/>
                          </a:solidFill>
                          <a:effectLst/>
                          <a:latin typeface="Letter-join Print Plus 1" panose="02000805000000020003" pitchFamily="50" charset="0"/>
                        </a:rPr>
                        <a:t>Mr. </a:t>
                      </a:r>
                      <a:r>
                        <a:rPr lang="en-GB" sz="1000" b="0" i="0" u="none" strike="noStrike" noProof="0" dirty="0" err="1">
                          <a:solidFill>
                            <a:schemeClr val="tx1"/>
                          </a:solidFill>
                          <a:effectLst/>
                          <a:latin typeface="Letter-join Print Plus 1" panose="02000805000000020003" pitchFamily="50" charset="0"/>
                        </a:rPr>
                        <a:t>Gumpy’s</a:t>
                      </a:r>
                      <a:r>
                        <a:rPr lang="en-GB" sz="1000" b="0" i="0" u="none" strike="noStrike" noProof="0" dirty="0">
                          <a:solidFill>
                            <a:schemeClr val="tx1"/>
                          </a:solidFill>
                          <a:effectLst/>
                          <a:latin typeface="Letter-join Print Plus 1" panose="02000805000000020003" pitchFamily="50" charset="0"/>
                        </a:rPr>
                        <a:t> Outing</a:t>
                      </a:r>
                    </a:p>
                    <a:p>
                      <a:pPr lvl="0" algn="ctr">
                        <a:lnSpc>
                          <a:spcPct val="114999"/>
                        </a:lnSpc>
                        <a:spcAft>
                          <a:spcPts val="0"/>
                        </a:spcAft>
                        <a:buNone/>
                      </a:pPr>
                      <a:r>
                        <a:rPr lang="en-GB" sz="1000" b="0" i="0" u="none" strike="noStrike" noProof="0" dirty="0">
                          <a:solidFill>
                            <a:schemeClr val="tx1"/>
                          </a:solidFill>
                          <a:effectLst/>
                          <a:latin typeface="Letter-join Print Plus 1" panose="02000805000000020003" pitchFamily="50" charset="0"/>
                        </a:rPr>
                        <a:t>Bob, The Man on the </a:t>
                      </a:r>
                    </a:p>
                    <a:p>
                      <a:pPr lvl="0" algn="ctr">
                        <a:lnSpc>
                          <a:spcPct val="114999"/>
                        </a:lnSpc>
                        <a:spcAft>
                          <a:spcPts val="0"/>
                        </a:spcAft>
                        <a:buNone/>
                      </a:pPr>
                      <a:r>
                        <a:rPr lang="en-GB" sz="1000" b="0" i="0" u="none" strike="noStrike" noProof="0" dirty="0">
                          <a:solidFill>
                            <a:schemeClr val="tx1"/>
                          </a:solidFill>
                          <a:effectLst/>
                          <a:latin typeface="Letter-join Print Plus 1" panose="02000805000000020003" pitchFamily="50" charset="0"/>
                        </a:rPr>
                        <a:t>Moon</a:t>
                      </a:r>
                    </a:p>
                    <a:p>
                      <a:pPr lvl="0" algn="ctr">
                        <a:lnSpc>
                          <a:spcPct val="114999"/>
                        </a:lnSpc>
                        <a:spcAft>
                          <a:spcPts val="0"/>
                        </a:spcAft>
                        <a:buNone/>
                      </a:pPr>
                      <a:r>
                        <a:rPr lang="en-GB" sz="1000" b="0" i="0" u="none" strike="noStrike" noProof="0" dirty="0">
                          <a:solidFill>
                            <a:schemeClr val="tx1"/>
                          </a:solidFill>
                          <a:effectLst/>
                          <a:latin typeface="Letter-join Print Plus 1" panose="02000805000000020003" pitchFamily="50" charset="0"/>
                        </a:rPr>
                        <a:t>Whatever Next!</a:t>
                      </a:r>
                    </a:p>
                    <a:p>
                      <a:pPr lvl="0" algn="ctr">
                        <a:lnSpc>
                          <a:spcPct val="114999"/>
                        </a:lnSpc>
                        <a:spcAft>
                          <a:spcPts val="0"/>
                        </a:spcAft>
                        <a:buNone/>
                      </a:pPr>
                      <a:r>
                        <a:rPr lang="en-GB" sz="1000" b="0" i="0" u="none" strike="noStrike" noProof="0" dirty="0">
                          <a:solidFill>
                            <a:schemeClr val="tx1"/>
                          </a:solidFill>
                          <a:effectLst/>
                          <a:latin typeface="Letter-join Print Plus 1" panose="02000805000000020003" pitchFamily="50" charset="0"/>
                        </a:rPr>
                        <a:t>How to Catch a </a:t>
                      </a:r>
                      <a:r>
                        <a:rPr lang="en-GB" sz="1000" b="0" i="0" u="none" strike="noStrike" noProof="0" dirty="0" smtClean="0">
                          <a:solidFill>
                            <a:schemeClr val="tx1"/>
                          </a:solidFill>
                          <a:effectLst/>
                          <a:latin typeface="Letter-join Print Plus 1" panose="02000805000000020003" pitchFamily="50" charset="0"/>
                        </a:rPr>
                        <a:t>star</a:t>
                      </a:r>
                    </a:p>
                    <a:p>
                      <a:pPr lvl="0" algn="ctr">
                        <a:lnSpc>
                          <a:spcPct val="114999"/>
                        </a:lnSpc>
                        <a:spcAft>
                          <a:spcPts val="0"/>
                        </a:spcAft>
                        <a:buNone/>
                      </a:pPr>
                      <a:r>
                        <a:rPr lang="en-GB" sz="1000" b="0" i="0" u="none" strike="noStrike" noProof="0" dirty="0" smtClean="0">
                          <a:solidFill>
                            <a:schemeClr val="tx1"/>
                          </a:solidFill>
                          <a:effectLst/>
                          <a:latin typeface="Letter-join Print Plus 1" panose="02000805000000020003" pitchFamily="50" charset="0"/>
                        </a:rPr>
                        <a:t>Planet </a:t>
                      </a:r>
                      <a:r>
                        <a:rPr lang="en-GB" sz="1000" b="0" i="0" u="none" strike="noStrike" noProof="0" dirty="0" err="1" smtClean="0">
                          <a:solidFill>
                            <a:schemeClr val="tx1"/>
                          </a:solidFill>
                          <a:effectLst/>
                          <a:latin typeface="Letter-join Print Plus 1" panose="02000805000000020003" pitchFamily="50" charset="0"/>
                        </a:rPr>
                        <a:t>zum</a:t>
                      </a:r>
                      <a:r>
                        <a:rPr lang="en-GB" sz="1000" b="0" i="0" u="none" strike="noStrike" noProof="0" dirty="0" smtClean="0">
                          <a:solidFill>
                            <a:schemeClr val="tx1"/>
                          </a:solidFill>
                          <a:effectLst/>
                          <a:latin typeface="Letter-join Print Plus 1" panose="02000805000000020003" pitchFamily="50" charset="0"/>
                        </a:rPr>
                        <a:t> zee</a:t>
                      </a:r>
                    </a:p>
                    <a:p>
                      <a:pPr lvl="0" algn="ctr">
                        <a:lnSpc>
                          <a:spcPct val="114999"/>
                        </a:lnSpc>
                        <a:spcAft>
                          <a:spcPts val="0"/>
                        </a:spcAft>
                        <a:buNone/>
                      </a:pPr>
                      <a:r>
                        <a:rPr lang="en-GB" sz="1000" b="0" i="0" u="none" strike="noStrike" noProof="0" dirty="0" smtClean="0">
                          <a:solidFill>
                            <a:schemeClr val="tx1"/>
                          </a:solidFill>
                          <a:effectLst/>
                          <a:latin typeface="Letter-join Print Plus 1" panose="02000805000000020003" pitchFamily="50" charset="0"/>
                        </a:rPr>
                        <a:t>Alien </a:t>
                      </a:r>
                      <a:r>
                        <a:rPr lang="en-GB" sz="1000" b="0" i="0" u="none" strike="noStrike" noProof="0" dirty="0" err="1" smtClean="0">
                          <a:solidFill>
                            <a:schemeClr val="tx1"/>
                          </a:solidFill>
                          <a:effectLst/>
                          <a:latin typeface="Letter-join Print Plus 1" panose="02000805000000020003" pitchFamily="50" charset="0"/>
                        </a:rPr>
                        <a:t>teaparty</a:t>
                      </a:r>
                      <a:endParaRPr lang="en-GB" sz="1000" b="0" i="0" u="none" strike="noStrike" noProof="0" dirty="0" smtClean="0">
                        <a:solidFill>
                          <a:schemeClr val="tx1"/>
                        </a:solidFill>
                        <a:effectLst/>
                        <a:latin typeface="Letter-join Print Plus 1" panose="02000805000000020003" pitchFamily="50" charset="0"/>
                      </a:endParaRPr>
                    </a:p>
                    <a:p>
                      <a:pPr lvl="0" algn="ctr">
                        <a:lnSpc>
                          <a:spcPct val="114999"/>
                        </a:lnSpc>
                        <a:spcAft>
                          <a:spcPts val="0"/>
                        </a:spcAft>
                        <a:buNone/>
                      </a:pPr>
                      <a:r>
                        <a:rPr lang="en-GB" sz="1000" b="0" i="0" u="none" strike="noStrike" noProof="0" dirty="0" smtClean="0">
                          <a:solidFill>
                            <a:schemeClr val="tx1"/>
                          </a:solidFill>
                          <a:effectLst/>
                          <a:latin typeface="Letter-join Print Plus 1" panose="02000805000000020003" pitchFamily="50" charset="0"/>
                        </a:rPr>
                        <a:t>Ten aliens</a:t>
                      </a:r>
                    </a:p>
                    <a:p>
                      <a:pPr lvl="0" algn="ctr">
                        <a:lnSpc>
                          <a:spcPct val="114999"/>
                        </a:lnSpc>
                        <a:spcAft>
                          <a:spcPts val="0"/>
                        </a:spcAft>
                        <a:buNone/>
                      </a:pPr>
                      <a:r>
                        <a:rPr lang="en-GB" sz="1000" b="0" i="0" u="none" strike="noStrike" noProof="0" dirty="0" err="1" smtClean="0">
                          <a:solidFill>
                            <a:schemeClr val="tx1"/>
                          </a:solidFill>
                          <a:effectLst/>
                          <a:latin typeface="Letter-join Print Plus 1" panose="02000805000000020003" pitchFamily="50" charset="0"/>
                        </a:rPr>
                        <a:t>Encylopedia</a:t>
                      </a:r>
                      <a:r>
                        <a:rPr lang="en-GB" sz="1000" b="0" i="0" u="none" strike="noStrike" noProof="0" dirty="0" smtClean="0">
                          <a:solidFill>
                            <a:schemeClr val="tx1"/>
                          </a:solidFill>
                          <a:effectLst/>
                          <a:latin typeface="Letter-join Print Plus 1" panose="02000805000000020003" pitchFamily="50" charset="0"/>
                        </a:rPr>
                        <a:t>-Planets</a:t>
                      </a:r>
                      <a:endParaRPr lang="en-GB" sz="1000" b="0" i="0" u="none" strike="noStrike" noProof="0" dirty="0">
                        <a:solidFill>
                          <a:schemeClr val="tx1"/>
                        </a:solidFill>
                        <a:effectLst/>
                        <a:latin typeface="Letter-join Print Plus 1" panose="02000805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Tiddler</a:t>
                      </a:r>
                    </a:p>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The Tickly Octopus</a:t>
                      </a:r>
                    </a:p>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What the Ladybird heard </a:t>
                      </a:r>
                    </a:p>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at the Seaside</a:t>
                      </a:r>
                    </a:p>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The Storm Whale</a:t>
                      </a:r>
                    </a:p>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Dinosaur non-fiction </a:t>
                      </a:r>
                    </a:p>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books</a:t>
                      </a:r>
                    </a:p>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Tyrannosaurus Drip</a:t>
                      </a:r>
                    </a:p>
                    <a:p>
                      <a:pPr algn="ctr">
                        <a:lnSpc>
                          <a:spcPct val="115000"/>
                        </a:lnSpc>
                        <a:spcAft>
                          <a:spcPts val="0"/>
                        </a:spcAft>
                      </a:pPr>
                      <a:r>
                        <a:rPr lang="en-GB" sz="1000" dirty="0">
                          <a:effectLst/>
                          <a:latin typeface="Letter-join Print Plus 1" panose="02000805000000020003" pitchFamily="50" charset="0"/>
                          <a:ea typeface="Calibri" panose="020F0502020204030204" pitchFamily="34" charset="0"/>
                          <a:cs typeface="Amatic SC" panose="00000500000000000000" pitchFamily="2" charset="-79"/>
                        </a:rPr>
                        <a:t>Dinosaurs vs Humans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507345316"/>
                  </a:ext>
                </a:extLst>
              </a:tr>
              <a:tr h="1187357">
                <a:tc>
                  <a:txBody>
                    <a:bodyPr/>
                    <a:lstStyle/>
                    <a:p>
                      <a:pPr algn="ctr"/>
                      <a:r>
                        <a:rPr lang="en-US" sz="1000" b="1" i="0" dirty="0">
                          <a:solidFill>
                            <a:schemeClr val="accent2">
                              <a:lumMod val="50000"/>
                            </a:schemeClr>
                          </a:solidFill>
                          <a:latin typeface="Letter-join Print Plus 1" panose="02000805000000020003" pitchFamily="50" charset="0"/>
                          <a:cs typeface="Amatic SC" panose="020B0604020202020204" charset="-79"/>
                        </a:rPr>
                        <a:t> </a:t>
                      </a:r>
                      <a:r>
                        <a:rPr lang="en-US" sz="1000" b="1" i="0" dirty="0">
                          <a:solidFill>
                            <a:schemeClr val="tx1"/>
                          </a:solidFill>
                          <a:latin typeface="Letter-join Print Plus 1" panose="02000805000000020003" pitchFamily="50" charset="0"/>
                          <a:cs typeface="Amatic SC" panose="020B0604020202020204" charset="-79"/>
                        </a:rPr>
                        <a:t>Enrichment</a:t>
                      </a:r>
                      <a:r>
                        <a:rPr lang="en-US" sz="1000" b="1" i="0" dirty="0">
                          <a:solidFill>
                            <a:schemeClr val="accent2">
                              <a:lumMod val="50000"/>
                            </a:schemeClr>
                          </a:solidFill>
                          <a:latin typeface="Letter-join Print Plus 1" panose="02000805000000020003" pitchFamily="50" charset="0"/>
                          <a:cs typeface="Amatic SC" panose="020B0604020202020204" charset="-79"/>
                        </a:rPr>
                        <a:t> </a:t>
                      </a:r>
                      <a:r>
                        <a:rPr lang="en-US" sz="1000" b="1" i="0" dirty="0">
                          <a:solidFill>
                            <a:schemeClr val="tx1"/>
                          </a:solidFill>
                          <a:latin typeface="Letter-join Print Plus 1" panose="02000805000000020003" pitchFamily="50" charset="0"/>
                          <a:cs typeface="Amatic SC" panose="020B0604020202020204" charset="-79"/>
                        </a:rPr>
                        <a:t>and Special Events </a:t>
                      </a:r>
                      <a:endParaRPr lang="en-GB" sz="1000" b="1" i="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World </a:t>
                      </a:r>
                      <a:r>
                        <a:rPr lang="en-US"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mental </a:t>
                      </a:r>
                      <a:r>
                        <a:rPr lang="en-US" sz="1000" dirty="0">
                          <a:effectLst/>
                          <a:latin typeface="Letter-join Print Plus 1" panose="02000805000000020003" pitchFamily="50" charset="0"/>
                          <a:ea typeface="Calibri" panose="020F0502020204030204" pitchFamily="34" charset="0"/>
                          <a:cs typeface="Times New Roman" panose="02020603050405020304" pitchFamily="18" charset="0"/>
                        </a:rPr>
                        <a:t>health day- 10</a:t>
                      </a:r>
                      <a:r>
                        <a:rPr lang="en-US" sz="1000" baseline="30000" dirty="0">
                          <a:effectLst/>
                          <a:latin typeface="Letter-join Print Plus 1" panose="02000805000000020003" pitchFamily="50" charset="0"/>
                          <a:ea typeface="Calibri" panose="020F0502020204030204" pitchFamily="34" charset="0"/>
                          <a:cs typeface="Times New Roman" panose="02020603050405020304" pitchFamily="18" charset="0"/>
                        </a:rPr>
                        <a:t>th</a:t>
                      </a:r>
                      <a:r>
                        <a:rPr lang="en-US" sz="1000" dirty="0">
                          <a:effectLst/>
                          <a:latin typeface="Letter-join Print Plus 1" panose="02000805000000020003" pitchFamily="50" charset="0"/>
                          <a:ea typeface="Calibri" panose="020F0502020204030204" pitchFamily="34" charset="0"/>
                          <a:cs typeface="Times New Roman" panose="02020603050405020304" pitchFamily="18" charset="0"/>
                        </a:rPr>
                        <a:t> October</a:t>
                      </a:r>
                      <a:endParaRPr lang="en-GB" sz="1000" dirty="0">
                        <a:effectLst/>
                        <a:latin typeface="Letter-join Print Plus 1" panose="020008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US" sz="1000" dirty="0">
                          <a:effectLst/>
                          <a:latin typeface="Letter-join Print Plus 1" panose="02000805000000020003" pitchFamily="50" charset="0"/>
                          <a:ea typeface="Calibri" panose="020F0502020204030204" pitchFamily="34" charset="0"/>
                          <a:cs typeface="Times New Roman" panose="02020603050405020304" pitchFamily="18" charset="0"/>
                        </a:rPr>
                        <a:t>Black History Month – 17</a:t>
                      </a:r>
                      <a:r>
                        <a:rPr lang="en-US" sz="1000" baseline="30000" dirty="0">
                          <a:effectLst/>
                          <a:latin typeface="Letter-join Print Plus 1" panose="02000805000000020003" pitchFamily="50" charset="0"/>
                          <a:ea typeface="Calibri" panose="020F0502020204030204" pitchFamily="34" charset="0"/>
                          <a:cs typeface="Times New Roman" panose="02020603050405020304" pitchFamily="18" charset="0"/>
                        </a:rPr>
                        <a:t>th</a:t>
                      </a:r>
                      <a:r>
                        <a:rPr lang="en-US" sz="1000" dirty="0">
                          <a:effectLst/>
                          <a:latin typeface="Letter-join Print Plus 1" panose="02000805000000020003" pitchFamily="50" charset="0"/>
                          <a:ea typeface="Calibri" panose="020F0502020204030204" pitchFamily="34" charset="0"/>
                          <a:cs typeface="Times New Roman" panose="02020603050405020304" pitchFamily="18" charset="0"/>
                        </a:rPr>
                        <a:t> October</a:t>
                      </a:r>
                      <a:endParaRPr lang="en-GB" sz="1000" dirty="0">
                        <a:effectLst/>
                        <a:latin typeface="Letter-join Print Plus 1" panose="020008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National Poetry </a:t>
                      </a:r>
                      <a:r>
                        <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Day-Poetry</a:t>
                      </a:r>
                      <a:r>
                        <a:rPr lang="en-GB" sz="1000" baseline="0" dirty="0" smtClean="0">
                          <a:effectLst/>
                          <a:latin typeface="Letter-join Print Plus 1" panose="02000805000000020003" pitchFamily="50" charset="0"/>
                          <a:ea typeface="Calibri" panose="020F0502020204030204" pitchFamily="34" charset="0"/>
                          <a:cs typeface="Times New Roman" panose="02020603050405020304" pitchFamily="18" charset="0"/>
                        </a:rPr>
                        <a:t> recital</a:t>
                      </a:r>
                      <a:endParaRPr lang="en-GB" sz="1000" dirty="0">
                        <a:effectLst/>
                        <a:latin typeface="Letter-join Print Plus 1" panose="02000805000000020003" pitchFamily="50" charset="0"/>
                        <a:ea typeface="Calibri" panose="020F0502020204030204" pitchFamily="34" charset="0"/>
                        <a:cs typeface="Times New Roman" panose="02020603050405020304" pitchFamily="18" charset="0"/>
                      </a:endParaRPr>
                    </a:p>
                    <a:p>
                      <a:r>
                        <a:rPr lang="en-US" sz="1000" dirty="0">
                          <a:effectLst/>
                          <a:latin typeface="Letter-join Print Plus 1" panose="02000805000000020003" pitchFamily="50" charset="0"/>
                          <a:ea typeface="Calibri" panose="020F0502020204030204" pitchFamily="34" charset="0"/>
                          <a:cs typeface="Times New Roman" panose="02020603050405020304" pitchFamily="18" charset="0"/>
                        </a:rPr>
                        <a:t>Harvest </a:t>
                      </a:r>
                      <a:endParaRPr lang="en-US" sz="10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Welly walk and transient art show</a:t>
                      </a:r>
                      <a:endParaRPr lang="en-GB" sz="1000" dirty="0">
                        <a:effectLst/>
                        <a:latin typeface="Letter-join Print Plus 1" panose="020008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Remembrance Day 11th November </a:t>
                      </a:r>
                    </a:p>
                    <a:p>
                      <a:pPr>
                        <a:lnSpc>
                          <a:spcPct val="107000"/>
                        </a:lnSpc>
                        <a:spcAft>
                          <a:spcPts val="800"/>
                        </a:spcAft>
                      </a:pP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Anti-Bullying Week 14</a:t>
                      </a:r>
                      <a:r>
                        <a:rPr lang="en-GB" sz="1000" baseline="30000" dirty="0">
                          <a:effectLst/>
                          <a:latin typeface="Letter-join Print Plus 1" panose="02000805000000020003" pitchFamily="50" charset="0"/>
                          <a:ea typeface="Calibri" panose="020F0502020204030204" pitchFamily="34" charset="0"/>
                          <a:cs typeface="Times New Roman" panose="02020603050405020304" pitchFamily="18" charset="0"/>
                        </a:rPr>
                        <a:t>th</a:t>
                      </a: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-18</a:t>
                      </a:r>
                      <a:r>
                        <a:rPr lang="en-GB" sz="1000" baseline="30000" dirty="0">
                          <a:effectLst/>
                          <a:latin typeface="Letter-join Print Plus 1" panose="02000805000000020003" pitchFamily="50" charset="0"/>
                          <a:ea typeface="Calibri" panose="020F0502020204030204" pitchFamily="34" charset="0"/>
                          <a:cs typeface="Times New Roman" panose="02020603050405020304" pitchFamily="18" charset="0"/>
                        </a:rPr>
                        <a:t>th</a:t>
                      </a: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 November</a:t>
                      </a:r>
                    </a:p>
                    <a:p>
                      <a:pPr>
                        <a:lnSpc>
                          <a:spcPct val="107000"/>
                        </a:lnSpc>
                        <a:spcAft>
                          <a:spcPts val="800"/>
                        </a:spcAft>
                      </a:pP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Christmas Time  / Nativity</a:t>
                      </a:r>
                    </a:p>
                    <a:p>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Church visit-communion </a:t>
                      </a:r>
                      <a:endParaRPr lang="en-US" sz="10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Safer </a:t>
                      </a: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internet day-8</a:t>
                      </a:r>
                      <a:r>
                        <a:rPr lang="en-GB" sz="1000" baseline="30000" dirty="0">
                          <a:effectLst/>
                          <a:latin typeface="Letter-join Print Plus 1" panose="02000805000000020003" pitchFamily="50" charset="0"/>
                          <a:ea typeface="Calibri" panose="020F0502020204030204" pitchFamily="34" charset="0"/>
                          <a:cs typeface="Times New Roman" panose="02020603050405020304" pitchFamily="18" charset="0"/>
                        </a:rPr>
                        <a:t>th</a:t>
                      </a: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 February</a:t>
                      </a:r>
                    </a:p>
                    <a:p>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Children’s mental health awareness week activities 7</a:t>
                      </a:r>
                      <a:r>
                        <a:rPr lang="en-GB" sz="1000" baseline="30000" dirty="0">
                          <a:effectLst/>
                          <a:latin typeface="Letter-join Print Plus 1" panose="02000805000000020003" pitchFamily="50" charset="0"/>
                          <a:ea typeface="Calibri" panose="020F0502020204030204" pitchFamily="34" charset="0"/>
                          <a:cs typeface="Times New Roman" panose="02020603050405020304" pitchFamily="18" charset="0"/>
                        </a:rPr>
                        <a:t>th</a:t>
                      </a: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-13</a:t>
                      </a:r>
                      <a:r>
                        <a:rPr lang="en-GB" sz="1000" baseline="30000" dirty="0">
                          <a:effectLst/>
                          <a:latin typeface="Letter-join Print Plus 1" panose="02000805000000020003" pitchFamily="50" charset="0"/>
                          <a:ea typeface="Calibri" panose="020F0502020204030204" pitchFamily="34" charset="0"/>
                          <a:cs typeface="Times New Roman" panose="02020603050405020304" pitchFamily="18" charset="0"/>
                        </a:rPr>
                        <a:t>th</a:t>
                      </a: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 </a:t>
                      </a:r>
                      <a:r>
                        <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February</a:t>
                      </a:r>
                    </a:p>
                    <a:p>
                      <a:endPar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Grow a beanstalk</a:t>
                      </a:r>
                      <a:endParaRPr lang="en-GB" sz="1000" dirty="0">
                        <a:effectLst/>
                        <a:latin typeface="Letter-join Print Plus 1" panose="02000805000000020003" pitchFamily="50" charset="0"/>
                        <a:ea typeface="Calibri" panose="020F0502020204030204" pitchFamily="34" charset="0"/>
                        <a:cs typeface="Times New Roman" panose="02020603050405020304" pitchFamily="18" charset="0"/>
                      </a:endParaRPr>
                    </a:p>
                    <a:p>
                      <a:pPr>
                        <a:lnSpc>
                          <a:spcPct val="107000"/>
                        </a:lnSpc>
                        <a:spcAft>
                          <a:spcPts val="800"/>
                        </a:spcAft>
                      </a:pPr>
                      <a:r>
                        <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Mother’s </a:t>
                      </a:r>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Day  </a:t>
                      </a:r>
                    </a:p>
                    <a:p>
                      <a:r>
                        <a:rPr lang="en-GB" sz="1000" dirty="0">
                          <a:effectLst/>
                          <a:latin typeface="Letter-join Print Plus 1" panose="02000805000000020003" pitchFamily="50" charset="0"/>
                          <a:ea typeface="Calibri" panose="020F0502020204030204" pitchFamily="34" charset="0"/>
                          <a:cs typeface="Times New Roman" panose="02020603050405020304" pitchFamily="18" charset="0"/>
                        </a:rPr>
                        <a:t>Walk to school </a:t>
                      </a:r>
                      <a:r>
                        <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rPr>
                        <a:t>week</a:t>
                      </a:r>
                    </a:p>
                    <a:p>
                      <a:endParaRPr lang="en-GB" sz="1000" dirty="0" smtClean="0">
                        <a:effectLst/>
                        <a:latin typeface="Letter-join Print Plus 1" panose="02000805000000020003" pitchFamily="50" charset="0"/>
                        <a:ea typeface="Calibri" panose="020F0502020204030204" pitchFamily="34" charset="0"/>
                        <a:cs typeface="Times New Roman" panose="02020603050405020304" pitchFamily="18" charset="0"/>
                      </a:endParaRPr>
                    </a:p>
                    <a:p>
                      <a:r>
                        <a:rPr lang="en-GB" sz="1000" dirty="0" err="1" smtClean="0">
                          <a:effectLst/>
                          <a:latin typeface="Letter-join Print Plus 1" panose="02000805000000020003" pitchFamily="50" charset="0"/>
                          <a:ea typeface="Calibri" panose="020F0502020204030204" pitchFamily="34" charset="0"/>
                          <a:cs typeface="Times New Roman" panose="02020603050405020304" pitchFamily="18" charset="0"/>
                        </a:rPr>
                        <a:t>Bikeability</a:t>
                      </a:r>
                      <a:endParaRPr lang="en-GB" sz="1000" dirty="0">
                        <a:effectLst/>
                        <a:latin typeface="Letter-join Print Plus 1" panose="02000805000000020003" pitchFamily="50" charset="0"/>
                        <a:ea typeface="Calibri" panose="020F0502020204030204" pitchFamily="34" charset="0"/>
                        <a:cs typeface="Times New Roman" panose="02020603050405020304" pitchFamily="18" charset="0"/>
                      </a:endParaRPr>
                    </a:p>
                    <a:p>
                      <a:endParaRPr lang="en-GB" sz="1000" b="0" dirty="0">
                        <a:solidFill>
                          <a:schemeClr val="tx1"/>
                        </a:solidFill>
                        <a:effectLst/>
                        <a:latin typeface="Letter-join Print Plus 1" panose="02000805000000020003" pitchFamily="50"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US" sz="1000" dirty="0">
                          <a:effectLst/>
                          <a:latin typeface="Letter-join Print Plus 1" panose="02000805000000020003" pitchFamily="50" charset="0"/>
                          <a:ea typeface="Calibri" panose="020F0502020204030204" pitchFamily="34" charset="0"/>
                          <a:cs typeface="Times New Roman" panose="02020603050405020304" pitchFamily="18" charset="0"/>
                        </a:rPr>
                        <a:t>School trip</a:t>
                      </a:r>
                      <a:endParaRPr lang="en-GB" sz="1000" dirty="0">
                        <a:effectLst/>
                        <a:latin typeface="Letter-join Print Plus 1" panose="02000805000000020003" pitchFamily="50" charset="0"/>
                        <a:ea typeface="Calibri" panose="020F0502020204030204" pitchFamily="34" charset="0"/>
                        <a:cs typeface="Times New Roman" panose="02020603050405020304" pitchFamily="18"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nSpc>
                          <a:spcPct val="107000"/>
                        </a:lnSpc>
                        <a:spcAft>
                          <a:spcPts val="800"/>
                        </a:spcAft>
                      </a:pPr>
                      <a:r>
                        <a:rPr lang="en-US" sz="1000" dirty="0">
                          <a:effectLst/>
                          <a:latin typeface="Letter-join Print Plus 1" panose="02000805000000020003" pitchFamily="50" charset="0"/>
                          <a:ea typeface="Calibri" panose="020F0502020204030204" pitchFamily="34" charset="0"/>
                          <a:cs typeface="Times New Roman" panose="02020603050405020304" pitchFamily="18" charset="0"/>
                        </a:rPr>
                        <a:t>World Ocean Day </a:t>
                      </a:r>
                      <a:endParaRPr lang="en-GB" sz="1000" dirty="0">
                        <a:effectLst/>
                        <a:latin typeface="Letter-join Print Plus 1" panose="02000805000000020003" pitchFamily="50" charset="0"/>
                        <a:ea typeface="Calibri" panose="020F0502020204030204" pitchFamily="34" charset="0"/>
                        <a:cs typeface="Times New Roman" panose="02020603050405020304" pitchFamily="18" charset="0"/>
                      </a:endParaRPr>
                    </a:p>
                    <a:p>
                      <a:r>
                        <a:rPr lang="en-US" sz="1000" dirty="0">
                          <a:effectLst/>
                          <a:latin typeface="Letter-join Print Plus 1" panose="02000805000000020003" pitchFamily="50" charset="0"/>
                          <a:ea typeface="Calibri" panose="020F0502020204030204" pitchFamily="34" charset="0"/>
                          <a:cs typeface="Times New Roman" panose="02020603050405020304" pitchFamily="18" charset="0"/>
                        </a:rPr>
                        <a:t>Father’s Day </a:t>
                      </a:r>
                      <a:endParaRPr lang="en-GB" sz="1000" b="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379394377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686785120"/>
              </p:ext>
            </p:extLst>
          </p:nvPr>
        </p:nvGraphicFramePr>
        <p:xfrm>
          <a:off x="233406" y="595725"/>
          <a:ext cx="11801839" cy="5829555"/>
        </p:xfrm>
        <a:graphic>
          <a:graphicData uri="http://schemas.openxmlformats.org/drawingml/2006/table">
            <a:tbl>
              <a:tblPr firstRow="1" bandRow="1">
                <a:tableStyleId>{5C22544A-7EE6-4342-B048-85BDC9FD1C3A}</a:tableStyleId>
              </a:tblPr>
              <a:tblGrid>
                <a:gridCol w="1685977">
                  <a:extLst>
                    <a:ext uri="{9D8B030D-6E8A-4147-A177-3AD203B41FA5}">
                      <a16:colId xmlns:a16="http://schemas.microsoft.com/office/drawing/2014/main" val="385991600"/>
                    </a:ext>
                  </a:extLst>
                </a:gridCol>
                <a:gridCol w="1685977">
                  <a:extLst>
                    <a:ext uri="{9D8B030D-6E8A-4147-A177-3AD203B41FA5}">
                      <a16:colId xmlns:a16="http://schemas.microsoft.com/office/drawing/2014/main" val="2865123548"/>
                    </a:ext>
                  </a:extLst>
                </a:gridCol>
                <a:gridCol w="1685977">
                  <a:extLst>
                    <a:ext uri="{9D8B030D-6E8A-4147-A177-3AD203B41FA5}">
                      <a16:colId xmlns:a16="http://schemas.microsoft.com/office/drawing/2014/main" val="872926247"/>
                    </a:ext>
                  </a:extLst>
                </a:gridCol>
                <a:gridCol w="1685977">
                  <a:extLst>
                    <a:ext uri="{9D8B030D-6E8A-4147-A177-3AD203B41FA5}">
                      <a16:colId xmlns:a16="http://schemas.microsoft.com/office/drawing/2014/main" val="1315738151"/>
                    </a:ext>
                  </a:extLst>
                </a:gridCol>
                <a:gridCol w="1685977">
                  <a:extLst>
                    <a:ext uri="{9D8B030D-6E8A-4147-A177-3AD203B41FA5}">
                      <a16:colId xmlns:a16="http://schemas.microsoft.com/office/drawing/2014/main" val="2709165749"/>
                    </a:ext>
                  </a:extLst>
                </a:gridCol>
                <a:gridCol w="1685977">
                  <a:extLst>
                    <a:ext uri="{9D8B030D-6E8A-4147-A177-3AD203B41FA5}">
                      <a16:colId xmlns:a16="http://schemas.microsoft.com/office/drawing/2014/main" val="2335150482"/>
                    </a:ext>
                  </a:extLst>
                </a:gridCol>
                <a:gridCol w="1685977">
                  <a:extLst>
                    <a:ext uri="{9D8B030D-6E8A-4147-A177-3AD203B41FA5}">
                      <a16:colId xmlns:a16="http://schemas.microsoft.com/office/drawing/2014/main" val="4046203905"/>
                    </a:ext>
                  </a:extLst>
                </a:gridCol>
              </a:tblGrid>
              <a:tr h="330872">
                <a:tc>
                  <a:txBody>
                    <a:bodyPr/>
                    <a:lstStyle/>
                    <a:p>
                      <a:pPr algn="ctr"/>
                      <a:endParaRPr lang="en-GB" sz="950" dirty="0">
                        <a:latin typeface="Letter-join Print Plus 1" panose="02000805000000020003" pitchFamily="50"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950" dirty="0">
                          <a:solidFill>
                            <a:schemeClr val="tx1"/>
                          </a:solidFill>
                          <a:latin typeface="Letter-join Print Plus 1" panose="02000805000000020003" pitchFamily="50" charset="0"/>
                          <a:cs typeface="Amatic SC" panose="020B0604020202020204" charset="-79"/>
                        </a:rPr>
                        <a:t>Autumn 1</a:t>
                      </a:r>
                      <a:endParaRPr lang="en-GB" sz="95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50" dirty="0">
                          <a:solidFill>
                            <a:schemeClr val="tx1"/>
                          </a:solidFill>
                          <a:latin typeface="Letter-join Print Plus 1" panose="02000805000000020003" pitchFamily="50" charset="0"/>
                          <a:cs typeface="Amatic SC" panose="020B0604020202020204" charset="-79"/>
                        </a:rPr>
                        <a:t>Autumn 2</a:t>
                      </a:r>
                      <a:endParaRPr lang="en-GB" sz="95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950" dirty="0">
                          <a:solidFill>
                            <a:schemeClr val="tx1"/>
                          </a:solidFill>
                          <a:latin typeface="Letter-join Print Plus 1" panose="02000805000000020003" pitchFamily="50" charset="0"/>
                          <a:cs typeface="Amatic SC" panose="020B0604020202020204" charset="-79"/>
                        </a:rPr>
                        <a:t>Spring 1</a:t>
                      </a:r>
                      <a:endParaRPr lang="en-GB" sz="95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950" dirty="0">
                          <a:solidFill>
                            <a:schemeClr val="tx1"/>
                          </a:solidFill>
                          <a:latin typeface="Letter-join Print Plus 1" panose="02000805000000020003" pitchFamily="50" charset="0"/>
                          <a:cs typeface="Amatic SC" panose="020B0604020202020204" charset="-79"/>
                        </a:rPr>
                        <a:t>Spring 2</a:t>
                      </a:r>
                      <a:endParaRPr lang="en-GB" sz="95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950" dirty="0">
                          <a:solidFill>
                            <a:schemeClr val="tx1"/>
                          </a:solidFill>
                          <a:latin typeface="Letter-join Print Plus 1" panose="02000805000000020003" pitchFamily="50" charset="0"/>
                          <a:cs typeface="Amatic SC" panose="020B0604020202020204" charset="-79"/>
                        </a:rPr>
                        <a:t>Summer 1</a:t>
                      </a:r>
                      <a:endParaRPr lang="en-GB" sz="95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950" dirty="0">
                          <a:solidFill>
                            <a:schemeClr val="tx1"/>
                          </a:solidFill>
                          <a:latin typeface="Letter-join Print Plus 1" panose="02000805000000020003" pitchFamily="50" charset="0"/>
                          <a:cs typeface="Amatic SC" panose="020B0604020202020204" charset="-79"/>
                        </a:rPr>
                        <a:t>Summer 2</a:t>
                      </a:r>
                      <a:endParaRPr lang="en-GB" sz="95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391030">
                <a:tc>
                  <a:txBody>
                    <a:bodyPr/>
                    <a:lstStyle/>
                    <a:p>
                      <a:pPr algn="ctr"/>
                      <a:r>
                        <a:rPr lang="en-US" sz="950" b="1" dirty="0">
                          <a:latin typeface="Letter-join Print Plus 1" panose="02000805000000020003" pitchFamily="50" charset="0"/>
                          <a:cs typeface="Amatic SC" panose="020B0604020202020204" charset="-79"/>
                        </a:rPr>
                        <a:t>General Themes </a:t>
                      </a:r>
                      <a:endParaRPr lang="en-GB" sz="95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950" b="1" dirty="0">
                          <a:solidFill>
                            <a:schemeClr val="tx1"/>
                          </a:solidFill>
                          <a:latin typeface="Letter-join Print Plus 1" panose="02000805000000020003" pitchFamily="50" charset="0"/>
                          <a:cs typeface="Amatic SC" panose="020B0604020202020204" charset="-79"/>
                        </a:rPr>
                        <a:t>All about</a:t>
                      </a:r>
                      <a:r>
                        <a:rPr lang="en-US" sz="950" b="1" baseline="0" dirty="0">
                          <a:solidFill>
                            <a:schemeClr val="tx1"/>
                          </a:solidFill>
                          <a:latin typeface="Letter-join Print Plus 1" panose="02000805000000020003" pitchFamily="50" charset="0"/>
                          <a:cs typeface="Amatic SC" panose="020B0604020202020204" charset="-79"/>
                        </a:rPr>
                        <a:t> me!</a:t>
                      </a:r>
                      <a:endParaRPr lang="en-US" sz="9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50" b="1" dirty="0" smtClean="0">
                          <a:solidFill>
                            <a:schemeClr val="tx1"/>
                          </a:solidFill>
                          <a:latin typeface="Letter-join Print Plus 1" panose="02000805000000020003" pitchFamily="50" charset="0"/>
                          <a:cs typeface="Amatic SC" panose="020B0604020202020204" charset="-79"/>
                        </a:rPr>
                        <a:t>Sparkle and shine!</a:t>
                      </a:r>
                      <a:endParaRPr lang="en-US" sz="9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950" b="1" dirty="0" smtClean="0">
                          <a:solidFill>
                            <a:schemeClr val="accent6">
                              <a:lumMod val="50000"/>
                            </a:schemeClr>
                          </a:solidFill>
                          <a:latin typeface="Letter-join Print Plus 1" panose="02000805000000020003" pitchFamily="50" charset="0"/>
                          <a:cs typeface="Amatic SC" panose="020B0604020202020204" charset="-79"/>
                        </a:rPr>
                        <a:t>Terrific tales</a:t>
                      </a:r>
                      <a:r>
                        <a:rPr lang="en-US" sz="950" b="1" baseline="0" dirty="0" smtClean="0">
                          <a:solidFill>
                            <a:schemeClr val="accent6">
                              <a:lumMod val="50000"/>
                            </a:schemeClr>
                          </a:solidFill>
                          <a:latin typeface="Letter-join Print Plus 1" panose="02000805000000020003" pitchFamily="50" charset="0"/>
                          <a:cs typeface="Amatic SC" panose="020B0604020202020204" charset="-79"/>
                        </a:rPr>
                        <a:t>!</a:t>
                      </a:r>
                      <a:endParaRPr lang="en-US" sz="950" b="1" dirty="0">
                        <a:solidFill>
                          <a:schemeClr val="accent6">
                            <a:lumMod val="50000"/>
                          </a:schemeClr>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950" b="1" dirty="0">
                          <a:solidFill>
                            <a:schemeClr val="accent6">
                              <a:lumMod val="50000"/>
                            </a:schemeClr>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950" b="1" dirty="0">
                          <a:solidFill>
                            <a:schemeClr val="tx1"/>
                          </a:solidFill>
                          <a:latin typeface="Letter-join Print Plus 1" panose="02000805000000020003" pitchFamily="50"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950" b="1" dirty="0">
                          <a:solidFill>
                            <a:schemeClr val="tx1"/>
                          </a:solidFill>
                          <a:latin typeface="Letter-join Print Plus 1" panose="02000805000000020003" pitchFamily="50" charset="0"/>
                          <a:cs typeface="Amatic SC" panose="020B0604020202020204" charset="-79"/>
                        </a:rPr>
                        <a:t>Fun at the seaside!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3694102">
                <a:tc rowSpan="2">
                  <a:txBody>
                    <a:bodyPr/>
                    <a:lstStyle/>
                    <a:p>
                      <a:pPr algn="ctr"/>
                      <a:r>
                        <a:rPr lang="en-US" sz="950" b="1" dirty="0">
                          <a:latin typeface="Letter-join Print Plus 1" panose="02000805000000020003" pitchFamily="50" charset="0"/>
                          <a:cs typeface="Amatic SC" panose="020B0604020202020204" charset="-79"/>
                        </a:rPr>
                        <a:t>Our</a:t>
                      </a:r>
                      <a:r>
                        <a:rPr lang="en-US" sz="950" b="1" baseline="0" dirty="0">
                          <a:latin typeface="Letter-join Print Plus 1" panose="02000805000000020003" pitchFamily="50" charset="0"/>
                          <a:cs typeface="Amatic SC" panose="020B0604020202020204" charset="-79"/>
                        </a:rPr>
                        <a:t> Christian Vision, Values, Ethos &amp; Moto</a:t>
                      </a:r>
                    </a:p>
                    <a:p>
                      <a:pPr algn="ctr"/>
                      <a:endParaRPr lang="en-US" sz="950" b="1" baseline="0" dirty="0">
                        <a:latin typeface="Letter-join Print Plus 1" panose="02000805000000020003" pitchFamily="50" charset="0"/>
                        <a:cs typeface="Amatic SC" panose="020B0604020202020204" charset="-79"/>
                      </a:endParaRPr>
                    </a:p>
                    <a:p>
                      <a:pPr algn="ctr"/>
                      <a:endParaRPr lang="en-US" sz="950" b="1" baseline="0" dirty="0">
                        <a:latin typeface="Letter-join Print Plus 1" panose="02000805000000020003" pitchFamily="50" charset="0"/>
                        <a:cs typeface="Amatic SC" panose="020B0604020202020204"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9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50" b="1" dirty="0">
                          <a:solidFill>
                            <a:schemeClr val="tx1"/>
                          </a:solidFill>
                          <a:latin typeface="Letter-join Print Plus 1" panose="02000805000000020003" pitchFamily="50" charset="0"/>
                          <a:cs typeface="Amatic SC"/>
                        </a:rPr>
                        <a:t>Value: </a:t>
                      </a:r>
                      <a:r>
                        <a:rPr lang="en-US" sz="950" b="1" i="0" u="none" strike="noStrike" noProof="0" dirty="0">
                          <a:latin typeface="Letter-join Print Plus 1" panose="02000805000000020003" pitchFamily="50" charset="0"/>
                        </a:rPr>
                        <a:t>Love</a:t>
                      </a:r>
                      <a:endParaRPr lang="en-US" sz="950" b="1" dirty="0">
                        <a:latin typeface="Letter-join Print Plus 1" panose="02000805000000020003" pitchFamily="50" charset="0"/>
                      </a:endParaRPr>
                    </a:p>
                    <a:p>
                      <a:pPr lvl="0" algn="l">
                        <a:lnSpc>
                          <a:spcPct val="100000"/>
                        </a:lnSpc>
                        <a:spcBef>
                          <a:spcPts val="0"/>
                        </a:spcBef>
                        <a:spcAft>
                          <a:spcPts val="0"/>
                        </a:spcAft>
                        <a:buClrTx/>
                        <a:buSzTx/>
                        <a:buFontTx/>
                        <a:buNone/>
                      </a:pPr>
                      <a:r>
                        <a:rPr lang="en-US" sz="950" b="0" i="0" u="sng" strike="noStrike" noProof="0" dirty="0">
                          <a:latin typeface="Letter-join Print Plus 1" panose="02000805000000020003" pitchFamily="50" charset="0"/>
                        </a:rPr>
                        <a:t>Romans 5:5</a:t>
                      </a:r>
                      <a:r>
                        <a:rPr lang="en-US" sz="950" b="0" i="0" u="none" strike="noStrike" noProof="0" dirty="0">
                          <a:latin typeface="Letter-join Print Plus 1" panose="02000805000000020003" pitchFamily="50" charset="0"/>
                        </a:rPr>
                        <a:t>  and hope does not disappoint us, because God’s love has been poured into our hearts through the Holy Spirit that has been given to us..</a:t>
                      </a:r>
                      <a:endParaRPr lang="en-US" sz="950" dirty="0">
                        <a:latin typeface="Letter-join Print Plus 1" panose="02000805000000020003" pitchFamily="50" charset="0"/>
                      </a:endParaRPr>
                    </a:p>
                    <a:p>
                      <a:pPr lvl="0" algn="l">
                        <a:lnSpc>
                          <a:spcPct val="100000"/>
                        </a:lnSpc>
                        <a:spcBef>
                          <a:spcPts val="0"/>
                        </a:spcBef>
                        <a:spcAft>
                          <a:spcPts val="0"/>
                        </a:spcAft>
                        <a:buClrTx/>
                        <a:buSzTx/>
                        <a:buFontTx/>
                        <a:buNone/>
                      </a:pPr>
                      <a:r>
                        <a:rPr lang="en-US" sz="950" b="0" i="0" u="sng" strike="noStrike" noProof="0" dirty="0">
                          <a:latin typeface="Letter-join Print Plus 1" panose="02000805000000020003" pitchFamily="50" charset="0"/>
                        </a:rPr>
                        <a:t>John 13:34</a:t>
                      </a:r>
                      <a:r>
                        <a:rPr lang="en-US" sz="950" b="0" i="0" u="none" strike="noStrike" noProof="0" dirty="0">
                          <a:latin typeface="Letter-join Print Plus 1" panose="02000805000000020003" pitchFamily="50" charset="0"/>
                        </a:rPr>
                        <a:t> I give you a new commandment, that you love one another. Just as I have loved you, you also should love one another..</a:t>
                      </a:r>
                      <a:endParaRPr lang="en-US" sz="950" dirty="0">
                        <a:latin typeface="Letter-join Print Plus 1" panose="02000805000000020003" pitchFamily="50" charset="0"/>
                      </a:endParaRPr>
                    </a:p>
                    <a:p>
                      <a:pPr lvl="0" algn="l">
                        <a:lnSpc>
                          <a:spcPct val="100000"/>
                        </a:lnSpc>
                        <a:spcBef>
                          <a:spcPts val="0"/>
                        </a:spcBef>
                        <a:spcAft>
                          <a:spcPts val="0"/>
                        </a:spcAft>
                        <a:buClrTx/>
                        <a:buSzTx/>
                        <a:buFontTx/>
                        <a:buNone/>
                      </a:pPr>
                      <a:r>
                        <a:rPr lang="en-US" sz="950" b="0" i="0" u="sng" strike="noStrike" noProof="0" dirty="0">
                          <a:latin typeface="Letter-join Print Plus 1" panose="02000805000000020003" pitchFamily="50" charset="0"/>
                        </a:rPr>
                        <a:t>Colossians 3:14</a:t>
                      </a:r>
                      <a:r>
                        <a:rPr lang="en-US" sz="950" b="0" i="0" u="none" strike="noStrike" noProof="0" dirty="0">
                          <a:latin typeface="Letter-join Print Plus 1" panose="02000805000000020003" pitchFamily="50" charset="0"/>
                        </a:rPr>
                        <a:t> Above all, clothe yourselves with love, which binds everything together in perfect harmony</a:t>
                      </a:r>
                      <a:endParaRPr lang="en-US" sz="950" dirty="0">
                        <a:latin typeface="Letter-join Print Plus 1" panose="02000805000000020003" pitchFamily="50" charset="0"/>
                      </a:endParaRPr>
                    </a:p>
                    <a:p>
                      <a:pPr marL="0" marR="0" lvl="0" indent="0" algn="l" defTabSz="914400">
                        <a:lnSpc>
                          <a:spcPct val="100000"/>
                        </a:lnSpc>
                        <a:spcBef>
                          <a:spcPts val="0"/>
                        </a:spcBef>
                        <a:spcAft>
                          <a:spcPts val="0"/>
                        </a:spcAft>
                        <a:buClrTx/>
                        <a:buSzTx/>
                        <a:buFontTx/>
                        <a:buNone/>
                        <a:tabLst/>
                        <a:defRPr/>
                      </a:pPr>
                      <a:endParaRPr lang="en-US" sz="950" b="1" dirty="0">
                        <a:solidFill>
                          <a:schemeClr val="tx1"/>
                        </a:solidFill>
                        <a:latin typeface="Letter-join Print Plus 1" panose="02000805000000020003" pitchFamily="50"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50" b="1" dirty="0">
                          <a:solidFill>
                            <a:schemeClr val="tx1"/>
                          </a:solidFill>
                          <a:latin typeface="Letter-join Print Plus 1" panose="02000805000000020003" pitchFamily="50" charset="0"/>
                          <a:cs typeface="Amatic SC"/>
                        </a:rPr>
                        <a:t>Value: </a:t>
                      </a:r>
                      <a:r>
                        <a:rPr lang="en-US" sz="950" b="1" i="0" u="none" strike="noStrike" noProof="0" dirty="0">
                          <a:latin typeface="Letter-join Print Plus 1" panose="02000805000000020003" pitchFamily="50" charset="0"/>
                        </a:rPr>
                        <a:t>Joy</a:t>
                      </a:r>
                      <a:endParaRPr lang="en-US" sz="950" b="1" u="none" dirty="0">
                        <a:solidFill>
                          <a:schemeClr val="tx1"/>
                        </a:solidFill>
                        <a:latin typeface="Letter-join Print Plus 1" panose="02000805000000020003" pitchFamily="50" charset="0"/>
                        <a:cs typeface="Amatic SC" panose="020B0604020202020204" charset="-79"/>
                      </a:endParaRPr>
                    </a:p>
                    <a:p>
                      <a:pPr lvl="0" algn="l">
                        <a:lnSpc>
                          <a:spcPct val="100000"/>
                        </a:lnSpc>
                        <a:spcBef>
                          <a:spcPts val="0"/>
                        </a:spcBef>
                        <a:spcAft>
                          <a:spcPts val="0"/>
                        </a:spcAft>
                        <a:buClrTx/>
                        <a:buSzTx/>
                        <a:buFontTx/>
                        <a:buNone/>
                      </a:pPr>
                      <a:r>
                        <a:rPr lang="en-US" sz="950" b="0" i="0" u="sng" strike="noStrike" noProof="0" dirty="0">
                          <a:latin typeface="Letter-join Print Plus 1" panose="02000805000000020003" pitchFamily="50" charset="0"/>
                        </a:rPr>
                        <a:t>1 Thessalonians 1:6</a:t>
                      </a:r>
                      <a:r>
                        <a:rPr lang="en-US" sz="950" b="0" i="0" u="none" strike="noStrike" noProof="0" dirty="0">
                          <a:latin typeface="Letter-join Print Plus 1" panose="02000805000000020003" pitchFamily="50" charset="0"/>
                        </a:rPr>
                        <a:t> And you became imitators of us and of the Lord, for in spite of persecution you received the word with joy inspired by the Holy Spirit, </a:t>
                      </a:r>
                      <a:r>
                        <a:rPr lang="en-US" sz="950" b="1" i="0" u="none" strike="noStrike" noProof="0" dirty="0">
                          <a:latin typeface="Letter-join Print Plus 1" panose="02000805000000020003" pitchFamily="50" charset="0"/>
                        </a:rPr>
                        <a:t> </a:t>
                      </a:r>
                      <a:r>
                        <a:rPr lang="en-US" sz="950" b="0" i="0" u="none" strike="noStrike" noProof="0" dirty="0">
                          <a:latin typeface="Letter-join Print Plus 1" panose="02000805000000020003" pitchFamily="50" charset="0"/>
                        </a:rPr>
                        <a:t>so that you became an example to all the believers</a:t>
                      </a:r>
                    </a:p>
                    <a:p>
                      <a:pPr lvl="0" algn="l">
                        <a:lnSpc>
                          <a:spcPct val="100000"/>
                        </a:lnSpc>
                        <a:spcBef>
                          <a:spcPts val="0"/>
                        </a:spcBef>
                        <a:spcAft>
                          <a:spcPts val="0"/>
                        </a:spcAft>
                        <a:buClrTx/>
                        <a:buSzTx/>
                        <a:buFontTx/>
                        <a:buNone/>
                      </a:pPr>
                      <a:endParaRPr lang="en-US" sz="950" b="0" i="0" u="none" strike="noStrike" noProof="0" dirty="0">
                        <a:latin typeface="Letter-join Print Plus 1" panose="02000805000000020003"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95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Amatic SC"/>
                        </a:rPr>
                        <a:t>Value: </a:t>
                      </a:r>
                      <a:r>
                        <a:rPr kumimoji="0" lang="en-US" sz="95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Patience</a:t>
                      </a:r>
                      <a:endParaRPr kumimoji="0" lang="en-US" sz="95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50" b="0" i="0" u="sng"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Romans 8:25</a:t>
                      </a:r>
                      <a:r>
                        <a:rPr kumimoji="0" lang="en-US" sz="950" b="0"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 But if we hope for what we do not see, we wait for it with patience.</a:t>
                      </a:r>
                      <a:r>
                        <a:rPr kumimoji="0" lang="en-US" sz="950" b="0" i="0" u="sng"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1 Corinthians 13:4</a:t>
                      </a:r>
                      <a:r>
                        <a:rPr kumimoji="0" lang="en-US" sz="950" b="0"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 </a:t>
                      </a:r>
                      <a:r>
                        <a:rPr kumimoji="0" lang="en-US" sz="95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 </a:t>
                      </a:r>
                      <a:r>
                        <a:rPr kumimoji="0" lang="en-US" sz="950" b="0"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Love is patient; love is kind; love is not envious or boastful or arrogant </a:t>
                      </a:r>
                      <a:r>
                        <a:rPr kumimoji="0" lang="en-US" sz="95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 </a:t>
                      </a:r>
                      <a:r>
                        <a:rPr kumimoji="0" lang="en-US" sz="950" b="0"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mn-cs"/>
                        </a:rPr>
                        <a:t>or rude.</a:t>
                      </a:r>
                    </a:p>
                    <a:p>
                      <a:pPr lvl="0" algn="l">
                        <a:lnSpc>
                          <a:spcPct val="100000"/>
                        </a:lnSpc>
                        <a:spcBef>
                          <a:spcPts val="0"/>
                        </a:spcBef>
                        <a:spcAft>
                          <a:spcPts val="0"/>
                        </a:spcAft>
                        <a:buClrTx/>
                        <a:buSzTx/>
                        <a:buFontTx/>
                        <a:buNone/>
                      </a:pPr>
                      <a:endParaRPr lang="en-US" sz="950" dirty="0">
                        <a:latin typeface="Letter-join Print Plus 1" panose="02000805000000020003" pitchFamily="50" charset="0"/>
                      </a:endParaRPr>
                    </a:p>
                    <a:p>
                      <a:pPr marL="0" marR="0" lvl="0" indent="0" algn="l" defTabSz="914400">
                        <a:lnSpc>
                          <a:spcPct val="100000"/>
                        </a:lnSpc>
                        <a:spcBef>
                          <a:spcPts val="0"/>
                        </a:spcBef>
                        <a:spcAft>
                          <a:spcPts val="0"/>
                        </a:spcAft>
                        <a:buClrTx/>
                        <a:buSzTx/>
                        <a:buFontTx/>
                        <a:buNone/>
                        <a:tabLst/>
                        <a:defRPr/>
                      </a:pPr>
                      <a:endParaRPr lang="en-US" sz="950" b="1" dirty="0">
                        <a:solidFill>
                          <a:schemeClr val="tx1"/>
                        </a:solidFill>
                        <a:latin typeface="Letter-join Print Plus 1" panose="02000805000000020003" pitchFamily="50"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50" b="1" dirty="0">
                          <a:solidFill>
                            <a:schemeClr val="tx1"/>
                          </a:solidFill>
                          <a:latin typeface="Letter-join Print Plus 1" panose="02000805000000020003" pitchFamily="50" charset="0"/>
                          <a:cs typeface="Amatic SC"/>
                        </a:rPr>
                        <a:t>Value: </a:t>
                      </a:r>
                      <a:r>
                        <a:rPr lang="en-US" sz="950" b="1" i="0" u="none" strike="noStrike" noProof="0" dirty="0">
                          <a:latin typeface="Letter-join Print Plus 1" panose="02000805000000020003" pitchFamily="50" charset="0"/>
                        </a:rPr>
                        <a:t>Peace</a:t>
                      </a:r>
                      <a:endParaRPr lang="en-US" sz="950" b="1" dirty="0">
                        <a:latin typeface="Letter-join Print Plus 1" panose="02000805000000020003" pitchFamily="50" charset="0"/>
                      </a:endParaRPr>
                    </a:p>
                    <a:p>
                      <a:pPr lvl="0" algn="l">
                        <a:lnSpc>
                          <a:spcPct val="100000"/>
                        </a:lnSpc>
                        <a:spcBef>
                          <a:spcPts val="0"/>
                        </a:spcBef>
                        <a:spcAft>
                          <a:spcPts val="0"/>
                        </a:spcAft>
                        <a:buClrTx/>
                        <a:buSzTx/>
                        <a:buFontTx/>
                        <a:buNone/>
                      </a:pPr>
                      <a:r>
                        <a:rPr lang="en-US" sz="950" b="0" i="0" u="sng" strike="noStrike" noProof="0" dirty="0">
                          <a:latin typeface="Letter-join Print Plus 1" panose="02000805000000020003" pitchFamily="50" charset="0"/>
                        </a:rPr>
                        <a:t>Matthew 5:9</a:t>
                      </a:r>
                      <a:r>
                        <a:rPr lang="en-US" sz="950" b="0" i="0" u="none" strike="noStrike" noProof="0" dirty="0">
                          <a:latin typeface="Letter-join Print Plus 1" panose="02000805000000020003" pitchFamily="50" charset="0"/>
                        </a:rPr>
                        <a:t> “Blessed are the peacemakers, for they will be called the children of God.</a:t>
                      </a:r>
                      <a:endParaRPr lang="en-US" sz="950" dirty="0">
                        <a:latin typeface="Letter-join Print Plus 1" panose="02000805000000020003" pitchFamily="50" charset="0"/>
                      </a:endParaRPr>
                    </a:p>
                    <a:p>
                      <a:pPr lvl="0" algn="l">
                        <a:lnSpc>
                          <a:spcPct val="100000"/>
                        </a:lnSpc>
                        <a:spcBef>
                          <a:spcPts val="0"/>
                        </a:spcBef>
                        <a:spcAft>
                          <a:spcPts val="0"/>
                        </a:spcAft>
                        <a:buClrTx/>
                        <a:buSzTx/>
                        <a:buFontTx/>
                        <a:buNone/>
                      </a:pPr>
                      <a:r>
                        <a:rPr lang="en-US" sz="950" b="0" i="0" u="sng" strike="noStrike" noProof="0" dirty="0">
                          <a:latin typeface="Letter-join Print Plus 1" panose="02000805000000020003" pitchFamily="50" charset="0"/>
                        </a:rPr>
                        <a:t>Hebrews 12:14</a:t>
                      </a:r>
                      <a:r>
                        <a:rPr lang="en-US" sz="950" b="0" i="0" u="none" strike="noStrike" noProof="0" dirty="0">
                          <a:latin typeface="Letter-join Print Plus 1" panose="02000805000000020003" pitchFamily="50" charset="0"/>
                        </a:rPr>
                        <a:t> Pursue peace with everyone, as well as holiness, without which no one will see the Lord</a:t>
                      </a:r>
                      <a:endParaRPr lang="en-US" sz="950" dirty="0">
                        <a:latin typeface="Letter-join Print Plus 1" panose="02000805000000020003" pitchFamily="50" charset="0"/>
                      </a:endParaRPr>
                    </a:p>
                    <a:p>
                      <a:pPr marL="0" marR="0" lvl="0" indent="0" algn="l" defTabSz="914400">
                        <a:lnSpc>
                          <a:spcPct val="100000"/>
                        </a:lnSpc>
                        <a:spcBef>
                          <a:spcPts val="0"/>
                        </a:spcBef>
                        <a:spcAft>
                          <a:spcPts val="0"/>
                        </a:spcAft>
                        <a:buClrTx/>
                        <a:buSzTx/>
                        <a:buFontTx/>
                        <a:buNone/>
                        <a:tabLst/>
                        <a:defRPr/>
                      </a:pPr>
                      <a:endParaRPr lang="en-US" sz="950" b="1" dirty="0">
                        <a:solidFill>
                          <a:schemeClr val="tx1"/>
                        </a:solidFill>
                        <a:latin typeface="Letter-join Print Plus 1" panose="02000805000000020003" pitchFamily="50"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a:lnSpc>
                          <a:spcPct val="100000"/>
                        </a:lnSpc>
                        <a:spcBef>
                          <a:spcPts val="0"/>
                        </a:spcBef>
                        <a:spcAft>
                          <a:spcPts val="0"/>
                        </a:spcAft>
                        <a:buNone/>
                      </a:pPr>
                      <a:r>
                        <a:rPr lang="en-US" sz="950" b="1" i="0" u="none" strike="noStrike" noProof="0" dirty="0">
                          <a:latin typeface="Letter-join Print Plus 1" panose="02000805000000020003" pitchFamily="50" charset="0"/>
                        </a:rPr>
                        <a:t>Kindness</a:t>
                      </a:r>
                      <a:endParaRPr lang="en-US" sz="950" b="0" i="0" u="none" strike="noStrike" noProof="0" dirty="0">
                        <a:latin typeface="Letter-join Print Plus 1" panose="02000805000000020003" pitchFamily="50" charset="0"/>
                      </a:endParaRPr>
                    </a:p>
                    <a:p>
                      <a:pPr lvl="0" algn="l">
                        <a:lnSpc>
                          <a:spcPct val="100000"/>
                        </a:lnSpc>
                        <a:spcBef>
                          <a:spcPts val="0"/>
                        </a:spcBef>
                        <a:spcAft>
                          <a:spcPts val="0"/>
                        </a:spcAft>
                        <a:buNone/>
                      </a:pPr>
                      <a:r>
                        <a:rPr lang="en-US" sz="950" b="0" i="0" u="sng" strike="noStrike" noProof="0" dirty="0">
                          <a:latin typeface="Letter-join Print Plus 1" panose="02000805000000020003" pitchFamily="50" charset="0"/>
                        </a:rPr>
                        <a:t>Colossians 3:12  </a:t>
                      </a:r>
                      <a:r>
                        <a:rPr lang="en-US" sz="950" b="0" i="0" u="none" strike="noStrike" noProof="0" dirty="0">
                          <a:latin typeface="Letter-join Print Plus 1" panose="02000805000000020003" pitchFamily="50" charset="0"/>
                        </a:rPr>
                        <a:t>As God’s chosen ones, holy and beloved, clothe yourselves with compassion, kindness, humility, meekness, and patience.</a:t>
                      </a:r>
                    </a:p>
                    <a:p>
                      <a:pPr lvl="0" algn="l">
                        <a:lnSpc>
                          <a:spcPct val="100000"/>
                        </a:lnSpc>
                        <a:spcBef>
                          <a:spcPts val="0"/>
                        </a:spcBef>
                        <a:spcAft>
                          <a:spcPts val="0"/>
                        </a:spcAft>
                        <a:buNone/>
                      </a:pPr>
                      <a:r>
                        <a:rPr lang="en-US" sz="950" b="0" i="0" u="sng" strike="noStrike" noProof="0" dirty="0">
                          <a:latin typeface="Letter-join Print Plus 1" panose="02000805000000020003" pitchFamily="50" charset="0"/>
                        </a:rPr>
                        <a:t>Ephesians 4:32</a:t>
                      </a:r>
                      <a:r>
                        <a:rPr lang="en-US" sz="950" b="0" i="0" u="none" strike="noStrike" noProof="0" dirty="0">
                          <a:latin typeface="Letter-join Print Plus 1" panose="02000805000000020003" pitchFamily="50" charset="0"/>
                        </a:rPr>
                        <a:t> Be kind to one another, tenderhearted, forgiving one another, as God in Christ has forgiven you.</a:t>
                      </a:r>
                      <a:endParaRPr lang="en-US" sz="95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950" b="1" dirty="0">
                          <a:solidFill>
                            <a:schemeClr val="tx1"/>
                          </a:solidFill>
                          <a:latin typeface="Letter-join Print Plus 1" panose="02000805000000020003" pitchFamily="50" charset="0"/>
                          <a:cs typeface="Amatic SC"/>
                        </a:rPr>
                        <a:t>Value: </a:t>
                      </a:r>
                      <a:r>
                        <a:rPr lang="en-US" sz="950" b="1" i="0" u="none" strike="noStrike" noProof="0" dirty="0">
                          <a:latin typeface="Letter-join Print Plus 1" panose="02000805000000020003" pitchFamily="50" charset="0"/>
                        </a:rPr>
                        <a:t>Goodness</a:t>
                      </a:r>
                      <a:endParaRPr lang="en-US" sz="950" b="1" dirty="0">
                        <a:latin typeface="Letter-join Print Plus 1" panose="02000805000000020003" pitchFamily="50" charset="0"/>
                      </a:endParaRPr>
                    </a:p>
                    <a:p>
                      <a:pPr lvl="0" algn="l">
                        <a:lnSpc>
                          <a:spcPct val="100000"/>
                        </a:lnSpc>
                        <a:spcBef>
                          <a:spcPts val="0"/>
                        </a:spcBef>
                        <a:spcAft>
                          <a:spcPts val="0"/>
                        </a:spcAft>
                        <a:buClrTx/>
                        <a:buSzTx/>
                        <a:buFontTx/>
                        <a:buNone/>
                      </a:pPr>
                      <a:r>
                        <a:rPr lang="en-US" sz="950" b="0" i="0" u="sng" strike="noStrike" noProof="0" dirty="0">
                          <a:latin typeface="Letter-join Print Plus 1" panose="02000805000000020003" pitchFamily="50" charset="0"/>
                        </a:rPr>
                        <a:t>Galatians 6:10</a:t>
                      </a:r>
                      <a:r>
                        <a:rPr lang="en-US" sz="950" b="0" i="0" u="none" strike="noStrike" noProof="0" dirty="0">
                          <a:latin typeface="Letter-join Print Plus 1" panose="02000805000000020003" pitchFamily="50" charset="0"/>
                        </a:rPr>
                        <a:t> So then, whenever we have an opportunity, let us work for the good of all, and especially for those of the family of faith.</a:t>
                      </a:r>
                      <a:endParaRPr lang="en-US" sz="950" dirty="0">
                        <a:latin typeface="Letter-join Print Plus 1" panose="02000805000000020003" pitchFamily="50" charset="0"/>
                      </a:endParaRPr>
                    </a:p>
                    <a:p>
                      <a:pPr marL="0" marR="0" lvl="0" indent="0" algn="l" defTabSz="914400">
                        <a:lnSpc>
                          <a:spcPct val="100000"/>
                        </a:lnSpc>
                        <a:spcBef>
                          <a:spcPts val="0"/>
                        </a:spcBef>
                        <a:spcAft>
                          <a:spcPts val="0"/>
                        </a:spcAft>
                        <a:buClrTx/>
                        <a:buSzTx/>
                        <a:buFontTx/>
                        <a:buNone/>
                        <a:tabLst/>
                        <a:defRPr/>
                      </a:pPr>
                      <a:endParaRPr lang="en-US" sz="950" b="1" dirty="0">
                        <a:solidFill>
                          <a:schemeClr val="tx1"/>
                        </a:solidFill>
                        <a:latin typeface="Letter-join Print Plus 1" panose="02000805000000020003" pitchFamily="50" charset="0"/>
                        <a:cs typeface="Amatic SC"/>
                      </a:endParaRPr>
                    </a:p>
                    <a:p>
                      <a:pPr lvl="0" algn="ctr">
                        <a:lnSpc>
                          <a:spcPct val="100000"/>
                        </a:lnSpc>
                        <a:spcBef>
                          <a:spcPts val="0"/>
                        </a:spcBef>
                        <a:spcAft>
                          <a:spcPts val="0"/>
                        </a:spcAft>
                        <a:buNone/>
                      </a:pPr>
                      <a:r>
                        <a:rPr lang="en-US" sz="950" b="1" i="0" u="none" strike="noStrike" noProof="0" dirty="0">
                          <a:latin typeface="Letter-join Print Plus 1" panose="02000805000000020003" pitchFamily="50" charset="0"/>
                        </a:rPr>
                        <a:t>Faithfulness</a:t>
                      </a:r>
                      <a:endParaRPr lang="en-US" sz="950" b="1" dirty="0">
                        <a:latin typeface="Letter-join Print Plus 1" panose="02000805000000020003" pitchFamily="50" charset="0"/>
                      </a:endParaRPr>
                    </a:p>
                    <a:p>
                      <a:pPr lvl="0" algn="l">
                        <a:lnSpc>
                          <a:spcPct val="100000"/>
                        </a:lnSpc>
                        <a:spcBef>
                          <a:spcPts val="0"/>
                        </a:spcBef>
                        <a:spcAft>
                          <a:spcPts val="0"/>
                        </a:spcAft>
                        <a:buNone/>
                      </a:pPr>
                      <a:r>
                        <a:rPr lang="en-US" sz="950" b="0" i="0" u="sng" strike="noStrike" noProof="0" dirty="0">
                          <a:latin typeface="Letter-join Print Plus 1" panose="02000805000000020003" pitchFamily="50" charset="0"/>
                        </a:rPr>
                        <a:t>Psalm 25:10</a:t>
                      </a:r>
                      <a:r>
                        <a:rPr lang="en-US" sz="950" b="0" i="0" u="none" strike="noStrike" noProof="0" dirty="0">
                          <a:latin typeface="Letter-join Print Plus 1" panose="02000805000000020003" pitchFamily="50" charset="0"/>
                        </a:rPr>
                        <a:t> All the paths of the Lord are steadfast love and faithfulness, for those who keep his covenant and his decrees.</a:t>
                      </a:r>
                      <a:endParaRPr lang="en-US" sz="950" dirty="0">
                        <a:latin typeface="Letter-join Print Plus 1" panose="02000805000000020003" pitchFamily="50" charset="0"/>
                      </a:endParaRPr>
                    </a:p>
                    <a:p>
                      <a:pPr lvl="0" algn="just">
                        <a:lnSpc>
                          <a:spcPct val="100000"/>
                        </a:lnSpc>
                        <a:spcBef>
                          <a:spcPts val="0"/>
                        </a:spcBef>
                        <a:spcAft>
                          <a:spcPts val="0"/>
                        </a:spcAft>
                        <a:buNone/>
                      </a:pPr>
                      <a:r>
                        <a:rPr lang="en-US" sz="950" b="0" i="0" u="sng" strike="noStrike" noProof="0" dirty="0">
                          <a:latin typeface="Letter-join Print Plus 1" panose="02000805000000020003" pitchFamily="50" charset="0"/>
                        </a:rPr>
                        <a:t>3 John 1-3 </a:t>
                      </a:r>
                      <a:r>
                        <a:rPr lang="en-US" sz="950" b="0" i="0" u="none" strike="noStrike" noProof="0" dirty="0">
                          <a:latin typeface="Letter-join Print Plus 1" panose="02000805000000020003" pitchFamily="50" charset="0"/>
                        </a:rPr>
                        <a:t>.I was overjoyed when some of the friends arrived and testified to your faithfulness to the truth, namely how you walk in the truth.</a:t>
                      </a:r>
                      <a:endParaRPr lang="en-US" sz="950" dirty="0">
                        <a:latin typeface="Letter-join Print Plus 1" panose="02000805000000020003" pitchFamily="50" charset="0"/>
                      </a:endParaRPr>
                    </a:p>
                    <a:p>
                      <a:pPr marL="0" marR="0" lvl="0" indent="0" algn="l">
                        <a:lnSpc>
                          <a:spcPct val="100000"/>
                        </a:lnSpc>
                        <a:spcBef>
                          <a:spcPts val="0"/>
                        </a:spcBef>
                        <a:spcAft>
                          <a:spcPts val="0"/>
                        </a:spcAft>
                        <a:buClrTx/>
                        <a:buSzTx/>
                        <a:buFontTx/>
                        <a:buNone/>
                      </a:pPr>
                      <a:endParaRPr lang="en-US" sz="950" b="1" dirty="0">
                        <a:solidFill>
                          <a:schemeClr val="tx1"/>
                        </a:solidFill>
                        <a:latin typeface="Letter-join Print Plus 1" panose="02000805000000020003" pitchFamily="50"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US" sz="950" b="1" dirty="0">
                          <a:solidFill>
                            <a:schemeClr val="tx1"/>
                          </a:solidFill>
                          <a:latin typeface="Letter-join Print Plus 1" panose="02000805000000020003" pitchFamily="50" charset="0"/>
                          <a:cs typeface="Amatic SC"/>
                        </a:rPr>
                        <a:t>Value: </a:t>
                      </a:r>
                      <a:r>
                        <a:rPr lang="en-US" sz="950" b="1" i="0" u="none" strike="noStrike" noProof="0" dirty="0">
                          <a:latin typeface="Letter-join Print Plus 1" panose="02000805000000020003" pitchFamily="50" charset="0"/>
                        </a:rPr>
                        <a:t>Gentleness</a:t>
                      </a:r>
                      <a:endParaRPr lang="en-US" sz="950" b="1" dirty="0">
                        <a:latin typeface="Letter-join Print Plus 1" panose="02000805000000020003" pitchFamily="50" charset="0"/>
                      </a:endParaRPr>
                    </a:p>
                    <a:p>
                      <a:pPr lvl="0" algn="l">
                        <a:lnSpc>
                          <a:spcPct val="100000"/>
                        </a:lnSpc>
                        <a:spcBef>
                          <a:spcPts val="0"/>
                        </a:spcBef>
                        <a:spcAft>
                          <a:spcPts val="0"/>
                        </a:spcAft>
                        <a:buNone/>
                      </a:pPr>
                      <a:r>
                        <a:rPr lang="en-US" sz="950" b="0" i="0" u="sng" strike="noStrike" noProof="0" dirty="0">
                          <a:latin typeface="Letter-join Print Plus 1" panose="02000805000000020003" pitchFamily="50" charset="0"/>
                        </a:rPr>
                        <a:t>Titus 3:2</a:t>
                      </a:r>
                      <a:r>
                        <a:rPr lang="en-US" sz="950" b="0" i="0" u="none" strike="noStrike" noProof="0" dirty="0">
                          <a:latin typeface="Letter-join Print Plus 1" panose="02000805000000020003" pitchFamily="50" charset="0"/>
                        </a:rPr>
                        <a:t> To speak evil of no one, to avoid quarrelling, to be gentle, and to show every courtesy to everyone.</a:t>
                      </a:r>
                      <a:endParaRPr lang="en-US" sz="950" dirty="0">
                        <a:latin typeface="Letter-join Print Plus 1" panose="02000805000000020003" pitchFamily="50" charset="0"/>
                      </a:endParaRPr>
                    </a:p>
                    <a:p>
                      <a:pPr lvl="0" algn="l">
                        <a:lnSpc>
                          <a:spcPct val="100000"/>
                        </a:lnSpc>
                        <a:spcBef>
                          <a:spcPts val="0"/>
                        </a:spcBef>
                        <a:spcAft>
                          <a:spcPts val="0"/>
                        </a:spcAft>
                        <a:buNone/>
                      </a:pPr>
                      <a:r>
                        <a:rPr lang="en-US" sz="950" b="0" i="0" u="sng" strike="noStrike" noProof="0" dirty="0">
                          <a:latin typeface="Letter-join Print Plus 1" panose="02000805000000020003" pitchFamily="50" charset="0"/>
                        </a:rPr>
                        <a:t>Ephesians 4:2-3</a:t>
                      </a:r>
                      <a:r>
                        <a:rPr lang="en-US" sz="950" b="0" i="0" u="none" strike="noStrike" noProof="0" dirty="0">
                          <a:latin typeface="Letter-join Print Plus 1" panose="02000805000000020003" pitchFamily="50" charset="0"/>
                        </a:rPr>
                        <a:t> With all humility and gentleness, with patience, bearing with one another in love, </a:t>
                      </a:r>
                      <a:r>
                        <a:rPr lang="en-US" sz="950" b="1" i="0" u="none" strike="noStrike" noProof="0" dirty="0">
                          <a:latin typeface="Letter-join Print Plus 1" panose="02000805000000020003" pitchFamily="50" charset="0"/>
                        </a:rPr>
                        <a:t> </a:t>
                      </a:r>
                      <a:r>
                        <a:rPr lang="en-US" sz="950" b="0" i="0" u="none" strike="noStrike" noProof="0" dirty="0">
                          <a:latin typeface="Letter-join Print Plus 1" panose="02000805000000020003" pitchFamily="50" charset="0"/>
                        </a:rPr>
                        <a:t>making every effort to maintain the unity of the Spirit in the bond of peace. </a:t>
                      </a:r>
                      <a:endParaRPr lang="en-US" sz="950" dirty="0">
                        <a:latin typeface="Letter-join Print Plus 1" panose="02000805000000020003" pitchFamily="50" charset="0"/>
                      </a:endParaRPr>
                    </a:p>
                    <a:p>
                      <a:pPr lvl="0" algn="ctr">
                        <a:lnSpc>
                          <a:spcPct val="100000"/>
                        </a:lnSpc>
                        <a:spcBef>
                          <a:spcPts val="0"/>
                        </a:spcBef>
                        <a:spcAft>
                          <a:spcPts val="0"/>
                        </a:spcAft>
                        <a:buNone/>
                      </a:pPr>
                      <a:r>
                        <a:rPr lang="en-US" sz="950" b="1" i="0" u="none" strike="noStrike" noProof="0" dirty="0">
                          <a:latin typeface="Letter-join Print Plus 1" panose="02000805000000020003" pitchFamily="50" charset="0"/>
                        </a:rPr>
                        <a:t>Self-control</a:t>
                      </a:r>
                      <a:endParaRPr lang="en-US" sz="950" b="1" dirty="0">
                        <a:latin typeface="Letter-join Print Plus 1" panose="02000805000000020003" pitchFamily="50" charset="0"/>
                      </a:endParaRPr>
                    </a:p>
                    <a:p>
                      <a:pPr lvl="0" algn="l">
                        <a:lnSpc>
                          <a:spcPct val="100000"/>
                        </a:lnSpc>
                        <a:spcBef>
                          <a:spcPts val="0"/>
                        </a:spcBef>
                        <a:spcAft>
                          <a:spcPts val="0"/>
                        </a:spcAft>
                        <a:buNone/>
                      </a:pPr>
                      <a:r>
                        <a:rPr lang="en-US" sz="950" b="0" i="0" u="sng" strike="noStrike" noProof="0" dirty="0">
                          <a:latin typeface="Letter-join Print Plus 1" panose="02000805000000020003" pitchFamily="50" charset="0"/>
                        </a:rPr>
                        <a:t>4 Maccabees 1:18 </a:t>
                      </a:r>
                      <a:r>
                        <a:rPr lang="en-US" sz="950" b="0" i="0" u="none" strike="noStrike" noProof="0" dirty="0">
                          <a:latin typeface="Letter-join Print Plus 1" panose="02000805000000020003" pitchFamily="50" charset="0"/>
                        </a:rPr>
                        <a:t> Now the kinds of wisdom are rational judgment, justice, courage, and self-control.</a:t>
                      </a:r>
                      <a:endParaRPr lang="en-US" sz="950" dirty="0">
                        <a:latin typeface="Letter-join Print Plus 1" panose="02000805000000020003" pitchFamily="50" charset="0"/>
                      </a:endParaRPr>
                    </a:p>
                    <a:p>
                      <a:pPr lvl="0" algn="ctr">
                        <a:lnSpc>
                          <a:spcPct val="100000"/>
                        </a:lnSpc>
                        <a:spcBef>
                          <a:spcPts val="0"/>
                        </a:spcBef>
                        <a:spcAft>
                          <a:spcPts val="0"/>
                        </a:spcAft>
                        <a:buNone/>
                      </a:pPr>
                      <a:r>
                        <a:rPr lang="en-US" sz="950" b="0" i="0" u="sng" strike="noStrike" noProof="0" dirty="0">
                          <a:latin typeface="Letter-join Print Plus 1" panose="02000805000000020003" pitchFamily="50" charset="0"/>
                        </a:rPr>
                        <a:t>2 Peter 1 5-7  </a:t>
                      </a:r>
                      <a:r>
                        <a:rPr lang="en-US" sz="950" b="1" i="0" u="none" strike="noStrike" noProof="0" dirty="0">
                          <a:latin typeface="Letter-join Print Plus 1" panose="02000805000000020003" pitchFamily="50" charset="0"/>
                        </a:rPr>
                        <a:t> </a:t>
                      </a:r>
                      <a:r>
                        <a:rPr lang="en-US" sz="950" b="0" i="0" u="none" strike="noStrike" noProof="0" dirty="0">
                          <a:latin typeface="Letter-join Print Plus 1" panose="02000805000000020003" pitchFamily="50" charset="0"/>
                        </a:rPr>
                        <a:t>For this very reason, you must make every effort to support your faith with goodness, and goodness with knowledge, and knowledge with self-control, and self-control with endurance, and endurance with godliness, and godliness with mutual affection, and mutual affection with love</a:t>
                      </a:r>
                      <a:endParaRPr lang="en-US" sz="95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627661565"/>
                  </a:ext>
                </a:extLst>
              </a:tr>
              <a:tr h="962373">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50" b="1" dirty="0">
                          <a:solidFill>
                            <a:schemeClr val="tx1"/>
                          </a:solidFill>
                          <a:latin typeface="Letter-join Print Plus 1" panose="02000805000000020003" pitchFamily="50" charset="0"/>
                          <a:cs typeface="Amatic SC" panose="020B0604020202020204" charset="-79"/>
                        </a:rPr>
                        <a:t>God is good all the time, all the time God is good.</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50" b="0" dirty="0">
                          <a:solidFill>
                            <a:schemeClr val="tx1"/>
                          </a:solidFill>
                          <a:latin typeface="Letter-join Print Plus 1" panose="02000805000000020003" pitchFamily="50" charset="0"/>
                          <a:cs typeface="Amatic SC" panose="020B0604020202020204" charset="-79"/>
                        </a:rPr>
                        <a:t>We are a  unique village school, in the heart of the Fence village.  Inspired by our Christian love, we open our hearts to God’s wonderful, diverse creation, cherishing everyone as a child of God. Through Jesus’ example, we instil resilience and confidence for tomorrow. We aim high, achieve much, befriend all and believe in ourselves and each other. We care and cherish our school family and create confident Christians following in Jesus’ footsteps.</a:t>
                      </a:r>
                      <a:r>
                        <a:rPr lang="en-GB" sz="950" b="0" baseline="0" dirty="0">
                          <a:solidFill>
                            <a:schemeClr val="tx1"/>
                          </a:solidFill>
                          <a:latin typeface="Letter-join Print Plus 1" panose="02000805000000020003" pitchFamily="50" charset="0"/>
                          <a:cs typeface="Amatic SC" panose="020B0604020202020204" charset="-79"/>
                        </a:rPr>
                        <a:t> </a:t>
                      </a:r>
                      <a:r>
                        <a:rPr lang="en-GB" sz="950" b="0" dirty="0">
                          <a:solidFill>
                            <a:schemeClr val="tx1"/>
                          </a:solidFill>
                          <a:latin typeface="Letter-join Print Plus 1" panose="02000805000000020003" pitchFamily="50" charset="0"/>
                          <a:cs typeface="Amatic SC" panose="020B0604020202020204" charset="-79"/>
                        </a:rPr>
                        <a:t>Our school prioritises relationships. We really care for each other as a staff team, for our children and our families. Our Christian vision, values and ethos permeate through everything we do and you feel it the second you walk through the door.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spTree>
    <p:extLst>
      <p:ext uri="{BB962C8B-B14F-4D97-AF65-F5344CB8AC3E}">
        <p14:creationId xmlns:p14="http://schemas.microsoft.com/office/powerpoint/2010/main" val="2249843580"/>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067996162"/>
              </p:ext>
            </p:extLst>
          </p:nvPr>
        </p:nvGraphicFramePr>
        <p:xfrm>
          <a:off x="171904" y="512838"/>
          <a:ext cx="11848192" cy="5042958"/>
        </p:xfrm>
        <a:graphic>
          <a:graphicData uri="http://schemas.openxmlformats.org/drawingml/2006/table">
            <a:tbl>
              <a:tblPr firstRow="1" bandRow="1">
                <a:tableStyleId>{5C22544A-7EE6-4342-B048-85BDC9FD1C3A}</a:tableStyleId>
              </a:tblPr>
              <a:tblGrid>
                <a:gridCol w="1692599">
                  <a:extLst>
                    <a:ext uri="{9D8B030D-6E8A-4147-A177-3AD203B41FA5}">
                      <a16:colId xmlns:a16="http://schemas.microsoft.com/office/drawing/2014/main" val="385991600"/>
                    </a:ext>
                  </a:extLst>
                </a:gridCol>
                <a:gridCol w="1692599">
                  <a:extLst>
                    <a:ext uri="{9D8B030D-6E8A-4147-A177-3AD203B41FA5}">
                      <a16:colId xmlns:a16="http://schemas.microsoft.com/office/drawing/2014/main" val="2865123548"/>
                    </a:ext>
                  </a:extLst>
                </a:gridCol>
                <a:gridCol w="1704796">
                  <a:extLst>
                    <a:ext uri="{9D8B030D-6E8A-4147-A177-3AD203B41FA5}">
                      <a16:colId xmlns:a16="http://schemas.microsoft.com/office/drawing/2014/main" val="872926247"/>
                    </a:ext>
                  </a:extLst>
                </a:gridCol>
                <a:gridCol w="1680401">
                  <a:extLst>
                    <a:ext uri="{9D8B030D-6E8A-4147-A177-3AD203B41FA5}">
                      <a16:colId xmlns:a16="http://schemas.microsoft.com/office/drawing/2014/main" val="1315738151"/>
                    </a:ext>
                  </a:extLst>
                </a:gridCol>
                <a:gridCol w="1692599">
                  <a:extLst>
                    <a:ext uri="{9D8B030D-6E8A-4147-A177-3AD203B41FA5}">
                      <a16:colId xmlns:a16="http://schemas.microsoft.com/office/drawing/2014/main" val="2709165749"/>
                    </a:ext>
                  </a:extLst>
                </a:gridCol>
                <a:gridCol w="1540460">
                  <a:extLst>
                    <a:ext uri="{9D8B030D-6E8A-4147-A177-3AD203B41FA5}">
                      <a16:colId xmlns:a16="http://schemas.microsoft.com/office/drawing/2014/main" val="2335150482"/>
                    </a:ext>
                  </a:extLst>
                </a:gridCol>
                <a:gridCol w="1844738">
                  <a:extLst>
                    <a:ext uri="{9D8B030D-6E8A-4147-A177-3AD203B41FA5}">
                      <a16:colId xmlns:a16="http://schemas.microsoft.com/office/drawing/2014/main" val="4046203905"/>
                    </a:ext>
                  </a:extLst>
                </a:gridCol>
              </a:tblGrid>
              <a:tr h="366728">
                <a:tc>
                  <a:txBody>
                    <a:bodyPr/>
                    <a:lstStyle/>
                    <a:p>
                      <a:pPr algn="ctr"/>
                      <a:endParaRPr lang="en-GB" sz="1000" dirty="0">
                        <a:latin typeface="Letter-join Print Plus 1" panose="02000805000000020003" pitchFamily="50" charset="0"/>
                        <a:cs typeface="Amatic SC" panose="020B0604020202020204" charset="-79"/>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Autumn 1</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Letter-join Print Plus 1" panose="02000805000000020003" pitchFamily="50" charset="0"/>
                          <a:cs typeface="Amatic SC" panose="020B0604020202020204" charset="-79"/>
                        </a:rPr>
                        <a:t>Autumn 2</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Spring 1</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Spring 2</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Summer 1</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000" dirty="0">
                          <a:solidFill>
                            <a:schemeClr val="tx1"/>
                          </a:solidFill>
                          <a:latin typeface="Letter-join Print Plus 1" panose="02000805000000020003" pitchFamily="50" charset="0"/>
                          <a:cs typeface="Amatic SC" panose="020B0604020202020204" charset="-79"/>
                        </a:rPr>
                        <a:t>Summer 2</a:t>
                      </a:r>
                      <a:endParaRPr lang="en-GB" sz="10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548970">
                <a:tc>
                  <a:txBody>
                    <a:bodyPr/>
                    <a:lstStyle/>
                    <a:p>
                      <a:pPr algn="ctr"/>
                      <a:r>
                        <a:rPr lang="en-US" sz="1000" b="1" dirty="0">
                          <a:latin typeface="Letter-join Print Plus 1" panose="02000805000000020003" pitchFamily="50" charset="0"/>
                          <a:cs typeface="Amatic SC" panose="020B0604020202020204" charset="-79"/>
                        </a:rPr>
                        <a:t>General Themes </a:t>
                      </a:r>
                      <a:endParaRPr lang="en-GB" sz="100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All about me!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Letter-join Print Plus 1" panose="02000805000000020003" pitchFamily="50" charset="0"/>
                          <a:cs typeface="Amatic SC" panose="020B0604020202020204" charset="-79"/>
                        </a:rPr>
                        <a:t>Sparkle and</a:t>
                      </a:r>
                      <a:r>
                        <a:rPr lang="en-US" sz="1000" b="1" baseline="0" dirty="0" smtClean="0">
                          <a:solidFill>
                            <a:schemeClr val="tx1"/>
                          </a:solidFill>
                          <a:latin typeface="Letter-join Print Plus 1" panose="02000805000000020003" pitchFamily="50" charset="0"/>
                          <a:cs typeface="Amatic SC" panose="020B0604020202020204" charset="-79"/>
                        </a:rPr>
                        <a:t> shine</a:t>
                      </a:r>
                      <a:r>
                        <a:rPr lang="en-US" sz="1000" b="1" dirty="0" smtClean="0">
                          <a:solidFill>
                            <a:schemeClr val="tx1"/>
                          </a:solidFill>
                          <a:latin typeface="Letter-join Print Plus 1" panose="02000805000000020003" pitchFamily="50" charset="0"/>
                          <a:cs typeface="Amatic SC" panose="020B0604020202020204" charset="-79"/>
                        </a:rPr>
                        <a:t>!</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Letter-join Print Plus 1" panose="02000805000000020003" pitchFamily="50" charset="0"/>
                          <a:cs typeface="Amatic SC" panose="020B0604020202020204" charset="-79"/>
                        </a:rPr>
                        <a:t>Terrific</a:t>
                      </a:r>
                      <a:r>
                        <a:rPr lang="en-US" sz="1000" b="1" baseline="0" dirty="0" smtClean="0">
                          <a:solidFill>
                            <a:schemeClr val="tx1"/>
                          </a:solidFill>
                          <a:latin typeface="Letter-join Print Plus 1" panose="02000805000000020003" pitchFamily="50" charset="0"/>
                          <a:cs typeface="Amatic SC" panose="020B0604020202020204" charset="-79"/>
                        </a:rPr>
                        <a:t> tales</a:t>
                      </a:r>
                      <a:r>
                        <a:rPr lang="en-US" sz="1000" b="1" dirty="0" smtClean="0">
                          <a:solidFill>
                            <a:schemeClr val="tx1"/>
                          </a:solidFill>
                          <a:latin typeface="Letter-join Print Plus 1" panose="02000805000000020003" pitchFamily="50" charset="0"/>
                          <a:cs typeface="Amatic SC" panose="020B0604020202020204" charset="-79"/>
                        </a:rPr>
                        <a:t>!</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Ticket</a:t>
                      </a:r>
                      <a:r>
                        <a:rPr lang="en-US" sz="1000" b="1" baseline="0" dirty="0">
                          <a:solidFill>
                            <a:schemeClr val="tx1"/>
                          </a:solidFill>
                          <a:latin typeface="Letter-join Print Plus 1" panose="02000805000000020003" pitchFamily="50" charset="0"/>
                          <a:cs typeface="Amatic SC" panose="020B0604020202020204" charset="-79"/>
                        </a:rPr>
                        <a:t> to ride!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Letter-join Print Plus 1" panose="02000805000000020003" pitchFamily="50" charset="0"/>
                          <a:cs typeface="Amatic SC" panose="020B0604020202020204" charset="-79"/>
                        </a:rPr>
                        <a:t>Fun at</a:t>
                      </a:r>
                      <a:r>
                        <a:rPr lang="en-US" sz="1000" b="1" baseline="0" dirty="0">
                          <a:solidFill>
                            <a:schemeClr val="tx1"/>
                          </a:solidFill>
                          <a:latin typeface="Letter-join Print Plus 1" panose="02000805000000020003" pitchFamily="50" charset="0"/>
                          <a:cs typeface="Amatic SC" panose="020B0604020202020204" charset="-79"/>
                        </a:rPr>
                        <a:t> the seaside!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746983">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Amatic SC" panose="020B0604020202020204" charset="-79"/>
                        </a:rPr>
                        <a:t>British values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Amatic SC" panose="020B0604020202020204" charset="-79"/>
                        </a:rPr>
                        <a:t>Assemblies</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100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Amatic SC" panose="020B0604020202020204" charset="-79"/>
                        </a:rPr>
                        <a:t>PSHE CIRCLE TIMES</a:t>
                      </a:r>
                    </a:p>
                    <a:p>
                      <a:endParaRPr lang="en-GB" sz="10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ctr" defTabSz="914400">
                        <a:lnSpc>
                          <a:spcPct val="100000"/>
                        </a:lnSpc>
                        <a:spcBef>
                          <a:spcPts val="0"/>
                        </a:spcBef>
                        <a:spcAft>
                          <a:spcPts val="0"/>
                        </a:spcAft>
                        <a:buClrTx/>
                        <a:buSzTx/>
                        <a:buFontTx/>
                        <a:buNone/>
                        <a:tabLst/>
                        <a:defRPr/>
                      </a:pPr>
                      <a:r>
                        <a:rPr lang="en-GB" sz="1000" b="1" dirty="0">
                          <a:solidFill>
                            <a:schemeClr val="tx1"/>
                          </a:solidFill>
                          <a:latin typeface="Letter-join Print Plus 1" panose="02000805000000020003" pitchFamily="50" charset="0"/>
                          <a:cs typeface="Amatic SC"/>
                        </a:rPr>
                        <a:t>Mutual </a:t>
                      </a:r>
                    </a:p>
                    <a:p>
                      <a:pPr marL="0" marR="0" lvl="0" indent="0" algn="ctr" defTabSz="914400">
                        <a:lnSpc>
                          <a:spcPct val="100000"/>
                        </a:lnSpc>
                        <a:spcBef>
                          <a:spcPts val="0"/>
                        </a:spcBef>
                        <a:spcAft>
                          <a:spcPts val="0"/>
                        </a:spcAft>
                        <a:buClrTx/>
                        <a:buSzTx/>
                        <a:buFontTx/>
                        <a:buNone/>
                        <a:tabLst/>
                        <a:defRPr/>
                      </a:pPr>
                      <a:r>
                        <a:rPr lang="en-GB" sz="1000" b="1" dirty="0">
                          <a:solidFill>
                            <a:schemeClr val="tx1"/>
                          </a:solidFill>
                          <a:latin typeface="Letter-join Print Plus 1" panose="02000805000000020003" pitchFamily="50" charset="0"/>
                          <a:cs typeface="Amatic SC"/>
                        </a:rPr>
                        <a:t>respect </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We are all unique.</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We respect differences </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between different </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people and their beliefs </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in our community, in </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this country and all </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around the world.</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All cultures are learned , </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respected, and </a:t>
                      </a:r>
                    </a:p>
                    <a:p>
                      <a:pPr marL="0" marR="0" lvl="0" indent="0" algn="l"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celebrated.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b="1" u="none" dirty="0">
                          <a:solidFill>
                            <a:schemeClr val="tx1"/>
                          </a:solidFill>
                          <a:latin typeface="Letter-join Print Plus 1" panose="02000805000000020003" pitchFamily="50" charset="0"/>
                          <a:cs typeface="Amatic SC" panose="020B0604020202020204" charset="-79"/>
                        </a:rPr>
                        <a:t>Mutual</a:t>
                      </a:r>
                    </a:p>
                    <a:p>
                      <a:pPr marL="0" marR="0" lvl="0" indent="0" algn="ctr" rtl="0" eaLnBrk="1" fontAlgn="auto" latinLnBrk="0" hangingPunct="1">
                        <a:lnSpc>
                          <a:spcPct val="100000"/>
                        </a:lnSpc>
                        <a:spcBef>
                          <a:spcPts val="0"/>
                        </a:spcBef>
                        <a:spcAft>
                          <a:spcPts val="0"/>
                        </a:spcAft>
                        <a:buClrTx/>
                        <a:buSzTx/>
                        <a:buFontTx/>
                        <a:buNone/>
                      </a:pPr>
                      <a:r>
                        <a:rPr lang="en-GB" sz="1000" b="1" u="none" dirty="0">
                          <a:solidFill>
                            <a:schemeClr val="tx1"/>
                          </a:solidFill>
                          <a:latin typeface="Letter-join Print Plus 1" panose="02000805000000020003" pitchFamily="50" charset="0"/>
                          <a:cs typeface="Amatic SC" panose="020B0604020202020204" charset="-79"/>
                        </a:rPr>
                        <a:t>Tolerance </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Everyone is valued, all </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cultures are celebrated </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and we all share and </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respect the opinions of </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others.</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Mutual tolerance of </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those with different </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faiths and beliefs and </a:t>
                      </a:r>
                    </a:p>
                    <a:p>
                      <a:pPr marL="0" marR="0" lvl="0" indent="0" algn="ctr" rtl="0" eaLnBrk="1" fontAlgn="auto" latinLnBrk="0" hangingPunct="1">
                        <a:lnSpc>
                          <a:spcPct val="100000"/>
                        </a:lnSpc>
                        <a:spcBef>
                          <a:spcPts val="0"/>
                        </a:spcBef>
                        <a:spcAft>
                          <a:spcPts val="0"/>
                        </a:spcAft>
                        <a:buClrTx/>
                        <a:buSzTx/>
                        <a:buFontTx/>
                        <a:buNone/>
                      </a:pPr>
                      <a:r>
                        <a:rPr lang="en-GB" sz="1000" b="0" u="none" dirty="0">
                          <a:solidFill>
                            <a:schemeClr val="tx1"/>
                          </a:solidFill>
                          <a:latin typeface="Letter-join Print Plus 1" panose="02000805000000020003" pitchFamily="50" charset="0"/>
                          <a:cs typeface="Amatic SC" panose="020B0604020202020204" charset="-79"/>
                        </a:rPr>
                        <a:t>for those without faith.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a:lnSpc>
                          <a:spcPct val="100000"/>
                        </a:lnSpc>
                        <a:spcBef>
                          <a:spcPts val="0"/>
                        </a:spcBef>
                        <a:spcAft>
                          <a:spcPts val="0"/>
                        </a:spcAft>
                        <a:buClrTx/>
                        <a:buSzTx/>
                        <a:buFontTx/>
                        <a:buNone/>
                        <a:tabLst/>
                        <a:defRPr/>
                      </a:pPr>
                      <a:r>
                        <a:rPr lang="en-GB" sz="1000" b="1" dirty="0">
                          <a:solidFill>
                            <a:schemeClr val="tx1"/>
                          </a:solidFill>
                          <a:latin typeface="Letter-join Print Plus 1" panose="02000805000000020003" pitchFamily="50" charset="0"/>
                          <a:cs typeface="Amatic SC"/>
                        </a:rPr>
                        <a:t>Rule of law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We all know that we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have rules at school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that we must follow.</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We know who to talk to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if we do not feel safe.</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We know right from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wrong.</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We recognise that we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are accountable for our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actions.</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We must work together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as a team when it is </a:t>
                      </a:r>
                    </a:p>
                    <a:p>
                      <a:pPr marL="0" marR="0" lvl="0" indent="0" algn="ctr" defTabSz="914400">
                        <a:lnSpc>
                          <a:spcPct val="100000"/>
                        </a:lnSpc>
                        <a:spcBef>
                          <a:spcPts val="0"/>
                        </a:spcBef>
                        <a:spcAft>
                          <a:spcPts val="0"/>
                        </a:spcAft>
                        <a:buClrTx/>
                        <a:buSzTx/>
                        <a:buFontTx/>
                        <a:buNone/>
                        <a:tabLst/>
                        <a:defRPr/>
                      </a:pPr>
                      <a:r>
                        <a:rPr lang="en-GB" sz="1000" b="0" dirty="0">
                          <a:solidFill>
                            <a:schemeClr val="tx1"/>
                          </a:solidFill>
                          <a:latin typeface="Letter-join Print Plus 1" panose="02000805000000020003" pitchFamily="50" charset="0"/>
                          <a:cs typeface="Amatic SC"/>
                        </a:rPr>
                        <a:t>necessary.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b="1" dirty="0">
                          <a:latin typeface="Letter-join Print Plus 1" panose="02000805000000020003" pitchFamily="50" charset="0"/>
                        </a:rPr>
                        <a:t>Individual </a:t>
                      </a:r>
                    </a:p>
                    <a:p>
                      <a:pPr marL="0" marR="0" lvl="0" indent="0" algn="ctr" rtl="0" eaLnBrk="1" fontAlgn="auto" latinLnBrk="0" hangingPunct="1">
                        <a:lnSpc>
                          <a:spcPct val="100000"/>
                        </a:lnSpc>
                        <a:spcBef>
                          <a:spcPts val="0"/>
                        </a:spcBef>
                        <a:spcAft>
                          <a:spcPts val="0"/>
                        </a:spcAft>
                        <a:buClrTx/>
                        <a:buSzTx/>
                        <a:buFontTx/>
                        <a:buNone/>
                      </a:pPr>
                      <a:r>
                        <a:rPr lang="en-GB" sz="1000" b="1" dirty="0">
                          <a:latin typeface="Letter-join Print Plus 1" panose="02000805000000020003" pitchFamily="50" charset="0"/>
                        </a:rPr>
                        <a:t>liberty</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We all have the right to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have our own views.</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We are all respected as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individuals.</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We feel safe to have a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go at new activities.</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We understand and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celebrate the fact that </a:t>
                      </a:r>
                    </a:p>
                    <a:p>
                      <a:pPr marL="0" marR="0" lvl="0" indent="0" algn="ctr"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everyone is different.</a:t>
                      </a:r>
                      <a:endParaRPr lang="en-US" sz="10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b="1" dirty="0">
                          <a:solidFill>
                            <a:schemeClr val="tx1"/>
                          </a:solidFill>
                          <a:latin typeface="Letter-join Print Plus 1" panose="02000805000000020003" pitchFamily="50" charset="0"/>
                          <a:cs typeface="Amatic SC"/>
                        </a:rPr>
                        <a:t>Democracy</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We all have the right to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be listened to.</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We respect everyone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and we value their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different ideas and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opinions.</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We have the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opportunity to play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with who we want to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play with.</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We listen with intrigue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and value and respect </a:t>
                      </a:r>
                    </a:p>
                    <a:p>
                      <a:pPr marL="0" marR="0" lvl="0" indent="0" algn="ctr" rtl="0" eaLnBrk="1" fontAlgn="auto" latinLnBrk="0" hangingPunct="1">
                        <a:lnSpc>
                          <a:spcPct val="100000"/>
                        </a:lnSpc>
                        <a:spcBef>
                          <a:spcPts val="0"/>
                        </a:spcBef>
                        <a:spcAft>
                          <a:spcPts val="0"/>
                        </a:spcAft>
                        <a:buClrTx/>
                        <a:buSzTx/>
                        <a:buFontTx/>
                        <a:buNone/>
                      </a:pPr>
                      <a:r>
                        <a:rPr lang="en-GB" sz="1000" b="0" dirty="0">
                          <a:solidFill>
                            <a:schemeClr val="tx1"/>
                          </a:solidFill>
                          <a:latin typeface="Letter-join Print Plus 1" panose="02000805000000020003" pitchFamily="50" charset="0"/>
                          <a:cs typeface="Amatic SC"/>
                        </a:rPr>
                        <a:t>the opinions of others.</a:t>
                      </a:r>
                      <a:endParaRPr lang="en-US" sz="1000" b="0" dirty="0">
                        <a:solidFill>
                          <a:schemeClr val="tx1"/>
                        </a:solidFill>
                        <a:latin typeface="Letter-join Print Plus 1" panose="02000805000000020003" pitchFamily="50"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GB" sz="1000" b="1" dirty="0">
                          <a:latin typeface="Letter-join Print Plus 1" panose="02000805000000020003" pitchFamily="50" charset="0"/>
                        </a:rPr>
                        <a:t>Recap all British Values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Fundamental British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Values underpin what it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is to be a citizen in a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modern and diverse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Great Britain valuing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our community and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celebrating diversity of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the UK.</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Fundamental British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Values are not exclusive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to being British and are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shared by other </a:t>
                      </a:r>
                    </a:p>
                    <a:p>
                      <a:pPr marL="0" marR="0" lvl="0" indent="0" algn="l" rtl="0" eaLnBrk="1" fontAlgn="auto" latinLnBrk="0" hangingPunct="1">
                        <a:lnSpc>
                          <a:spcPct val="100000"/>
                        </a:lnSpc>
                        <a:spcBef>
                          <a:spcPts val="0"/>
                        </a:spcBef>
                        <a:spcAft>
                          <a:spcPts val="0"/>
                        </a:spcAft>
                        <a:buClrTx/>
                        <a:buSzTx/>
                        <a:buFontTx/>
                        <a:buNone/>
                      </a:pPr>
                      <a:r>
                        <a:rPr lang="en-GB" sz="1000" dirty="0">
                          <a:latin typeface="Letter-join Print Plus 1" panose="02000805000000020003" pitchFamily="50" charset="0"/>
                        </a:rPr>
                        <a:t>democratic countries.</a:t>
                      </a:r>
                      <a:endParaRPr lang="en-US" sz="10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63662612"/>
                  </a:ext>
                </a:extLst>
              </a:tr>
              <a:tr h="746983">
                <a:tc>
                  <a:txBody>
                    <a:bodyPr/>
                    <a:lstStyle/>
                    <a:p>
                      <a:pPr algn="ctr"/>
                      <a:r>
                        <a:rPr lang="en-US" sz="1000" b="1" dirty="0">
                          <a:latin typeface="Letter-join Print Plus 1" panose="02000805000000020003" pitchFamily="50" charset="0"/>
                          <a:cs typeface="Amatic SC" panose="020B0604020202020204" charset="-79"/>
                        </a:rPr>
                        <a:t>Assessment opportunities </a:t>
                      </a:r>
                      <a:endParaRPr lang="en-GB" sz="100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US" sz="1000" dirty="0">
                          <a:solidFill>
                            <a:schemeClr val="tx1"/>
                          </a:solidFill>
                          <a:latin typeface="Letter-join Print Plus 1" panose="02000805000000020003" pitchFamily="50" charset="0"/>
                          <a:cs typeface="Amatic SC" panose="00000500000000000000" pitchFamily="2" charset="-79"/>
                        </a:rPr>
                        <a:t>In-house - Baseline data on entry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Letter-join Print Plus 1" panose="02000805000000020003" pitchFamily="50" charset="0"/>
                          <a:cs typeface="Amatic SC" panose="00000500000000000000" pitchFamily="2" charset="-79"/>
                        </a:rPr>
                        <a:t>National Baseline data by end of </a:t>
                      </a:r>
                      <a:r>
                        <a:rPr lang="en-US" sz="1000" dirty="0" smtClean="0">
                          <a:solidFill>
                            <a:schemeClr val="tx1"/>
                          </a:solidFill>
                          <a:latin typeface="Letter-join Print Plus 1" panose="02000805000000020003" pitchFamily="50" charset="0"/>
                          <a:cs typeface="Amatic SC" panose="00000500000000000000" pitchFamily="2" charset="-79"/>
                        </a:rPr>
                        <a:t>term</a:t>
                      </a:r>
                      <a:endParaRPr lang="en-US" sz="10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000" dirty="0" smtClean="0">
                          <a:solidFill>
                            <a:schemeClr val="tx1"/>
                          </a:solidFill>
                          <a:latin typeface="Letter-join Print Plus 1" panose="02000805000000020003" pitchFamily="50" charset="0"/>
                          <a:cs typeface="Amatic SC" panose="00000500000000000000" pitchFamily="2" charset="-79"/>
                        </a:rPr>
                        <a:t>Pupil </a:t>
                      </a:r>
                      <a:r>
                        <a:rPr lang="en-US" sz="1000" dirty="0">
                          <a:solidFill>
                            <a:schemeClr val="tx1"/>
                          </a:solidFill>
                          <a:latin typeface="Letter-join Print Plus 1" panose="02000805000000020003" pitchFamily="50" charset="0"/>
                          <a:cs typeface="Amatic SC" panose="00000500000000000000" pitchFamily="2" charset="-79"/>
                        </a:rPr>
                        <a:t>progress meetings</a:t>
                      </a:r>
                    </a:p>
                    <a:p>
                      <a:pPr algn="l"/>
                      <a:r>
                        <a:rPr lang="en-US" sz="1000" dirty="0">
                          <a:solidFill>
                            <a:schemeClr val="tx1"/>
                          </a:solidFill>
                          <a:latin typeface="Letter-join Print Plus 1" panose="02000805000000020003" pitchFamily="50" charset="0"/>
                          <a:cs typeface="Amatic SC" panose="00000500000000000000" pitchFamily="2" charset="-79"/>
                        </a:rPr>
                        <a:t>Parents evening info </a:t>
                      </a:r>
                    </a:p>
                    <a:p>
                      <a:pPr algn="l"/>
                      <a:r>
                        <a:rPr lang="en-US" sz="1000" dirty="0">
                          <a:solidFill>
                            <a:schemeClr val="tx1"/>
                          </a:solidFill>
                          <a:latin typeface="Letter-join Print Plus 1" panose="02000805000000020003" pitchFamily="50" charset="0"/>
                          <a:cs typeface="Amatic SC" panose="00000500000000000000" pitchFamily="2" charset="-79"/>
                        </a:rPr>
                        <a:t>End</a:t>
                      </a:r>
                      <a:r>
                        <a:rPr lang="en-US" sz="1000" baseline="0" dirty="0">
                          <a:solidFill>
                            <a:schemeClr val="tx1"/>
                          </a:solidFill>
                          <a:latin typeface="Letter-join Print Plus 1" panose="02000805000000020003" pitchFamily="50" charset="0"/>
                          <a:cs typeface="Amatic SC" panose="00000500000000000000" pitchFamily="2" charset="-79"/>
                        </a:rPr>
                        <a:t> of </a:t>
                      </a:r>
                      <a:r>
                        <a:rPr lang="en-US" sz="1000" dirty="0">
                          <a:solidFill>
                            <a:schemeClr val="tx1"/>
                          </a:solidFill>
                          <a:latin typeface="Letter-join Print Plus 1" panose="02000805000000020003" pitchFamily="50" charset="0"/>
                          <a:cs typeface="Amatic SC" panose="00000500000000000000" pitchFamily="2" charset="-79"/>
                        </a:rPr>
                        <a:t>term Assessments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1000" dirty="0" smtClean="0">
                          <a:solidFill>
                            <a:schemeClr val="tx1"/>
                          </a:solidFill>
                          <a:latin typeface="Letter-join Print Plus 1" panose="02000805000000020003" pitchFamily="50" charset="0"/>
                          <a:cs typeface="Amatic SC" panose="00000500000000000000" pitchFamily="2" charset="-79"/>
                        </a:rPr>
                        <a:t>GLD </a:t>
                      </a:r>
                      <a:r>
                        <a:rPr lang="en-GB" sz="1000" dirty="0">
                          <a:solidFill>
                            <a:schemeClr val="tx1"/>
                          </a:solidFill>
                          <a:latin typeface="Letter-join Print Plus 1" panose="02000805000000020003" pitchFamily="50" charset="0"/>
                          <a:cs typeface="Amatic SC" panose="00000500000000000000" pitchFamily="2" charset="-79"/>
                        </a:rPr>
                        <a:t>Projections pupil progress meeting.</a:t>
                      </a:r>
                    </a:p>
                    <a:p>
                      <a:pPr algn="l"/>
                      <a:r>
                        <a:rPr lang="en-GB" sz="1000" dirty="0">
                          <a:solidFill>
                            <a:schemeClr val="tx1"/>
                          </a:solidFill>
                          <a:latin typeface="Letter-join Print Plus 1" panose="02000805000000020003" pitchFamily="50" charset="0"/>
                          <a:cs typeface="Amatic SC" panose="00000500000000000000" pitchFamily="2" charset="-79"/>
                        </a:rPr>
                        <a:t>Cluster moderation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Letter-join Print Plus 1" panose="02000805000000020003" pitchFamily="50" charset="0"/>
                          <a:cs typeface="Amatic SC" panose="00000500000000000000" pitchFamily="2" charset="-79"/>
                        </a:rPr>
                        <a:t> </a:t>
                      </a:r>
                      <a:endParaRPr lang="en-GB" sz="1000" dirty="0">
                        <a:solidFill>
                          <a:schemeClr val="tx1"/>
                        </a:solidFill>
                        <a:latin typeface="Letter-join Print Plus 1" panose="02000805000000020003" pitchFamily="50" charset="0"/>
                        <a:cs typeface="Amatic SC" panose="00000500000000000000" pitchFamily="2" charset="-79"/>
                      </a:endParaRPr>
                    </a:p>
                    <a:p>
                      <a:pPr algn="l"/>
                      <a:r>
                        <a:rPr lang="en-GB" sz="1000" dirty="0">
                          <a:solidFill>
                            <a:schemeClr val="tx1"/>
                          </a:solidFill>
                          <a:latin typeface="Letter-join Print Plus 1" panose="02000805000000020003" pitchFamily="50" charset="0"/>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000" dirty="0" smtClean="0">
                          <a:solidFill>
                            <a:schemeClr val="tx1"/>
                          </a:solidFill>
                          <a:latin typeface="Letter-join Print Plus 1" panose="02000805000000020003" pitchFamily="50" charset="0"/>
                          <a:cs typeface="Amatic SC" panose="00000500000000000000" pitchFamily="2" charset="-79"/>
                        </a:rPr>
                        <a:t>Pupil </a:t>
                      </a:r>
                      <a:r>
                        <a:rPr lang="en-US" sz="1000" dirty="0">
                          <a:solidFill>
                            <a:schemeClr val="tx1"/>
                          </a:solidFill>
                          <a:latin typeface="Letter-join Print Plus 1" panose="02000805000000020003" pitchFamily="50" charset="0"/>
                          <a:cs typeface="Amatic SC" panose="00000500000000000000" pitchFamily="2" charset="-79"/>
                        </a:rPr>
                        <a:t>progress meetings</a:t>
                      </a:r>
                    </a:p>
                    <a:p>
                      <a:pPr algn="l"/>
                      <a:r>
                        <a:rPr lang="en-US" sz="1000" dirty="0">
                          <a:solidFill>
                            <a:schemeClr val="tx1"/>
                          </a:solidFill>
                          <a:latin typeface="Letter-join Print Plus 1" panose="02000805000000020003" pitchFamily="50" charset="0"/>
                          <a:cs typeface="Amatic SC" panose="00000500000000000000" pitchFamily="2" charset="-79"/>
                        </a:rPr>
                        <a:t>Parents evening info </a:t>
                      </a:r>
                    </a:p>
                    <a:p>
                      <a:pPr algn="l"/>
                      <a:r>
                        <a:rPr lang="en-US" sz="1000" dirty="0">
                          <a:solidFill>
                            <a:schemeClr val="tx1"/>
                          </a:solidFill>
                          <a:latin typeface="Letter-join Print Plus 1" panose="02000805000000020003" pitchFamily="50" charset="0"/>
                          <a:cs typeface="Amatic SC" panose="00000500000000000000" pitchFamily="2" charset="-79"/>
                        </a:rPr>
                        <a:t>End</a:t>
                      </a:r>
                      <a:r>
                        <a:rPr lang="en-US" sz="1000" baseline="0" dirty="0">
                          <a:solidFill>
                            <a:schemeClr val="tx1"/>
                          </a:solidFill>
                          <a:latin typeface="Letter-join Print Plus 1" panose="02000805000000020003" pitchFamily="50" charset="0"/>
                          <a:cs typeface="Amatic SC" panose="00000500000000000000" pitchFamily="2" charset="-79"/>
                        </a:rPr>
                        <a:t> of </a:t>
                      </a:r>
                      <a:r>
                        <a:rPr lang="en-US" sz="1000" dirty="0">
                          <a:solidFill>
                            <a:schemeClr val="tx1"/>
                          </a:solidFill>
                          <a:latin typeface="Letter-join Print Plus 1" panose="02000805000000020003" pitchFamily="50" charset="0"/>
                          <a:cs typeface="Amatic SC" panose="00000500000000000000" pitchFamily="2" charset="-79"/>
                        </a:rPr>
                        <a:t>term</a:t>
                      </a:r>
                      <a:r>
                        <a:rPr lang="en-US" sz="1000" baseline="0" dirty="0">
                          <a:solidFill>
                            <a:schemeClr val="tx1"/>
                          </a:solidFill>
                          <a:latin typeface="Letter-join Print Plus 1" panose="02000805000000020003" pitchFamily="50" charset="0"/>
                          <a:cs typeface="Amatic SC" panose="00000500000000000000" pitchFamily="2" charset="-79"/>
                        </a:rPr>
                        <a:t> </a:t>
                      </a:r>
                      <a:r>
                        <a:rPr lang="en-US" sz="1000" dirty="0">
                          <a:solidFill>
                            <a:schemeClr val="tx1"/>
                          </a:solidFill>
                          <a:latin typeface="Letter-join Print Plus 1" panose="02000805000000020003" pitchFamily="50" charset="0"/>
                          <a:cs typeface="Amatic SC" panose="00000500000000000000" pitchFamily="2" charset="-79"/>
                        </a:rPr>
                        <a:t>Assessments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1000" dirty="0" smtClean="0">
                          <a:solidFill>
                            <a:schemeClr val="tx1"/>
                          </a:solidFill>
                          <a:latin typeface="Letter-join Print Plus 1" panose="02000805000000020003" pitchFamily="50" charset="0"/>
                          <a:cs typeface="Amatic SC" panose="00000500000000000000" pitchFamily="2" charset="-79"/>
                        </a:rPr>
                        <a:t>Cluster </a:t>
                      </a:r>
                      <a:r>
                        <a:rPr lang="en-GB" sz="1000" dirty="0">
                          <a:solidFill>
                            <a:schemeClr val="tx1"/>
                          </a:solidFill>
                          <a:latin typeface="Letter-join Print Plus 1" panose="02000805000000020003" pitchFamily="50" charset="0"/>
                          <a:cs typeface="Amatic SC" panose="00000500000000000000" pitchFamily="2" charset="-79"/>
                        </a:rPr>
                        <a:t>moderation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US" sz="1000" dirty="0" smtClean="0">
                          <a:solidFill>
                            <a:schemeClr val="tx1"/>
                          </a:solidFill>
                          <a:latin typeface="Letter-join Print Plus 1" panose="02000805000000020003" pitchFamily="50" charset="0"/>
                          <a:cs typeface="Amatic SC" panose="00000500000000000000" pitchFamily="2" charset="-79"/>
                        </a:rPr>
                        <a:t>Pupil </a:t>
                      </a:r>
                      <a:r>
                        <a:rPr lang="en-US" sz="1000" dirty="0">
                          <a:solidFill>
                            <a:schemeClr val="tx1"/>
                          </a:solidFill>
                          <a:latin typeface="Letter-join Print Plus 1" panose="02000805000000020003" pitchFamily="50" charset="0"/>
                          <a:cs typeface="Amatic SC" panose="00000500000000000000" pitchFamily="2" charset="-79"/>
                        </a:rPr>
                        <a:t>progress meetings</a:t>
                      </a:r>
                    </a:p>
                    <a:p>
                      <a:pPr algn="l"/>
                      <a:r>
                        <a:rPr lang="en-US" sz="1000" dirty="0">
                          <a:solidFill>
                            <a:schemeClr val="tx1"/>
                          </a:solidFill>
                          <a:latin typeface="Letter-join Print Plus 1" panose="02000805000000020003" pitchFamily="50" charset="0"/>
                          <a:cs typeface="Amatic SC" panose="00000500000000000000" pitchFamily="2" charset="-79"/>
                        </a:rPr>
                        <a:t>Reports</a:t>
                      </a:r>
                      <a:r>
                        <a:rPr lang="en-US" sz="1000" baseline="0" dirty="0">
                          <a:solidFill>
                            <a:schemeClr val="tx1"/>
                          </a:solidFill>
                          <a:latin typeface="Letter-join Print Plus 1" panose="02000805000000020003" pitchFamily="50" charset="0"/>
                          <a:cs typeface="Amatic SC" panose="00000500000000000000" pitchFamily="2" charset="-79"/>
                        </a:rPr>
                        <a:t> </a:t>
                      </a:r>
                    </a:p>
                    <a:p>
                      <a:pPr algn="l"/>
                      <a:r>
                        <a:rPr lang="en-US" sz="1000" dirty="0">
                          <a:solidFill>
                            <a:schemeClr val="tx1"/>
                          </a:solidFill>
                          <a:latin typeface="Letter-join Print Plus 1" panose="02000805000000020003" pitchFamily="50" charset="0"/>
                          <a:cs typeface="Amatic SC" panose="00000500000000000000" pitchFamily="2" charset="-79"/>
                        </a:rPr>
                        <a:t>End of term Assessments </a:t>
                      </a:r>
                    </a:p>
                    <a:p>
                      <a:pPr algn="l"/>
                      <a:r>
                        <a:rPr lang="en-GB" sz="1000" dirty="0">
                          <a:solidFill>
                            <a:schemeClr val="tx1"/>
                          </a:solidFill>
                          <a:latin typeface="Letter-join Print Plus 1" panose="02000805000000020003" pitchFamily="50" charset="0"/>
                          <a:cs typeface="Amatic SC" panose="00000500000000000000" pitchFamily="2" charset="-79"/>
                        </a:rPr>
                        <a:t>EOY data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996330643"/>
                  </a:ext>
                </a:extLst>
              </a:tr>
              <a:tr h="896380">
                <a:tc>
                  <a:txBody>
                    <a:bodyPr/>
                    <a:lstStyle/>
                    <a:p>
                      <a:pPr algn="ctr"/>
                      <a:r>
                        <a:rPr lang="en-US" sz="1000" b="1" dirty="0">
                          <a:latin typeface="Letter-join Print Plus 1" panose="02000805000000020003" pitchFamily="50" charset="0"/>
                          <a:cs typeface="Amatic SC" panose="020B0604020202020204" charset="-79"/>
                        </a:rPr>
                        <a:t>Parental </a:t>
                      </a:r>
                    </a:p>
                    <a:p>
                      <a:pPr algn="ctr"/>
                      <a:r>
                        <a:rPr lang="en-US" sz="1000" b="1" dirty="0">
                          <a:latin typeface="Letter-join Print Plus 1" panose="02000805000000020003" pitchFamily="50" charset="0"/>
                          <a:cs typeface="Amatic SC" panose="020B0604020202020204" charset="-79"/>
                        </a:rPr>
                        <a:t>Involvement </a:t>
                      </a:r>
                      <a:endParaRPr lang="en-GB" sz="100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l"/>
                      <a:r>
                        <a:rPr lang="en-GB" sz="1000" dirty="0">
                          <a:solidFill>
                            <a:schemeClr val="tx1"/>
                          </a:solidFill>
                          <a:latin typeface="Letter-join Print Plus 1" panose="02000805000000020003" pitchFamily="50" charset="0"/>
                          <a:cs typeface="Amatic SC" panose="00000500000000000000" pitchFamily="2" charset="-79"/>
                        </a:rPr>
                        <a:t>Meet the teacher</a:t>
                      </a:r>
                      <a:endParaRPr lang="en-GB" sz="1000" baseline="0" dirty="0">
                        <a:solidFill>
                          <a:schemeClr val="tx1"/>
                        </a:solidFill>
                        <a:latin typeface="Letter-join Print Plus 1" panose="02000805000000020003" pitchFamily="50" charset="0"/>
                        <a:cs typeface="Amatic SC" panose="00000500000000000000" pitchFamily="2" charset="-79"/>
                      </a:endParaRPr>
                    </a:p>
                    <a:p>
                      <a:pPr algn="l"/>
                      <a:r>
                        <a:rPr lang="en-GB" sz="1000" baseline="0" dirty="0" smtClean="0">
                          <a:solidFill>
                            <a:schemeClr val="tx1"/>
                          </a:solidFill>
                          <a:latin typeface="Letter-join Print Plus 1" panose="02000805000000020003" pitchFamily="50" charset="0"/>
                          <a:cs typeface="Amatic SC" panose="00000500000000000000" pitchFamily="2" charset="-79"/>
                        </a:rPr>
                        <a:t>Home visits</a:t>
                      </a:r>
                      <a:endParaRPr lang="en-GB" sz="1000" baseline="0" dirty="0">
                        <a:solidFill>
                          <a:schemeClr val="tx1"/>
                        </a:solidFill>
                        <a:latin typeface="Letter-join Print Plus 1" panose="02000805000000020003" pitchFamily="50" charset="0"/>
                        <a:cs typeface="Amatic SC" panose="00000500000000000000" pitchFamily="2" charset="-79"/>
                      </a:endParaRPr>
                    </a:p>
                    <a:p>
                      <a:pPr algn="l"/>
                      <a:r>
                        <a:rPr lang="en-GB" sz="1000" dirty="0" smtClean="0">
                          <a:solidFill>
                            <a:schemeClr val="tx1"/>
                          </a:solidFill>
                          <a:latin typeface="Letter-join Print Plus 1" panose="02000805000000020003" pitchFamily="50" charset="0"/>
                          <a:cs typeface="Amatic SC" panose="00000500000000000000" pitchFamily="2" charset="-79"/>
                        </a:rPr>
                        <a:t>Poetry recital</a:t>
                      </a:r>
                      <a:endParaRPr lang="en-GB" sz="10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a:solidFill>
                            <a:schemeClr val="tx1"/>
                          </a:solidFill>
                          <a:latin typeface="Letter-join Print Plus 1" panose="02000805000000020003" pitchFamily="50" charset="0"/>
                          <a:cs typeface="Amatic SC" panose="00000500000000000000" pitchFamily="2" charset="-79"/>
                        </a:rPr>
                        <a:t>Nativity </a:t>
                      </a:r>
                    </a:p>
                    <a:p>
                      <a:pPr marL="0" marR="0" lvl="0" indent="0" algn="l">
                        <a:lnSpc>
                          <a:spcPct val="100000"/>
                        </a:lnSpc>
                        <a:spcBef>
                          <a:spcPts val="0"/>
                        </a:spcBef>
                        <a:spcAft>
                          <a:spcPts val="0"/>
                        </a:spcAft>
                        <a:buClrTx/>
                        <a:buSzTx/>
                        <a:buFontTx/>
                        <a:buNone/>
                      </a:pPr>
                      <a:r>
                        <a:rPr lang="en-GB" sz="1000" dirty="0">
                          <a:solidFill>
                            <a:schemeClr val="tx1"/>
                          </a:solidFill>
                          <a:latin typeface="Letter-join Print Plus 1" panose="02000805000000020003" pitchFamily="50" charset="0"/>
                          <a:cs typeface="Amatic SC"/>
                        </a:rPr>
                        <a:t>Parents </a:t>
                      </a:r>
                      <a:r>
                        <a:rPr lang="en-GB" sz="1000" dirty="0" smtClean="0">
                          <a:solidFill>
                            <a:schemeClr val="tx1"/>
                          </a:solidFill>
                          <a:latin typeface="Letter-join Print Plus 1" panose="02000805000000020003" pitchFamily="50" charset="0"/>
                          <a:cs typeface="Amatic SC"/>
                        </a:rPr>
                        <a:t>evening</a:t>
                      </a:r>
                      <a:endParaRPr lang="en-GB" sz="1000" dirty="0">
                        <a:solidFill>
                          <a:schemeClr val="tx1"/>
                        </a:solidFill>
                        <a:latin typeface="Letter-join Print Plus 1" panose="02000805000000020003" pitchFamily="50"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000" dirty="0" smtClean="0">
                          <a:solidFill>
                            <a:schemeClr val="tx1"/>
                          </a:solidFill>
                          <a:latin typeface="Letter-join Print Plus 1" panose="02000805000000020003" pitchFamily="50" charset="0"/>
                          <a:cs typeface="Amatic SC"/>
                        </a:rPr>
                        <a:t>Class worship</a:t>
                      </a:r>
                      <a:endParaRPr lang="en-US" sz="1000" dirty="0">
                        <a:solidFill>
                          <a:schemeClr val="tx1"/>
                        </a:solidFill>
                        <a:latin typeface="Letter-join Print Plus 1" panose="02000805000000020003" pitchFamily="50" charset="0"/>
                        <a:cs typeface="Amatic SC"/>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rtl="0" eaLnBrk="1" fontAlgn="auto" latinLnBrk="0" hangingPunct="1">
                        <a:lnSpc>
                          <a:spcPct val="100000"/>
                        </a:lnSpc>
                        <a:spcBef>
                          <a:spcPts val="0"/>
                        </a:spcBef>
                        <a:spcAft>
                          <a:spcPts val="0"/>
                        </a:spcAft>
                        <a:buClrTx/>
                        <a:buSzTx/>
                        <a:buFontTx/>
                        <a:buNone/>
                      </a:pPr>
                      <a:r>
                        <a:rPr lang="en-GB" sz="1000" dirty="0">
                          <a:solidFill>
                            <a:schemeClr val="tx1"/>
                          </a:solidFill>
                          <a:latin typeface="Letter-join Print Plus 1" panose="02000805000000020003" pitchFamily="50" charset="0"/>
                          <a:cs typeface="Amatic SC"/>
                        </a:rPr>
                        <a:t>World book day-Grandparents come and read</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Parents Evening </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GB" sz="10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a:lnSpc>
                          <a:spcPct val="100000"/>
                        </a:lnSpc>
                        <a:spcBef>
                          <a:spcPts val="0"/>
                        </a:spcBef>
                        <a:spcAft>
                          <a:spcPts val="0"/>
                        </a:spcAft>
                        <a:buClrTx/>
                        <a:buSzTx/>
                        <a:buFontTx/>
                        <a:buNone/>
                      </a:pPr>
                      <a:r>
                        <a:rPr lang="en-GB" sz="1000" dirty="0" smtClean="0">
                          <a:solidFill>
                            <a:schemeClr val="tx1"/>
                          </a:solidFill>
                          <a:latin typeface="Letter-join Print Plus 1" panose="02000805000000020003" pitchFamily="50" charset="0"/>
                          <a:cs typeface="Amatic SC"/>
                        </a:rPr>
                        <a:t>School trip</a:t>
                      </a:r>
                      <a:endParaRPr lang="en-GB" sz="1000" dirty="0">
                        <a:solidFill>
                          <a:schemeClr val="tx1"/>
                        </a:solidFill>
                        <a:latin typeface="Letter-join Print Plus 1" panose="02000805000000020003" pitchFamily="50" charset="0"/>
                        <a:cs typeface="Amatic SC"/>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smtClean="0">
                          <a:solidFill>
                            <a:schemeClr val="tx1"/>
                          </a:solidFill>
                          <a:latin typeface="Letter-join Print Plus 1" panose="02000805000000020003" pitchFamily="50" charset="0"/>
                          <a:cs typeface="Amatic SC" panose="00000500000000000000" pitchFamily="2" charset="-79"/>
                        </a:rPr>
                        <a:t>Class worship</a:t>
                      </a:r>
                      <a:endParaRPr lang="en-GB" sz="10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School</a:t>
                      </a:r>
                      <a:r>
                        <a:rPr lang="en-GB" sz="1000" baseline="0" dirty="0">
                          <a:solidFill>
                            <a:schemeClr val="tx1"/>
                          </a:solidFill>
                          <a:latin typeface="Letter-join Print Plus 1" panose="02000805000000020003" pitchFamily="50" charset="0"/>
                          <a:cs typeface="Amatic SC" panose="00000500000000000000" pitchFamily="2" charset="-79"/>
                        </a:rPr>
                        <a:t> trip.</a:t>
                      </a:r>
                      <a:endParaRPr lang="en-GB" sz="1000" dirty="0">
                        <a:solidFill>
                          <a:schemeClr val="tx1"/>
                        </a:solidFill>
                        <a:latin typeface="Letter-join Print Plus 1" panose="02000805000000020003" pitchFamily="50" charset="0"/>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Reports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000" dirty="0">
                          <a:solidFill>
                            <a:schemeClr val="tx1"/>
                          </a:solidFill>
                          <a:latin typeface="Letter-join Print Plus 1" panose="02000805000000020003" pitchFamily="50" charset="0"/>
                          <a:cs typeface="Amatic SC" panose="00000500000000000000" pitchFamily="2" charset="-79"/>
                        </a:rPr>
                        <a:t>Sports day</a:t>
                      </a:r>
                      <a:endParaRPr lang="en-GB" sz="1000" baseline="0" dirty="0">
                        <a:solidFill>
                          <a:schemeClr val="tx1"/>
                        </a:solidFill>
                        <a:latin typeface="Letter-join Print Plus 1" panose="02000805000000020003" pitchFamily="50" charset="0"/>
                        <a:cs typeface="Amatic SC" panose="00000500000000000000" pitchFamily="2" charset="-79"/>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US" sz="1000" dirty="0">
                        <a:solidFill>
                          <a:schemeClr val="tx1"/>
                        </a:solidFill>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84788128"/>
                  </a:ext>
                </a:extLst>
              </a:tr>
            </a:tbl>
          </a:graphicData>
        </a:graphic>
      </p:graphicFrame>
    </p:spTree>
    <p:extLst>
      <p:ext uri="{BB962C8B-B14F-4D97-AF65-F5344CB8AC3E}">
        <p14:creationId xmlns:p14="http://schemas.microsoft.com/office/powerpoint/2010/main" val="447986735"/>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122569770"/>
              </p:ext>
            </p:extLst>
          </p:nvPr>
        </p:nvGraphicFramePr>
        <p:xfrm>
          <a:off x="233406" y="595727"/>
          <a:ext cx="11801839" cy="5837482"/>
        </p:xfrm>
        <a:graphic>
          <a:graphicData uri="http://schemas.openxmlformats.org/drawingml/2006/table">
            <a:tbl>
              <a:tblPr firstRow="1" bandRow="1">
                <a:tableStyleId>{5C22544A-7EE6-4342-B048-85BDC9FD1C3A}</a:tableStyleId>
              </a:tblPr>
              <a:tblGrid>
                <a:gridCol w="1685977">
                  <a:extLst>
                    <a:ext uri="{9D8B030D-6E8A-4147-A177-3AD203B41FA5}">
                      <a16:colId xmlns:a16="http://schemas.microsoft.com/office/drawing/2014/main" val="385991600"/>
                    </a:ext>
                  </a:extLst>
                </a:gridCol>
                <a:gridCol w="1685977">
                  <a:extLst>
                    <a:ext uri="{9D8B030D-6E8A-4147-A177-3AD203B41FA5}">
                      <a16:colId xmlns:a16="http://schemas.microsoft.com/office/drawing/2014/main" val="2865123548"/>
                    </a:ext>
                  </a:extLst>
                </a:gridCol>
                <a:gridCol w="1685977">
                  <a:extLst>
                    <a:ext uri="{9D8B030D-6E8A-4147-A177-3AD203B41FA5}">
                      <a16:colId xmlns:a16="http://schemas.microsoft.com/office/drawing/2014/main" val="872926247"/>
                    </a:ext>
                  </a:extLst>
                </a:gridCol>
                <a:gridCol w="1685977">
                  <a:extLst>
                    <a:ext uri="{9D8B030D-6E8A-4147-A177-3AD203B41FA5}">
                      <a16:colId xmlns:a16="http://schemas.microsoft.com/office/drawing/2014/main" val="1315738151"/>
                    </a:ext>
                  </a:extLst>
                </a:gridCol>
                <a:gridCol w="1685977">
                  <a:extLst>
                    <a:ext uri="{9D8B030D-6E8A-4147-A177-3AD203B41FA5}">
                      <a16:colId xmlns:a16="http://schemas.microsoft.com/office/drawing/2014/main" val="2709165749"/>
                    </a:ext>
                  </a:extLst>
                </a:gridCol>
                <a:gridCol w="1685977">
                  <a:extLst>
                    <a:ext uri="{9D8B030D-6E8A-4147-A177-3AD203B41FA5}">
                      <a16:colId xmlns:a16="http://schemas.microsoft.com/office/drawing/2014/main" val="2335150482"/>
                    </a:ext>
                  </a:extLst>
                </a:gridCol>
                <a:gridCol w="1685977">
                  <a:extLst>
                    <a:ext uri="{9D8B030D-6E8A-4147-A177-3AD203B41FA5}">
                      <a16:colId xmlns:a16="http://schemas.microsoft.com/office/drawing/2014/main" val="4046203905"/>
                    </a:ext>
                  </a:extLst>
                </a:gridCol>
              </a:tblGrid>
              <a:tr h="261779">
                <a:tc>
                  <a:txBody>
                    <a:bodyPr/>
                    <a:lstStyle/>
                    <a:p>
                      <a:pPr algn="ctr"/>
                      <a:endParaRPr lang="en-GB" sz="1050" b="0" dirty="0">
                        <a:latin typeface="Letter-join Print Plus 1" panose="02000805000000020003" pitchFamily="50"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Autumn 1</a:t>
                      </a:r>
                      <a:endParaRPr lang="en-GB"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Letter-join Print Plus 1" panose="02000805000000020003" pitchFamily="50" charset="0"/>
                          <a:cs typeface="Amatic SC" panose="020B0604020202020204" charset="-79"/>
                        </a:rPr>
                        <a:t>Autumn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Spring 1</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Spring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Summer 1</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Summer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300609">
                <a:tc>
                  <a:txBody>
                    <a:bodyPr/>
                    <a:lstStyle/>
                    <a:p>
                      <a:pPr algn="ctr"/>
                      <a:r>
                        <a:rPr lang="en-US" sz="1050" b="1" dirty="0">
                          <a:latin typeface="Letter-join Print Plus 1" panose="02000805000000020003" pitchFamily="50" charset="0"/>
                          <a:cs typeface="Amatic SC" panose="020B0604020202020204" charset="-79"/>
                        </a:rPr>
                        <a:t>General Themes </a:t>
                      </a:r>
                      <a:endParaRPr lang="en-GB" sz="105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All about</a:t>
                      </a:r>
                      <a:r>
                        <a:rPr lang="en-US" sz="1050" b="1" baseline="0" dirty="0">
                          <a:solidFill>
                            <a:schemeClr val="tx1"/>
                          </a:solidFill>
                          <a:latin typeface="Letter-join Print Plus 1" panose="02000805000000020003" pitchFamily="50" charset="0"/>
                          <a:cs typeface="Amatic SC" panose="020B0604020202020204" charset="-79"/>
                        </a:rPr>
                        <a:t> me!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b="1" dirty="0" smtClean="0">
                          <a:solidFill>
                            <a:schemeClr val="tx1"/>
                          </a:solidFill>
                          <a:latin typeface="Letter-join Print Plus 1" panose="02000805000000020003" pitchFamily="50" charset="0"/>
                          <a:cs typeface="Amatic SC" panose="020B0604020202020204" charset="-79"/>
                        </a:rPr>
                        <a:t>Sparkle and shine!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50" b="1" dirty="0" smtClean="0">
                          <a:solidFill>
                            <a:schemeClr val="tx1"/>
                          </a:solidFill>
                          <a:latin typeface="Letter-join Print Plus 1" panose="02000805000000020003" pitchFamily="50" charset="0"/>
                          <a:cs typeface="Amatic SC" panose="020B0604020202020204" charset="-79"/>
                        </a:rPr>
                        <a:t>Terrific tales</a:t>
                      </a:r>
                      <a:r>
                        <a:rPr lang="en-US" sz="1050" b="1" baseline="0" dirty="0" smtClean="0">
                          <a:solidFill>
                            <a:schemeClr val="tx1"/>
                          </a:solidFill>
                          <a:latin typeface="Letter-join Print Plus 1" panose="02000805000000020003" pitchFamily="50" charset="0"/>
                          <a:cs typeface="Amatic SC" panose="020B0604020202020204" charset="-79"/>
                        </a:rPr>
                        <a:t>!</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50" b="1" dirty="0">
                          <a:solidFill>
                            <a:schemeClr val="accent6">
                              <a:lumMod val="50000"/>
                            </a:schemeClr>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Letter-join Print Plus 1" panose="02000805000000020003" pitchFamily="50" charset="0"/>
                          <a:cs typeface="Amatic SC" panose="020B0604020202020204" charset="-79"/>
                        </a:rPr>
                        <a:t>Fun</a:t>
                      </a:r>
                      <a:r>
                        <a:rPr lang="en-US" sz="1050" b="1" baseline="0" dirty="0">
                          <a:solidFill>
                            <a:schemeClr val="tx1"/>
                          </a:solidFill>
                          <a:latin typeface="Letter-join Print Plus 1" panose="02000805000000020003" pitchFamily="50" charset="0"/>
                          <a:cs typeface="Amatic SC" panose="020B0604020202020204" charset="-79"/>
                        </a:rPr>
                        <a:t> at the seaside!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1424498">
                <a:tc>
                  <a:txBody>
                    <a:bodyPr/>
                    <a:lstStyle/>
                    <a:p>
                      <a:pPr algn="ctr"/>
                      <a:r>
                        <a:rPr lang="en-GB" sz="1000" b="1" baseline="0" dirty="0">
                          <a:latin typeface="Letter-join Print Plus 1" panose="02000805000000020003" pitchFamily="50" charset="0"/>
                          <a:cs typeface="Amatic SC" panose="020B0604020202020204" charset="-79"/>
                        </a:rPr>
                        <a:t>Communication and Language </a:t>
                      </a:r>
                    </a:p>
                    <a:p>
                      <a:pPr algn="ctr"/>
                      <a:r>
                        <a:rPr lang="en-GB" sz="1000" b="0" baseline="0" dirty="0">
                          <a:latin typeface="Letter-join Print Plus 1" panose="02000805000000020003" pitchFamily="50" charset="0"/>
                          <a:cs typeface="Amatic SC" panose="020B0604020202020204" charset="-79"/>
                        </a:rPr>
                        <a:t>Talk to parents about </a:t>
                      </a:r>
                    </a:p>
                    <a:p>
                      <a:pPr algn="ctr"/>
                      <a:r>
                        <a:rPr lang="en-GB" sz="1000" b="0" baseline="0" dirty="0">
                          <a:latin typeface="Letter-join Print Plus 1" panose="02000805000000020003" pitchFamily="50" charset="0"/>
                          <a:cs typeface="Amatic SC" panose="020B0604020202020204" charset="-79"/>
                        </a:rPr>
                        <a:t>what language they </a:t>
                      </a:r>
                    </a:p>
                    <a:p>
                      <a:pPr algn="ctr"/>
                      <a:r>
                        <a:rPr lang="en-GB" sz="1000" b="0" baseline="0" dirty="0">
                          <a:latin typeface="Letter-join Print Plus 1" panose="02000805000000020003" pitchFamily="50" charset="0"/>
                          <a:cs typeface="Amatic SC" panose="020B0604020202020204" charset="-79"/>
                        </a:rPr>
                        <a:t>speak at home, try </a:t>
                      </a:r>
                    </a:p>
                    <a:p>
                      <a:pPr algn="ctr"/>
                      <a:r>
                        <a:rPr lang="en-GB" sz="1000" b="0" baseline="0" dirty="0">
                          <a:latin typeface="Letter-join Print Plus 1" panose="02000805000000020003" pitchFamily="50" charset="0"/>
                          <a:cs typeface="Amatic SC" panose="020B0604020202020204" charset="-79"/>
                        </a:rPr>
                        <a:t>and learn a few key </a:t>
                      </a:r>
                    </a:p>
                    <a:p>
                      <a:pPr algn="ctr"/>
                      <a:r>
                        <a:rPr lang="en-GB" sz="1000" b="0" baseline="0" dirty="0">
                          <a:latin typeface="Letter-join Print Plus 1" panose="02000805000000020003" pitchFamily="50" charset="0"/>
                          <a:cs typeface="Amatic SC" panose="020B0604020202020204" charset="-79"/>
                        </a:rPr>
                        <a:t>words and celebrate </a:t>
                      </a:r>
                    </a:p>
                    <a:p>
                      <a:pPr algn="ctr"/>
                      <a:r>
                        <a:rPr lang="en-GB" sz="1000" b="0" baseline="0" dirty="0">
                          <a:latin typeface="Letter-join Print Plus 1" panose="02000805000000020003" pitchFamily="50" charset="0"/>
                          <a:cs typeface="Amatic SC" panose="020B0604020202020204" charset="-79"/>
                        </a:rPr>
                        <a:t>multilingualism in school.</a:t>
                      </a:r>
                    </a:p>
                    <a:p>
                      <a:pPr algn="ctr"/>
                      <a:endParaRPr lang="en-US" sz="1000" b="0" baseline="0"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000" b="0"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Amatic SC" panose="00000500000000000000" pitchFamily="2" charset="-79"/>
                        </a:rPr>
                        <a:t>The development of children’s spoken language underpins all seven areas of learning and development. Children’s back-and-forth interactions from an early age form the foundations for language and cognitive development. The number and quality of the conversations they have with adults and peers throughout the day in a language-rich environment is crucial. By commenting on what children are interested in or doing, and echoing back what they say with new vocabulary added, practitioners will build children's language effectively. Reading frequently to children, and engaging them actively in stories, non-fiction, rhymes and poems, and then providing them with extensive opportunities to use and embed new words in a range of contexts, will give children the opportunity to thrive. Through conversation, story-telling and role play, where children share their ideas with support and modelling from their teacher, and sensitive questioning that invites them to elaborate, children become comfortable using a rich range of vocabulary and language structures.</a:t>
                      </a:r>
                    </a:p>
                    <a:p>
                      <a:endParaRPr lang="en-GB" sz="1000" b="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922742">
                <a:tc rowSpan="2">
                  <a:txBody>
                    <a:bodyPr/>
                    <a:lstStyle/>
                    <a:p>
                      <a:r>
                        <a:rPr lang="en-GB" sz="1000" dirty="0">
                          <a:latin typeface="Letter-join Print Plus 1" panose="02000805000000020003" pitchFamily="50" charset="0"/>
                        </a:rPr>
                        <a:t>Focus </a:t>
                      </a:r>
                    </a:p>
                    <a:p>
                      <a:r>
                        <a:rPr lang="en-GB" sz="1000" dirty="0">
                          <a:latin typeface="Letter-join Print Plus 1" panose="02000805000000020003" pitchFamily="50" charset="0"/>
                        </a:rPr>
                        <a:t>– C&amp;L is developed </a:t>
                      </a:r>
                    </a:p>
                    <a:p>
                      <a:r>
                        <a:rPr lang="en-GB" sz="1000" dirty="0">
                          <a:latin typeface="Letter-join Print Plus 1" panose="02000805000000020003" pitchFamily="50" charset="0"/>
                        </a:rPr>
                        <a:t>throughout the </a:t>
                      </a:r>
                    </a:p>
                    <a:p>
                      <a:r>
                        <a:rPr lang="en-GB" sz="1000" dirty="0">
                          <a:latin typeface="Letter-join Print Plus 1" panose="02000805000000020003" pitchFamily="50" charset="0"/>
                        </a:rPr>
                        <a:t>year through high </a:t>
                      </a:r>
                    </a:p>
                    <a:p>
                      <a:r>
                        <a:rPr lang="en-GB" sz="1000" dirty="0">
                          <a:latin typeface="Letter-join Print Plus 1" panose="02000805000000020003" pitchFamily="50" charset="0"/>
                        </a:rPr>
                        <a:t>quality </a:t>
                      </a:r>
                    </a:p>
                    <a:p>
                      <a:r>
                        <a:rPr lang="en-GB" sz="1000" dirty="0">
                          <a:latin typeface="Letter-join Print Plus 1" panose="02000805000000020003" pitchFamily="50" charset="0"/>
                        </a:rPr>
                        <a:t>interactions, daily </a:t>
                      </a:r>
                    </a:p>
                    <a:p>
                      <a:r>
                        <a:rPr lang="en-GB" sz="1000" dirty="0">
                          <a:latin typeface="Letter-join Print Plus 1" panose="02000805000000020003" pitchFamily="50" charset="0"/>
                        </a:rPr>
                        <a:t>group discussions, </a:t>
                      </a:r>
                    </a:p>
                    <a:p>
                      <a:r>
                        <a:rPr lang="en-GB" sz="1000" dirty="0">
                          <a:latin typeface="Letter-join Print Plus 1" panose="02000805000000020003" pitchFamily="50" charset="0"/>
                        </a:rPr>
                        <a:t>sharing circles, </a:t>
                      </a:r>
                    </a:p>
                    <a:p>
                      <a:r>
                        <a:rPr lang="en-GB" sz="1000" dirty="0">
                          <a:latin typeface="Letter-join Print Plus 1" panose="02000805000000020003" pitchFamily="50" charset="0"/>
                        </a:rPr>
                        <a:t>PSHE times, </a:t>
                      </a:r>
                    </a:p>
                    <a:p>
                      <a:r>
                        <a:rPr lang="en-GB" sz="1000" dirty="0">
                          <a:latin typeface="Letter-join Print Plus 1" panose="02000805000000020003" pitchFamily="50" charset="0"/>
                        </a:rPr>
                        <a:t>stories, singing, </a:t>
                      </a:r>
                    </a:p>
                    <a:p>
                      <a:r>
                        <a:rPr lang="en-GB" sz="1000" dirty="0">
                          <a:latin typeface="Letter-join Print Plus 1" panose="02000805000000020003" pitchFamily="50" charset="0"/>
                        </a:rPr>
                        <a:t>speech and </a:t>
                      </a:r>
                    </a:p>
                    <a:p>
                      <a:r>
                        <a:rPr lang="en-GB" sz="1000" dirty="0">
                          <a:latin typeface="Letter-join Print Plus 1" panose="02000805000000020003" pitchFamily="50" charset="0"/>
                        </a:rPr>
                        <a:t>language </a:t>
                      </a:r>
                    </a:p>
                    <a:p>
                      <a:r>
                        <a:rPr lang="en-GB" sz="1000" dirty="0">
                          <a:latin typeface="Letter-join Print Plus 1" panose="02000805000000020003" pitchFamily="50" charset="0"/>
                        </a:rPr>
                        <a:t>interventions, EYFS </a:t>
                      </a:r>
                    </a:p>
                    <a:p>
                      <a:r>
                        <a:rPr lang="en-GB" sz="1000" dirty="0">
                          <a:latin typeface="Letter-join Print Plus 1" panose="02000805000000020003" pitchFamily="50" charset="0"/>
                        </a:rPr>
                        <a:t>productions, </a:t>
                      </a:r>
                    </a:p>
                    <a:p>
                      <a:r>
                        <a:rPr lang="en-GB" sz="1000" dirty="0">
                          <a:latin typeface="Letter-join Print Plus 1" panose="02000805000000020003" pitchFamily="50" charset="0"/>
                        </a:rPr>
                        <a:t>assemblies and </a:t>
                      </a:r>
                    </a:p>
                    <a:p>
                      <a:r>
                        <a:rPr lang="en-GB" sz="1000" dirty="0">
                          <a:latin typeface="Letter-join Print Plus 1" panose="02000805000000020003" pitchFamily="50" charset="0"/>
                        </a:rPr>
                        <a:t>weekly </a:t>
                      </a:r>
                    </a:p>
                    <a:p>
                      <a:r>
                        <a:rPr lang="en-GB" sz="1000" dirty="0">
                          <a:latin typeface="Letter-join Print Plus 1" panose="02000805000000020003" pitchFamily="50" charset="0"/>
                        </a:rPr>
                        <a:t>interventions.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1000" b="1" dirty="0">
                          <a:latin typeface="Letter-join Print Plus 1" panose="02000805000000020003" pitchFamily="50" charset="0"/>
                        </a:rPr>
                        <a:t>Welcome to EYFS</a:t>
                      </a:r>
                      <a:r>
                        <a:rPr lang="en-GB" sz="1000" dirty="0">
                          <a:latin typeface="Letter-join Print Plus 1" panose="02000805000000020003" pitchFamily="50" charset="0"/>
                        </a:rPr>
                        <a:t> Settling in activities Making friends Children talking about experiences that are familiar to them through the use of news from home books. Rhyming and alliteration Shared stories Model talk routines through the day. For example, arriving in school: “Good morning, how are you?”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Letter-join Print Plus 1" panose="02000805000000020003" pitchFamily="50" charset="0"/>
                        </a:rPr>
                        <a:t>Tell me a story! </a:t>
                      </a:r>
                    </a:p>
                    <a:p>
                      <a:r>
                        <a:rPr lang="en-GB" sz="1000" dirty="0">
                          <a:latin typeface="Letter-join Print Plus 1" panose="02000805000000020003" pitchFamily="50" charset="0"/>
                        </a:rPr>
                        <a:t>Settling in activities Develop vocabulary Discovering Passions Tell me a story - retelling stories Story language Word hunts Listening and responding to stories Following instructions Takes part in discussion Understands how to listen carefully and why listening is important – introducing talking partners. Use new vocabulary through the day. Carefully chosen stories to develop the children’s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Letter-join Print Plus 1" panose="02000805000000020003" pitchFamily="50" charset="0"/>
                        </a:rPr>
                        <a:t>Tell me why!</a:t>
                      </a:r>
                    </a:p>
                    <a:p>
                      <a:r>
                        <a:rPr lang="en-GB" sz="1000" dirty="0">
                          <a:latin typeface="Letter-join Print Plus 1" panose="02000805000000020003" pitchFamily="50" charset="0"/>
                        </a:rPr>
                        <a:t>Using language well.</a:t>
                      </a:r>
                    </a:p>
                    <a:p>
                      <a:r>
                        <a:rPr lang="en-GB" sz="1000" dirty="0">
                          <a:latin typeface="Letter-join Print Plus 1" panose="02000805000000020003" pitchFamily="50" charset="0"/>
                        </a:rPr>
                        <a:t>Encourage and model </a:t>
                      </a:r>
                    </a:p>
                    <a:p>
                      <a:r>
                        <a:rPr lang="en-GB" sz="1000" dirty="0">
                          <a:latin typeface="Letter-join Print Plus 1" panose="02000805000000020003" pitchFamily="50" charset="0"/>
                        </a:rPr>
                        <a:t>the use of how and why </a:t>
                      </a:r>
                    </a:p>
                    <a:p>
                      <a:r>
                        <a:rPr lang="en-GB" sz="1000" dirty="0">
                          <a:latin typeface="Letter-join Print Plus 1" panose="02000805000000020003" pitchFamily="50" charset="0"/>
                        </a:rPr>
                        <a:t>questions during new </a:t>
                      </a:r>
                    </a:p>
                    <a:p>
                      <a:r>
                        <a:rPr lang="en-GB" sz="1000" dirty="0">
                          <a:latin typeface="Letter-join Print Plus 1" panose="02000805000000020003" pitchFamily="50" charset="0"/>
                        </a:rPr>
                        <a:t>time.</a:t>
                      </a:r>
                    </a:p>
                    <a:p>
                      <a:r>
                        <a:rPr lang="en-GB" sz="1000" dirty="0">
                          <a:latin typeface="Letter-join Print Plus 1" panose="02000805000000020003" pitchFamily="50" charset="0"/>
                        </a:rPr>
                        <a:t>Discovering Passions</a:t>
                      </a:r>
                    </a:p>
                    <a:p>
                      <a:r>
                        <a:rPr lang="en-GB" sz="1000" dirty="0">
                          <a:latin typeface="Letter-join Print Plus 1" panose="02000805000000020003" pitchFamily="50" charset="0"/>
                        </a:rPr>
                        <a:t>Retelling a story with </a:t>
                      </a:r>
                    </a:p>
                    <a:p>
                      <a:r>
                        <a:rPr lang="en-GB" sz="1000" dirty="0">
                          <a:latin typeface="Letter-join Print Plus 1" panose="02000805000000020003" pitchFamily="50" charset="0"/>
                        </a:rPr>
                        <a:t>story language –</a:t>
                      </a:r>
                    </a:p>
                    <a:p>
                      <a:r>
                        <a:rPr lang="en-GB" sz="1000" dirty="0">
                          <a:latin typeface="Letter-join Print Plus 1" panose="02000805000000020003" pitchFamily="50" charset="0"/>
                        </a:rPr>
                        <a:t>provide puppets and </a:t>
                      </a:r>
                    </a:p>
                    <a:p>
                      <a:r>
                        <a:rPr lang="en-GB" sz="1000" dirty="0">
                          <a:latin typeface="Letter-join Print Plus 1" panose="02000805000000020003" pitchFamily="50" charset="0"/>
                        </a:rPr>
                        <a:t>props in CP.</a:t>
                      </a:r>
                    </a:p>
                    <a:p>
                      <a:r>
                        <a:rPr lang="en-GB" sz="1000" dirty="0">
                          <a:latin typeface="Letter-join Print Plus 1" panose="02000805000000020003" pitchFamily="50" charset="0"/>
                        </a:rPr>
                        <a:t>Encourage and model </a:t>
                      </a:r>
                    </a:p>
                    <a:p>
                      <a:r>
                        <a:rPr lang="en-GB" sz="1000" dirty="0">
                          <a:latin typeface="Letter-join Print Plus 1" panose="02000805000000020003" pitchFamily="50" charset="0"/>
                        </a:rPr>
                        <a:t>describing events in </a:t>
                      </a:r>
                    </a:p>
                    <a:p>
                      <a:r>
                        <a:rPr lang="en-GB" sz="1000" dirty="0">
                          <a:latin typeface="Letter-join Print Plus 1" panose="02000805000000020003" pitchFamily="50" charset="0"/>
                        </a:rPr>
                        <a:t>some detail during new </a:t>
                      </a:r>
                    </a:p>
                    <a:p>
                      <a:r>
                        <a:rPr lang="en-GB" sz="1000" dirty="0">
                          <a:latin typeface="Letter-join Print Plus 1" panose="02000805000000020003" pitchFamily="50" charset="0"/>
                        </a:rPr>
                        <a:t>time and in the puppet </a:t>
                      </a:r>
                    </a:p>
                    <a:p>
                      <a:r>
                        <a:rPr lang="en-GB" sz="1000" dirty="0">
                          <a:latin typeface="Letter-join Print Plus 1" panose="02000805000000020003" pitchFamily="50" charset="0"/>
                        </a:rPr>
                        <a:t>area.</a:t>
                      </a:r>
                      <a:r>
                        <a:rPr lang="en-GB" sz="1000" baseline="0" dirty="0">
                          <a:latin typeface="Letter-join Print Plus 1" panose="02000805000000020003" pitchFamily="50" charset="0"/>
                        </a:rPr>
                        <a:t> </a:t>
                      </a:r>
                      <a:r>
                        <a:rPr lang="en-GB" sz="1000" dirty="0">
                          <a:latin typeface="Letter-join Print Plus 1" panose="02000805000000020003" pitchFamily="50" charset="0"/>
                        </a:rPr>
                        <a:t>Listen to and talk about stories to build </a:t>
                      </a:r>
                    </a:p>
                    <a:p>
                      <a:r>
                        <a:rPr lang="en-GB" sz="1000" dirty="0">
                          <a:latin typeface="Letter-join Print Plus 1" panose="02000805000000020003" pitchFamily="50" charset="0"/>
                        </a:rPr>
                        <a:t>familiarity and </a:t>
                      </a:r>
                    </a:p>
                    <a:p>
                      <a:r>
                        <a:rPr lang="en-GB" sz="1000" dirty="0">
                          <a:latin typeface="Letter-join Print Plus 1" panose="02000805000000020003" pitchFamily="50" charset="0"/>
                        </a:rPr>
                        <a:t>understanding.</a:t>
                      </a:r>
                    </a:p>
                    <a:p>
                      <a:r>
                        <a:rPr lang="en-GB" sz="1000" dirty="0">
                          <a:latin typeface="Letter-join Print Plus 1" panose="02000805000000020003" pitchFamily="50" charset="0"/>
                        </a:rPr>
                        <a:t>Learn rhymes, poems </a:t>
                      </a:r>
                    </a:p>
                    <a:p>
                      <a:r>
                        <a:rPr lang="en-GB" sz="1000" dirty="0">
                          <a:latin typeface="Letter-join Print Plus 1" panose="02000805000000020003" pitchFamily="50" charset="0"/>
                        </a:rPr>
                        <a:t>and songs.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Letter-join Print Plus 1" panose="02000805000000020003" pitchFamily="50" charset="0"/>
                        </a:rPr>
                        <a:t>Talk it through!</a:t>
                      </a:r>
                    </a:p>
                    <a:p>
                      <a:r>
                        <a:rPr lang="en-GB" sz="1000" dirty="0">
                          <a:latin typeface="Letter-join Print Plus 1" panose="02000805000000020003" pitchFamily="50" charset="0"/>
                        </a:rPr>
                        <a:t>Encourage and model </a:t>
                      </a:r>
                    </a:p>
                    <a:p>
                      <a:r>
                        <a:rPr lang="en-GB" sz="1000" dirty="0">
                          <a:latin typeface="Letter-join Print Plus 1" panose="02000805000000020003" pitchFamily="50" charset="0"/>
                        </a:rPr>
                        <a:t>the use of time </a:t>
                      </a:r>
                    </a:p>
                    <a:p>
                      <a:r>
                        <a:rPr lang="en-GB" sz="1000" dirty="0">
                          <a:latin typeface="Letter-join Print Plus 1" panose="02000805000000020003" pitchFamily="50" charset="0"/>
                        </a:rPr>
                        <a:t>connectives when </a:t>
                      </a:r>
                    </a:p>
                    <a:p>
                      <a:r>
                        <a:rPr lang="en-GB" sz="1000" dirty="0">
                          <a:latin typeface="Letter-join Print Plus 1" panose="02000805000000020003" pitchFamily="50" charset="0"/>
                        </a:rPr>
                        <a:t>children are telling their </a:t>
                      </a:r>
                    </a:p>
                    <a:p>
                      <a:r>
                        <a:rPr lang="en-GB" sz="1000" dirty="0">
                          <a:latin typeface="Letter-join Print Plus 1" panose="02000805000000020003" pitchFamily="50" charset="0"/>
                        </a:rPr>
                        <a:t>news from home or </a:t>
                      </a:r>
                    </a:p>
                    <a:p>
                      <a:r>
                        <a:rPr lang="en-GB" sz="1000" dirty="0">
                          <a:latin typeface="Letter-join Print Plus 1" panose="02000805000000020003" pitchFamily="50" charset="0"/>
                        </a:rPr>
                        <a:t>retelling stories.</a:t>
                      </a:r>
                    </a:p>
                    <a:p>
                      <a:r>
                        <a:rPr lang="en-GB" sz="1000" dirty="0">
                          <a:latin typeface="Letter-join Print Plus 1" panose="02000805000000020003" pitchFamily="50" charset="0"/>
                        </a:rPr>
                        <a:t>Understand how to </a:t>
                      </a:r>
                    </a:p>
                    <a:p>
                      <a:r>
                        <a:rPr lang="en-GB" sz="1000" dirty="0">
                          <a:latin typeface="Letter-join Print Plus 1" panose="02000805000000020003" pitchFamily="50" charset="0"/>
                        </a:rPr>
                        <a:t>listen carefully and why </a:t>
                      </a:r>
                    </a:p>
                    <a:p>
                      <a:r>
                        <a:rPr lang="en-GB" sz="1000" dirty="0">
                          <a:latin typeface="Letter-join Print Plus 1" panose="02000805000000020003" pitchFamily="50" charset="0"/>
                        </a:rPr>
                        <a:t>listening is important –</a:t>
                      </a:r>
                    </a:p>
                    <a:p>
                      <a:r>
                        <a:rPr lang="en-GB" sz="1000" dirty="0">
                          <a:latin typeface="Letter-join Print Plus 1" panose="02000805000000020003" pitchFamily="50" charset="0"/>
                        </a:rPr>
                        <a:t>children to listen </a:t>
                      </a:r>
                    </a:p>
                    <a:p>
                      <a:r>
                        <a:rPr lang="en-GB" sz="1000" dirty="0">
                          <a:latin typeface="Letter-join Print Plus 1" panose="02000805000000020003" pitchFamily="50" charset="0"/>
                        </a:rPr>
                        <a:t>carefully and ask good </a:t>
                      </a:r>
                    </a:p>
                    <a:p>
                      <a:r>
                        <a:rPr lang="en-GB" sz="1000" dirty="0">
                          <a:latin typeface="Letter-join Print Plus 1" panose="02000805000000020003" pitchFamily="50" charset="0"/>
                        </a:rPr>
                        <a:t>Questions. Sustained focus when listening to a story.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Letter-join Print Plus 1" panose="02000805000000020003" pitchFamily="50" charset="0"/>
                        </a:rPr>
                        <a:t>What happened?</a:t>
                      </a:r>
                    </a:p>
                    <a:p>
                      <a:r>
                        <a:rPr lang="en-GB" sz="1000" dirty="0">
                          <a:latin typeface="Letter-join Print Plus 1" panose="02000805000000020003" pitchFamily="50" charset="0"/>
                        </a:rPr>
                        <a:t>Re-read some favourite </a:t>
                      </a:r>
                    </a:p>
                    <a:p>
                      <a:r>
                        <a:rPr lang="en-GB" sz="1000" dirty="0">
                          <a:latin typeface="Letter-join Print Plus 1" panose="02000805000000020003" pitchFamily="50" charset="0"/>
                        </a:rPr>
                        <a:t>stories/ stories we have </a:t>
                      </a:r>
                    </a:p>
                    <a:p>
                      <a:r>
                        <a:rPr lang="en-GB" sz="1000" dirty="0">
                          <a:latin typeface="Letter-join Print Plus 1" panose="02000805000000020003" pitchFamily="50" charset="0"/>
                        </a:rPr>
                        <a:t>uses in our learning to </a:t>
                      </a:r>
                    </a:p>
                    <a:p>
                      <a:r>
                        <a:rPr lang="en-GB" sz="1000" dirty="0">
                          <a:latin typeface="Letter-join Print Plus 1" panose="02000805000000020003" pitchFamily="50" charset="0"/>
                        </a:rPr>
                        <a:t>revisit and consolidate </a:t>
                      </a:r>
                    </a:p>
                    <a:p>
                      <a:r>
                        <a:rPr lang="en-GB" sz="1000" dirty="0">
                          <a:latin typeface="Letter-join Print Plus 1" panose="02000805000000020003" pitchFamily="50" charset="0"/>
                        </a:rPr>
                        <a:t>vocabulary and events –</a:t>
                      </a:r>
                    </a:p>
                    <a:p>
                      <a:r>
                        <a:rPr lang="en-GB" sz="1000" dirty="0">
                          <a:latin typeface="Letter-join Print Plus 1" panose="02000805000000020003" pitchFamily="50" charset="0"/>
                        </a:rPr>
                        <a:t>making our learning </a:t>
                      </a:r>
                    </a:p>
                    <a:p>
                      <a:r>
                        <a:rPr lang="en-GB" sz="1000" dirty="0">
                          <a:latin typeface="Letter-join Print Plus 1" panose="02000805000000020003" pitchFamily="50" charset="0"/>
                        </a:rPr>
                        <a:t>sticky!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Letter-join Print Plus 1" panose="02000805000000020003" pitchFamily="50" charset="0"/>
                        </a:rPr>
                        <a:t>Time to share!</a:t>
                      </a:r>
                    </a:p>
                    <a:p>
                      <a:r>
                        <a:rPr lang="en-GB" sz="1000" dirty="0">
                          <a:latin typeface="Letter-join Print Plus 1" panose="02000805000000020003" pitchFamily="50" charset="0"/>
                        </a:rPr>
                        <a:t>Show and tell during</a:t>
                      </a:r>
                      <a:r>
                        <a:rPr lang="en-GB" sz="1000" baseline="0" dirty="0">
                          <a:latin typeface="Letter-join Print Plus 1" panose="02000805000000020003" pitchFamily="50" charset="0"/>
                        </a:rPr>
                        <a:t> celebration worship.</a:t>
                      </a:r>
                      <a:endParaRPr lang="en-GB" sz="1000" dirty="0">
                        <a:latin typeface="Letter-join Print Plus 1" panose="02000805000000020003" pitchFamily="50" charset="0"/>
                      </a:endParaRPr>
                    </a:p>
                    <a:p>
                      <a:r>
                        <a:rPr lang="en-GB" sz="1000" dirty="0">
                          <a:latin typeface="Letter-join Print Plus 1" panose="02000805000000020003" pitchFamily="50" charset="0"/>
                        </a:rPr>
                        <a:t>Read aloud books to </a:t>
                      </a:r>
                    </a:p>
                    <a:p>
                      <a:r>
                        <a:rPr lang="en-GB" sz="1000" dirty="0">
                          <a:latin typeface="Letter-join Print Plus 1" panose="02000805000000020003" pitchFamily="50" charset="0"/>
                        </a:rPr>
                        <a:t>children that will extend </a:t>
                      </a:r>
                    </a:p>
                    <a:p>
                      <a:r>
                        <a:rPr lang="en-GB" sz="1000" dirty="0">
                          <a:latin typeface="Letter-join Print Plus 1" panose="02000805000000020003" pitchFamily="50" charset="0"/>
                        </a:rPr>
                        <a:t>their knowledge of the </a:t>
                      </a:r>
                    </a:p>
                    <a:p>
                      <a:r>
                        <a:rPr lang="en-GB" sz="1000" dirty="0">
                          <a:latin typeface="Letter-join Print Plus 1" panose="02000805000000020003" pitchFamily="50" charset="0"/>
                        </a:rPr>
                        <a:t>world and illustrate a </a:t>
                      </a:r>
                    </a:p>
                    <a:p>
                      <a:r>
                        <a:rPr lang="en-GB" sz="1000" dirty="0">
                          <a:latin typeface="Letter-join Print Plus 1" panose="02000805000000020003" pitchFamily="50" charset="0"/>
                        </a:rPr>
                        <a:t>current topic.</a:t>
                      </a:r>
                    </a:p>
                    <a:p>
                      <a:r>
                        <a:rPr lang="en-GB" sz="1000" dirty="0">
                          <a:latin typeface="Letter-join Print Plus 1" panose="02000805000000020003" pitchFamily="50" charset="0"/>
                        </a:rPr>
                        <a:t>Select books containing </a:t>
                      </a:r>
                    </a:p>
                    <a:p>
                      <a:r>
                        <a:rPr lang="en-GB" sz="1000" dirty="0">
                          <a:latin typeface="Letter-join Print Plus 1" panose="02000805000000020003" pitchFamily="50" charset="0"/>
                        </a:rPr>
                        <a:t>photographs and </a:t>
                      </a:r>
                    </a:p>
                    <a:p>
                      <a:r>
                        <a:rPr lang="en-GB" sz="1000" dirty="0">
                          <a:latin typeface="Letter-join Print Plus 1" panose="02000805000000020003" pitchFamily="50" charset="0"/>
                        </a:rPr>
                        <a:t>pictures, for example, </a:t>
                      </a:r>
                    </a:p>
                    <a:p>
                      <a:r>
                        <a:rPr lang="en-GB" sz="1000" dirty="0">
                          <a:latin typeface="Letter-join Print Plus 1" panose="02000805000000020003" pitchFamily="50" charset="0"/>
                        </a:rPr>
                        <a:t>places with different </a:t>
                      </a:r>
                    </a:p>
                    <a:p>
                      <a:r>
                        <a:rPr lang="en-GB" sz="1000" dirty="0">
                          <a:latin typeface="Letter-join Print Plus 1" panose="02000805000000020003" pitchFamily="50" charset="0"/>
                        </a:rPr>
                        <a:t>weather types, </a:t>
                      </a:r>
                    </a:p>
                    <a:p>
                      <a:r>
                        <a:rPr lang="en-GB" sz="1000" dirty="0">
                          <a:latin typeface="Letter-join Print Plus 1" panose="02000805000000020003" pitchFamily="50" charset="0"/>
                        </a:rPr>
                        <a:t>dinosaurs and seaside </a:t>
                      </a:r>
                    </a:p>
                    <a:p>
                      <a:r>
                        <a:rPr lang="en-GB" sz="1000" dirty="0">
                          <a:latin typeface="Letter-join Print Plus 1" panose="02000805000000020003" pitchFamily="50" charset="0"/>
                        </a:rPr>
                        <a:t>destinations. Model </a:t>
                      </a:r>
                    </a:p>
                    <a:p>
                      <a:r>
                        <a:rPr lang="en-GB" sz="1000" dirty="0">
                          <a:latin typeface="Letter-join Print Plus 1" panose="02000805000000020003" pitchFamily="50" charset="0"/>
                        </a:rPr>
                        <a:t>using the features of non-fiction books.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5024000"/>
                  </a:ext>
                </a:extLst>
              </a:tr>
              <a:tr h="477193">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1" dirty="0">
                          <a:solidFill>
                            <a:schemeClr val="tx1"/>
                          </a:solidFill>
                          <a:latin typeface="Letter-join Print Plus 1" panose="02000805000000020003" pitchFamily="50" charset="0"/>
                          <a:cs typeface="Amatic SC" panose="020B0604020202020204" charset="-79"/>
                        </a:rPr>
                        <a:t>Curriculum goal: </a:t>
                      </a:r>
                      <a:r>
                        <a:rPr lang="en-GB" sz="1000" b="0" dirty="0">
                          <a:solidFill>
                            <a:schemeClr val="tx1"/>
                          </a:solidFill>
                          <a:latin typeface="Letter-join Print Plus 1" panose="02000805000000020003" pitchFamily="50" charset="0"/>
                          <a:cs typeface="Amatic SC" panose="020B0604020202020204" charset="-79"/>
                        </a:rPr>
                        <a:t>To become a </a:t>
                      </a:r>
                      <a:r>
                        <a:rPr lang="en-GB" sz="1000" b="1" dirty="0">
                          <a:solidFill>
                            <a:schemeClr val="tx1"/>
                          </a:solidFill>
                          <a:latin typeface="Letter-join Print Plus 1" panose="02000805000000020003" pitchFamily="50" charset="0"/>
                          <a:cs typeface="Amatic SC" panose="020B0604020202020204" charset="-79"/>
                        </a:rPr>
                        <a:t>Confident Communicator </a:t>
                      </a:r>
                      <a:r>
                        <a:rPr lang="en-GB" sz="1000" b="0" dirty="0">
                          <a:solidFill>
                            <a:schemeClr val="tx1"/>
                          </a:solidFill>
                          <a:latin typeface="Letter-join Print Plus 1" panose="02000805000000020003" pitchFamily="50" charset="0"/>
                          <a:cs typeface="Amatic SC" panose="020B0604020202020204" charset="-79"/>
                        </a:rPr>
                        <a:t>who can listen carefully in different situations, hold a conversation with friends and adults, ask relevant questions and use new vocabulary to explain ideas and feelings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endParaRPr lang="en-US"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endParaRPr lang="en-GB" sz="1600" dirty="0">
                        <a:solidFill>
                          <a:schemeClr val="bg1">
                            <a:lumMod val="50000"/>
                          </a:schemeClr>
                        </a:solidFill>
                        <a:latin typeface="+mn-lt"/>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spTree>
    <p:extLst>
      <p:ext uri="{BB962C8B-B14F-4D97-AF65-F5344CB8AC3E}">
        <p14:creationId xmlns:p14="http://schemas.microsoft.com/office/powerpoint/2010/main" val="238349110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100624587"/>
              </p:ext>
            </p:extLst>
          </p:nvPr>
        </p:nvGraphicFramePr>
        <p:xfrm>
          <a:off x="233406" y="595727"/>
          <a:ext cx="11801840" cy="6317790"/>
        </p:xfrm>
        <a:graphic>
          <a:graphicData uri="http://schemas.openxmlformats.org/drawingml/2006/table">
            <a:tbl>
              <a:tblPr firstRow="1" bandRow="1">
                <a:tableStyleId>{5C22544A-7EE6-4342-B048-85BDC9FD1C3A}</a:tableStyleId>
              </a:tblPr>
              <a:tblGrid>
                <a:gridCol w="1475230">
                  <a:extLst>
                    <a:ext uri="{9D8B030D-6E8A-4147-A177-3AD203B41FA5}">
                      <a16:colId xmlns:a16="http://schemas.microsoft.com/office/drawing/2014/main" val="385991600"/>
                    </a:ext>
                  </a:extLst>
                </a:gridCol>
                <a:gridCol w="1475230">
                  <a:extLst>
                    <a:ext uri="{9D8B030D-6E8A-4147-A177-3AD203B41FA5}">
                      <a16:colId xmlns:a16="http://schemas.microsoft.com/office/drawing/2014/main" val="2865123548"/>
                    </a:ext>
                  </a:extLst>
                </a:gridCol>
                <a:gridCol w="1475230">
                  <a:extLst>
                    <a:ext uri="{9D8B030D-6E8A-4147-A177-3AD203B41FA5}">
                      <a16:colId xmlns:a16="http://schemas.microsoft.com/office/drawing/2014/main" val="872926247"/>
                    </a:ext>
                  </a:extLst>
                </a:gridCol>
                <a:gridCol w="1475230">
                  <a:extLst>
                    <a:ext uri="{9D8B030D-6E8A-4147-A177-3AD203B41FA5}">
                      <a16:colId xmlns:a16="http://schemas.microsoft.com/office/drawing/2014/main" val="1315738151"/>
                    </a:ext>
                  </a:extLst>
                </a:gridCol>
                <a:gridCol w="1475230">
                  <a:extLst>
                    <a:ext uri="{9D8B030D-6E8A-4147-A177-3AD203B41FA5}">
                      <a16:colId xmlns:a16="http://schemas.microsoft.com/office/drawing/2014/main" val="2709165749"/>
                    </a:ext>
                  </a:extLst>
                </a:gridCol>
                <a:gridCol w="1475230">
                  <a:extLst>
                    <a:ext uri="{9D8B030D-6E8A-4147-A177-3AD203B41FA5}">
                      <a16:colId xmlns:a16="http://schemas.microsoft.com/office/drawing/2014/main" val="2335150482"/>
                    </a:ext>
                  </a:extLst>
                </a:gridCol>
                <a:gridCol w="2950460">
                  <a:extLst>
                    <a:ext uri="{9D8B030D-6E8A-4147-A177-3AD203B41FA5}">
                      <a16:colId xmlns:a16="http://schemas.microsoft.com/office/drawing/2014/main" val="4046203905"/>
                    </a:ext>
                  </a:extLst>
                </a:gridCol>
              </a:tblGrid>
              <a:tr h="261779">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Autumn 1</a:t>
                      </a:r>
                      <a:endParaRPr lang="en-GB"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Letter-join Print Plus 1" panose="02000805000000020003" pitchFamily="50" charset="0"/>
                          <a:cs typeface="Amatic SC" panose="020B0604020202020204" charset="-79"/>
                        </a:rPr>
                        <a:t>Autumn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Spring 1</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Spring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Summer 1</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Summer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300609">
                <a:tc>
                  <a:txBody>
                    <a:bodyPr/>
                    <a:lstStyle/>
                    <a:p>
                      <a:pPr algn="ctr"/>
                      <a:r>
                        <a:rPr lang="en-US" sz="1050" b="1" dirty="0">
                          <a:latin typeface="Letter-join Print Plus 1" panose="02000805000000020003" pitchFamily="50" charset="0"/>
                          <a:cs typeface="Amatic SC" panose="020B0604020202020204" charset="-79"/>
                        </a:rPr>
                        <a:t>General Themes </a:t>
                      </a:r>
                      <a:endParaRPr lang="en-GB" sz="105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All about</a:t>
                      </a:r>
                      <a:r>
                        <a:rPr lang="en-US" sz="1050" b="1" baseline="0" dirty="0">
                          <a:solidFill>
                            <a:schemeClr val="tx1"/>
                          </a:solidFill>
                          <a:latin typeface="Letter-join Print Plus 1" panose="02000805000000020003" pitchFamily="50" charset="0"/>
                          <a:cs typeface="Amatic SC" panose="020B0604020202020204" charset="-79"/>
                        </a:rPr>
                        <a:t> me!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b="1" dirty="0" smtClean="0">
                          <a:solidFill>
                            <a:schemeClr val="tx1"/>
                          </a:solidFill>
                          <a:latin typeface="Letter-join Print Plus 1" panose="02000805000000020003" pitchFamily="50" charset="0"/>
                          <a:cs typeface="Amatic SC" panose="020B0604020202020204" charset="-79"/>
                        </a:rPr>
                        <a:t>Sparkle and shine!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50" b="1" dirty="0" smtClean="0">
                          <a:solidFill>
                            <a:schemeClr val="tx1"/>
                          </a:solidFill>
                          <a:latin typeface="Letter-join Print Plus 1" panose="02000805000000020003" pitchFamily="50" charset="0"/>
                          <a:cs typeface="Amatic SC" panose="020B0604020202020204" charset="-79"/>
                        </a:rPr>
                        <a:t>Terrific tales</a:t>
                      </a:r>
                      <a:r>
                        <a:rPr lang="en-US" sz="1050" b="1" baseline="0" dirty="0" smtClean="0">
                          <a:solidFill>
                            <a:schemeClr val="tx1"/>
                          </a:solidFill>
                          <a:latin typeface="Letter-join Print Plus 1" panose="02000805000000020003" pitchFamily="50" charset="0"/>
                          <a:cs typeface="Amatic SC" panose="020B0604020202020204" charset="-79"/>
                        </a:rPr>
                        <a:t>!</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50" b="1" dirty="0">
                          <a:solidFill>
                            <a:schemeClr val="accent6">
                              <a:lumMod val="50000"/>
                            </a:schemeClr>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Letter-join Print Plus 1" panose="02000805000000020003" pitchFamily="50" charset="0"/>
                          <a:cs typeface="Amatic SC" panose="020B0604020202020204" charset="-79"/>
                        </a:rPr>
                        <a:t>Fun</a:t>
                      </a:r>
                      <a:r>
                        <a:rPr lang="en-US" sz="1050" b="1" baseline="0" dirty="0">
                          <a:solidFill>
                            <a:schemeClr val="tx1"/>
                          </a:solidFill>
                          <a:latin typeface="Letter-join Print Plus 1" panose="02000805000000020003" pitchFamily="50" charset="0"/>
                          <a:cs typeface="Amatic SC" panose="020B0604020202020204" charset="-79"/>
                        </a:rPr>
                        <a:t> at the seaside!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1102281">
                <a:tc>
                  <a:txBody>
                    <a:bodyPr/>
                    <a:lstStyle/>
                    <a:p>
                      <a:pPr algn="l"/>
                      <a:r>
                        <a:rPr lang="en-GB" sz="1050" b="1" dirty="0">
                          <a:latin typeface="Letter-join Print Plus 1" panose="02000805000000020003" pitchFamily="50" charset="0"/>
                        </a:rPr>
                        <a:t>Personal social</a:t>
                      </a:r>
                      <a:r>
                        <a:rPr lang="en-GB" sz="1050" b="1" baseline="0" dirty="0">
                          <a:latin typeface="Letter-join Print Plus 1" panose="02000805000000020003" pitchFamily="50" charset="0"/>
                        </a:rPr>
                        <a:t> and emotional development.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r>
                        <a:rPr lang="en-GB" sz="1000" b="0" dirty="0">
                          <a:latin typeface="Letter-join Print Plus 1" panose="02000805000000020003" pitchFamily="50" charset="0"/>
                        </a:rPr>
                        <a:t>Children’s personal, social and emotional development (PSED) is crucial for children to lead healthy and happy lives, and is fundamental to their cognitive development. Underpinning their personal development are the important attachments that shape their social world. Strong, warm and supportive  relationships with adults enable children to learn how to understand their own feelings and those of others. Children should be supported to manage emotions, develop a positive sense of self, set themselves simple goals, have confidence in their own abilities, to persist and wait for what they want and direct attention as necessary. Through adult modelling and guidance, they will learn how to look after their bodies, including healthy eating, and manage personal needs independently. Through supported interaction with other children, they learn how to make good friendships, co-operate and resolve conflicts peaceably. These attributes will provide a secure platform from which children can achieve at school and in later life.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922742">
                <a:tc rowSpan="2">
                  <a:txBody>
                    <a:bodyPr/>
                    <a:lstStyle/>
                    <a:p>
                      <a:r>
                        <a:rPr lang="en-GB" sz="1050" dirty="0">
                          <a:latin typeface="Letter-join Print Plus 1" panose="02000805000000020003" pitchFamily="50" charset="0"/>
                        </a:rPr>
                        <a:t>Managing</a:t>
                      </a:r>
                      <a:r>
                        <a:rPr lang="en-GB" sz="1050" baseline="0" dirty="0">
                          <a:latin typeface="Letter-join Print Plus 1" panose="02000805000000020003" pitchFamily="50" charset="0"/>
                        </a:rPr>
                        <a:t> self</a:t>
                      </a:r>
                    </a:p>
                    <a:p>
                      <a:r>
                        <a:rPr lang="en-GB" sz="1050" baseline="0" dirty="0">
                          <a:latin typeface="Letter-join Print Plus 1" panose="02000805000000020003" pitchFamily="50" charset="0"/>
                        </a:rPr>
                        <a:t>Building relationships</a:t>
                      </a:r>
                    </a:p>
                    <a:p>
                      <a:endParaRPr lang="en-GB" sz="1050" baseline="0" dirty="0">
                        <a:latin typeface="Letter-join Print Plus 1" panose="02000805000000020003" pitchFamily="50" charset="0"/>
                      </a:endParaRPr>
                    </a:p>
                    <a:p>
                      <a:endParaRPr lang="en-GB" sz="1050" baseline="0" dirty="0">
                        <a:latin typeface="Letter-join Print Plus 1" panose="02000805000000020003" pitchFamily="50" charset="0"/>
                      </a:endParaRPr>
                    </a:p>
                    <a:p>
                      <a:endParaRPr lang="en-GB" sz="1050" baseline="0" dirty="0">
                        <a:latin typeface="Letter-join Print Plus 1" panose="02000805000000020003" pitchFamily="50" charset="0"/>
                      </a:endParaRPr>
                    </a:p>
                    <a:p>
                      <a:endParaRPr lang="en-GB" sz="1000" u="sng" baseline="0" dirty="0">
                        <a:latin typeface="Letter-join Print Plus 1" panose="02000805000000020003" pitchFamily="50" charset="0"/>
                      </a:endParaRPr>
                    </a:p>
                    <a:p>
                      <a:r>
                        <a:rPr lang="en-GB" sz="1000" u="sng" baseline="0" dirty="0">
                          <a:latin typeface="Letter-join Print Plus 1" panose="02000805000000020003" pitchFamily="50" charset="0"/>
                        </a:rPr>
                        <a:t>Self regulation</a:t>
                      </a:r>
                    </a:p>
                    <a:p>
                      <a:r>
                        <a:rPr lang="en-GB" sz="1000" dirty="0">
                          <a:latin typeface="Letter-join Print Plus 1" panose="02000805000000020003" pitchFamily="50" charset="0"/>
                        </a:rPr>
                        <a:t>Controlling own feelings and behaviours</a:t>
                      </a:r>
                    </a:p>
                    <a:p>
                      <a:r>
                        <a:rPr lang="en-GB" sz="1000" dirty="0">
                          <a:latin typeface="Letter-join Print Plus 1" panose="02000805000000020003" pitchFamily="50" charset="0"/>
                        </a:rPr>
                        <a:t>-Applying personalised strategies to return to a state of calm</a:t>
                      </a:r>
                    </a:p>
                    <a:p>
                      <a:r>
                        <a:rPr lang="en-GB" sz="1000" dirty="0">
                          <a:latin typeface="Letter-join Print Plus 1" panose="02000805000000020003" pitchFamily="50" charset="0"/>
                        </a:rPr>
                        <a:t>-Being able to curb impulsive behaviours</a:t>
                      </a:r>
                    </a:p>
                    <a:p>
                      <a:r>
                        <a:rPr lang="en-GB" sz="1000" dirty="0">
                          <a:latin typeface="Letter-join Print Plus 1" panose="02000805000000020003" pitchFamily="50" charset="0"/>
                        </a:rPr>
                        <a:t>-Being able to concentrate on a task</a:t>
                      </a:r>
                    </a:p>
                    <a:p>
                      <a:r>
                        <a:rPr lang="en-GB" sz="1000" dirty="0">
                          <a:latin typeface="Letter-join Print Plus 1" panose="02000805000000020003" pitchFamily="50" charset="0"/>
                        </a:rPr>
                        <a:t>-Being able to ignore distractions</a:t>
                      </a:r>
                    </a:p>
                    <a:p>
                      <a:r>
                        <a:rPr lang="en-GB" sz="1000" dirty="0">
                          <a:latin typeface="Letter-join Print Plus 1" panose="02000805000000020003" pitchFamily="50" charset="0"/>
                        </a:rPr>
                        <a:t>-Behaving in ways that are pro-social</a:t>
                      </a:r>
                    </a:p>
                    <a:p>
                      <a:r>
                        <a:rPr lang="en-GB" sz="1000" dirty="0">
                          <a:latin typeface="Letter-join Print Plus 1" panose="02000805000000020003" pitchFamily="50" charset="0"/>
                        </a:rPr>
                        <a:t>-Planning</a:t>
                      </a:r>
                    </a:p>
                    <a:p>
                      <a:r>
                        <a:rPr lang="en-GB" sz="1000" dirty="0">
                          <a:latin typeface="Letter-join Print Plus 1" panose="02000805000000020003" pitchFamily="50" charset="0"/>
                        </a:rPr>
                        <a:t>-Thinking before acting</a:t>
                      </a:r>
                    </a:p>
                    <a:p>
                      <a:r>
                        <a:rPr lang="en-GB" sz="1000" dirty="0">
                          <a:latin typeface="Letter-join Print Plus 1" panose="02000805000000020003" pitchFamily="50" charset="0"/>
                        </a:rPr>
                        <a:t>-Delaying gratification</a:t>
                      </a:r>
                    </a:p>
                    <a:p>
                      <a:r>
                        <a:rPr lang="en-GB" sz="1000" dirty="0">
                          <a:latin typeface="Letter-join Print Plus 1" panose="02000805000000020003" pitchFamily="50" charset="0"/>
                        </a:rPr>
                        <a:t>-Persisting in the face of difficulty.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1000" b="1" dirty="0">
                          <a:latin typeface="Letter-join Print Plus 1" panose="02000805000000020003" pitchFamily="50" charset="0"/>
                        </a:rPr>
                        <a:t>Being Me In My World </a:t>
                      </a:r>
                    </a:p>
                    <a:p>
                      <a:r>
                        <a:rPr lang="en-GB" sz="1000" dirty="0">
                          <a:latin typeface="Letter-join Print Plus 1" panose="02000805000000020003" pitchFamily="50" charset="0"/>
                        </a:rPr>
                        <a:t>• I can help others to feel welcome. </a:t>
                      </a:r>
                    </a:p>
                    <a:p>
                      <a:r>
                        <a:rPr lang="en-GB" sz="1000" dirty="0">
                          <a:latin typeface="Letter-join Print Plus 1" panose="02000805000000020003" pitchFamily="50" charset="0"/>
                        </a:rPr>
                        <a:t>• I can begin to recognise and manage my own feelings</a:t>
                      </a:r>
                    </a:p>
                    <a:p>
                      <a:r>
                        <a:rPr lang="en-GB" sz="1000" dirty="0">
                          <a:latin typeface="Letter-join Print Plus 1" panose="02000805000000020003" pitchFamily="50" charset="0"/>
                        </a:rPr>
                        <a:t>• I understand why it is good to have kind and gentle hands</a:t>
                      </a:r>
                    </a:p>
                    <a:p>
                      <a:r>
                        <a:rPr lang="en-GB" sz="1000" dirty="0">
                          <a:latin typeface="Letter-join Print Plus 1" panose="02000805000000020003" pitchFamily="50" charset="0"/>
                        </a:rPr>
                        <a:t>• I am beginning to </a:t>
                      </a:r>
                    </a:p>
                    <a:p>
                      <a:r>
                        <a:rPr lang="en-GB" sz="1000" dirty="0">
                          <a:latin typeface="Letter-join Print Plus 1" panose="02000805000000020003" pitchFamily="50" charset="0"/>
                        </a:rPr>
                        <a:t>Understand</a:t>
                      </a:r>
                      <a:r>
                        <a:rPr lang="en-GB" sz="1000" baseline="0" dirty="0">
                          <a:latin typeface="Letter-join Print Plus 1" panose="02000805000000020003" pitchFamily="50" charset="0"/>
                        </a:rPr>
                        <a:t> what </a:t>
                      </a:r>
                      <a:r>
                        <a:rPr lang="en-GB" sz="1000" dirty="0">
                          <a:latin typeface="Letter-join Print Plus 1" panose="02000805000000020003" pitchFamily="50" charset="0"/>
                        </a:rPr>
                        <a:t>responsible means.</a:t>
                      </a:r>
                    </a:p>
                    <a:p>
                      <a:endParaRPr lang="en-GB" sz="1000" dirty="0">
                        <a:latin typeface="Letter-join Print Plus 1" panose="02000805000000020003" pitchFamily="50" charset="0"/>
                      </a:endParaRPr>
                    </a:p>
                    <a:p>
                      <a:r>
                        <a:rPr lang="en-GB" sz="1000" u="sng" dirty="0">
                          <a:latin typeface="Letter-join Print Plus 1" panose="02000805000000020003" pitchFamily="50" charset="0"/>
                        </a:rPr>
                        <a:t>Linked stories:</a:t>
                      </a:r>
                    </a:p>
                    <a:p>
                      <a:r>
                        <a:rPr lang="en-GB" sz="1000" u="none" dirty="0">
                          <a:latin typeface="Letter-join Print Plus 1" panose="02000805000000020003" pitchFamily="50" charset="0"/>
                        </a:rPr>
                        <a:t>Dogger</a:t>
                      </a:r>
                      <a:r>
                        <a:rPr lang="en-GB" sz="1000" u="none" baseline="0" dirty="0">
                          <a:latin typeface="Letter-join Print Plus 1" panose="02000805000000020003" pitchFamily="50" charset="0"/>
                        </a:rPr>
                        <a:t> hands are not for hitting.</a:t>
                      </a:r>
                      <a:endParaRPr lang="en-GB" sz="1000" u="none"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1000" b="1" dirty="0">
                          <a:latin typeface="Letter-join Print Plus 1" panose="02000805000000020003" pitchFamily="50" charset="0"/>
                        </a:rPr>
                        <a:t>Celebrating Difference </a:t>
                      </a:r>
                      <a:endParaRPr lang="en-GB" sz="1000" dirty="0">
                        <a:latin typeface="Letter-join Print Plus 1" panose="02000805000000020003" pitchFamily="50" charset="0"/>
                      </a:endParaRPr>
                    </a:p>
                    <a:p>
                      <a:r>
                        <a:rPr lang="en-GB" sz="1000" dirty="0">
                          <a:latin typeface="Letter-join Print Plus 1" panose="02000805000000020003" pitchFamily="50" charset="0"/>
                        </a:rPr>
                        <a:t>• I can talk about what I am good at.</a:t>
                      </a:r>
                    </a:p>
                    <a:p>
                      <a:r>
                        <a:rPr lang="en-GB" sz="1000" dirty="0">
                          <a:latin typeface="Letter-join Print Plus 1" panose="02000805000000020003" pitchFamily="50" charset="0"/>
                        </a:rPr>
                        <a:t>• I understanding that being different makes us all special</a:t>
                      </a:r>
                    </a:p>
                    <a:p>
                      <a:r>
                        <a:rPr lang="en-GB" sz="1000" dirty="0">
                          <a:latin typeface="Letter-join Print Plus 1" panose="02000805000000020003" pitchFamily="50" charset="0"/>
                        </a:rPr>
                        <a:t>• I know ways that we are different and the same</a:t>
                      </a:r>
                    </a:p>
                    <a:p>
                      <a:r>
                        <a:rPr lang="en-GB" sz="1000" dirty="0">
                          <a:latin typeface="Letter-join Print Plus 1" panose="02000805000000020003" pitchFamily="50" charset="0"/>
                        </a:rPr>
                        <a:t>• I can tell you how to be a kind friend</a:t>
                      </a:r>
                    </a:p>
                    <a:p>
                      <a:r>
                        <a:rPr lang="en-GB" sz="1000" dirty="0">
                          <a:latin typeface="Letter-join Print Plus 1" panose="02000805000000020003" pitchFamily="50" charset="0"/>
                        </a:rPr>
                        <a:t>• I can tell you why my home is special to me</a:t>
                      </a:r>
                    </a:p>
                    <a:p>
                      <a:r>
                        <a:rPr lang="en-GB" sz="1000" dirty="0">
                          <a:latin typeface="Letter-join Print Plus 1" panose="02000805000000020003" pitchFamily="50" charset="0"/>
                        </a:rPr>
                        <a:t>• I know ways to stand up for myself.</a:t>
                      </a:r>
                    </a:p>
                    <a:p>
                      <a:endParaRPr lang="en-GB" sz="1000" dirty="0">
                        <a:latin typeface="Letter-join Print Plus 1" panose="02000805000000020003" pitchFamily="50" charset="0"/>
                      </a:endParaRPr>
                    </a:p>
                    <a:p>
                      <a:r>
                        <a:rPr lang="en-GB" sz="1000" u="sng" dirty="0">
                          <a:latin typeface="Letter-join Print Plus 1" panose="02000805000000020003" pitchFamily="50" charset="0"/>
                        </a:rPr>
                        <a:t>Linked</a:t>
                      </a:r>
                      <a:r>
                        <a:rPr lang="en-GB" sz="1000" u="sng" baseline="0" dirty="0">
                          <a:latin typeface="Letter-join Print Plus 1" panose="02000805000000020003" pitchFamily="50" charset="0"/>
                        </a:rPr>
                        <a:t> stories:</a:t>
                      </a:r>
                      <a:r>
                        <a:rPr lang="en-GB" sz="1000" u="sng" dirty="0">
                          <a:latin typeface="Letter-join Print Plus 1" panose="02000805000000020003" pitchFamily="50" charset="0"/>
                        </a:rPr>
                        <a:t> </a:t>
                      </a:r>
                    </a:p>
                    <a:p>
                      <a:r>
                        <a:rPr lang="en-GB" sz="1000" u="none" dirty="0">
                          <a:latin typeface="Letter-join Print Plus 1" panose="02000805000000020003" pitchFamily="50" charset="0"/>
                        </a:rPr>
                        <a:t>Elmer</a:t>
                      </a:r>
                    </a:p>
                    <a:p>
                      <a:r>
                        <a:rPr lang="en-GB" sz="1000" u="none" dirty="0">
                          <a:latin typeface="Letter-join Print Plus 1" panose="02000805000000020003" pitchFamily="50" charset="0"/>
                        </a:rPr>
                        <a:t>Barry the Fish with Fingers</a:t>
                      </a:r>
                    </a:p>
                    <a:p>
                      <a:r>
                        <a:rPr lang="en-GB" sz="1000" u="none" dirty="0">
                          <a:latin typeface="Letter-join Print Plus 1" panose="02000805000000020003" pitchFamily="50" charset="0"/>
                        </a:rPr>
                        <a:t>The Family Book</a:t>
                      </a:r>
                    </a:p>
                    <a:p>
                      <a:r>
                        <a:rPr lang="en-GB" sz="1000" u="none" dirty="0">
                          <a:latin typeface="Letter-join Print Plus 1" panose="02000805000000020003" pitchFamily="50" charset="0"/>
                        </a:rPr>
                        <a:t>The Dog and the Dolphin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Letter-join Print Plus 1" panose="02000805000000020003" pitchFamily="50" charset="0"/>
                        </a:rPr>
                        <a:t>Dreams and Goals </a:t>
                      </a:r>
                      <a:endParaRPr lang="en-GB" sz="1000" dirty="0">
                        <a:latin typeface="Letter-join Print Plus 1" panose="02000805000000020003" pitchFamily="50" charset="0"/>
                      </a:endParaRPr>
                    </a:p>
                    <a:p>
                      <a:r>
                        <a:rPr lang="en-GB" sz="1000" dirty="0">
                          <a:latin typeface="Letter-join Print Plus 1" panose="02000805000000020003" pitchFamily="50" charset="0"/>
                        </a:rPr>
                        <a:t>• I understand that if I persevere I can tackle challenges</a:t>
                      </a:r>
                    </a:p>
                    <a:p>
                      <a:r>
                        <a:rPr lang="en-GB" sz="1000" dirty="0">
                          <a:latin typeface="Letter-join Print Plus 1" panose="02000805000000020003" pitchFamily="50" charset="0"/>
                        </a:rPr>
                        <a:t>• I can tell you a time that I didn’t give up</a:t>
                      </a:r>
                    </a:p>
                    <a:p>
                      <a:r>
                        <a:rPr lang="en-GB" sz="1000" dirty="0">
                          <a:latin typeface="Letter-join Print Plus 1" panose="02000805000000020003" pitchFamily="50" charset="0"/>
                        </a:rPr>
                        <a:t>• I can set a goal and work towards it</a:t>
                      </a:r>
                    </a:p>
                    <a:p>
                      <a:r>
                        <a:rPr lang="en-GB" sz="1000" dirty="0">
                          <a:latin typeface="Letter-join Print Plus 1" panose="02000805000000020003" pitchFamily="50" charset="0"/>
                        </a:rPr>
                        <a:t>• I can use kind words to encourage people</a:t>
                      </a:r>
                    </a:p>
                    <a:p>
                      <a:r>
                        <a:rPr lang="en-GB" sz="1000" dirty="0">
                          <a:latin typeface="Letter-join Print Plus 1" panose="02000805000000020003" pitchFamily="50" charset="0"/>
                        </a:rPr>
                        <a:t>• I know what it means to feel proud</a:t>
                      </a:r>
                      <a:r>
                        <a:rPr lang="en-GB" sz="1000" baseline="0" dirty="0">
                          <a:latin typeface="Letter-join Print Plus 1" panose="02000805000000020003" pitchFamily="50" charset="0"/>
                        </a:rPr>
                        <a:t> of myself.</a:t>
                      </a:r>
                    </a:p>
                    <a:p>
                      <a:endParaRPr lang="en-GB" sz="1000" baseline="0" dirty="0">
                        <a:latin typeface="Letter-join Print Plus 1" panose="02000805000000020003" pitchFamily="50" charset="0"/>
                      </a:endParaRPr>
                    </a:p>
                    <a:p>
                      <a:r>
                        <a:rPr lang="en-GB" sz="1000" u="sng" dirty="0">
                          <a:latin typeface="Letter-join Print Plus 1" panose="02000805000000020003" pitchFamily="50" charset="0"/>
                        </a:rPr>
                        <a:t>Linked stories:</a:t>
                      </a:r>
                    </a:p>
                    <a:p>
                      <a:r>
                        <a:rPr lang="en-GB" sz="1000" u="none" dirty="0">
                          <a:latin typeface="Letter-join Print Plus 1" panose="02000805000000020003" pitchFamily="50" charset="0"/>
                        </a:rPr>
                        <a:t>Love Monster</a:t>
                      </a:r>
                    </a:p>
                    <a:p>
                      <a:r>
                        <a:rPr lang="en-GB" sz="1000" u="none" dirty="0">
                          <a:latin typeface="Letter-join Print Plus 1" panose="02000805000000020003" pitchFamily="50" charset="0"/>
                        </a:rPr>
                        <a:t>Don’t Worry </a:t>
                      </a:r>
                      <a:r>
                        <a:rPr lang="en-GB" sz="1000" u="none" dirty="0" err="1">
                          <a:latin typeface="Letter-join Print Plus 1" panose="02000805000000020003" pitchFamily="50" charset="0"/>
                        </a:rPr>
                        <a:t>Hugless</a:t>
                      </a:r>
                      <a:r>
                        <a:rPr lang="en-GB" sz="1000" u="none" baseline="0" dirty="0">
                          <a:latin typeface="Letter-join Print Plus 1" panose="02000805000000020003" pitchFamily="50" charset="0"/>
                        </a:rPr>
                        <a:t> Douglas.</a:t>
                      </a:r>
                      <a:endParaRPr lang="en-GB" sz="1000" u="none"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50" b="1" dirty="0">
                          <a:latin typeface="Letter-join Print Plus 1" panose="02000805000000020003" pitchFamily="50" charset="0"/>
                        </a:rPr>
                        <a:t>Healthy Me </a:t>
                      </a:r>
                      <a:endParaRPr lang="en-GB" sz="1050" dirty="0">
                        <a:latin typeface="Letter-join Print Plus 1" panose="02000805000000020003" pitchFamily="50" charset="0"/>
                      </a:endParaRPr>
                    </a:p>
                    <a:p>
                      <a:r>
                        <a:rPr lang="en-GB" sz="1050" dirty="0">
                          <a:latin typeface="Letter-join Print Plus 1" panose="02000805000000020003" pitchFamily="50" charset="0"/>
                        </a:rPr>
                        <a:t>• I understand that I need to exercise to keep my body healthy</a:t>
                      </a:r>
                    </a:p>
                    <a:p>
                      <a:r>
                        <a:rPr lang="en-GB" sz="1050" dirty="0">
                          <a:latin typeface="Letter-join Print Plus 1" panose="02000805000000020003" pitchFamily="50" charset="0"/>
                        </a:rPr>
                        <a:t>• I </a:t>
                      </a:r>
                      <a:r>
                        <a:rPr lang="en-GB" sz="1000" dirty="0">
                          <a:latin typeface="Letter-join Print Plus 1" panose="02000805000000020003" pitchFamily="50" charset="0"/>
                        </a:rPr>
                        <a:t>understand that moving and resting are good for </a:t>
                      </a:r>
                    </a:p>
                    <a:p>
                      <a:r>
                        <a:rPr lang="en-GB" sz="1000" dirty="0">
                          <a:latin typeface="Letter-join Print Plus 1" panose="02000805000000020003" pitchFamily="50" charset="0"/>
                        </a:rPr>
                        <a:t>my body</a:t>
                      </a:r>
                    </a:p>
                    <a:p>
                      <a:r>
                        <a:rPr lang="en-GB" sz="1000" dirty="0">
                          <a:latin typeface="Letter-join Print Plus 1" panose="02000805000000020003" pitchFamily="50" charset="0"/>
                        </a:rPr>
                        <a:t>• I know which foods are healthy and not healthy</a:t>
                      </a:r>
                    </a:p>
                    <a:p>
                      <a:r>
                        <a:rPr lang="en-GB" sz="1000" dirty="0">
                          <a:latin typeface="Letter-join Print Plus 1" panose="02000805000000020003" pitchFamily="50" charset="0"/>
                        </a:rPr>
                        <a:t>• I know how to help </a:t>
                      </a:r>
                    </a:p>
                    <a:p>
                      <a:r>
                        <a:rPr lang="en-GB" sz="1000" dirty="0">
                          <a:latin typeface="Letter-join Print Plus 1" panose="02000805000000020003" pitchFamily="50" charset="0"/>
                        </a:rPr>
                        <a:t>myself go to sleep and why it is good for me</a:t>
                      </a:r>
                    </a:p>
                    <a:p>
                      <a:r>
                        <a:rPr lang="en-GB" sz="1000" dirty="0">
                          <a:latin typeface="Letter-join Print Plus 1" panose="02000805000000020003" pitchFamily="50" charset="0"/>
                        </a:rPr>
                        <a:t>• I can wash my hands thoroughly and I know why it is important to </a:t>
                      </a:r>
                    </a:p>
                    <a:p>
                      <a:r>
                        <a:rPr lang="en-GB" sz="1000" dirty="0">
                          <a:latin typeface="Letter-join Print Plus 1" panose="02000805000000020003" pitchFamily="50" charset="0"/>
                        </a:rPr>
                        <a:t>stay healthy</a:t>
                      </a:r>
                    </a:p>
                    <a:p>
                      <a:r>
                        <a:rPr lang="en-GB" sz="1000" dirty="0">
                          <a:latin typeface="Letter-join Print Plus 1" panose="02000805000000020003" pitchFamily="50" charset="0"/>
                        </a:rPr>
                        <a:t>• I know what a stranger is and how to keep safe if </a:t>
                      </a:r>
                    </a:p>
                    <a:p>
                      <a:r>
                        <a:rPr lang="en-GB" sz="1000" dirty="0">
                          <a:latin typeface="Letter-join Print Plus 1" panose="02000805000000020003" pitchFamily="50" charset="0"/>
                        </a:rPr>
                        <a:t>a stranger approaches </a:t>
                      </a:r>
                    </a:p>
                    <a:p>
                      <a:r>
                        <a:rPr lang="en-GB" sz="1000" dirty="0">
                          <a:latin typeface="Letter-join Print Plus 1" panose="02000805000000020003" pitchFamily="50" charset="0"/>
                        </a:rPr>
                        <a:t>me.</a:t>
                      </a:r>
                    </a:p>
                    <a:p>
                      <a:r>
                        <a:rPr lang="en-GB" sz="1000" u="sng" dirty="0">
                          <a:latin typeface="Letter-join Print Plus 1" panose="02000805000000020003" pitchFamily="50" charset="0"/>
                        </a:rPr>
                        <a:t>Linked stories:</a:t>
                      </a:r>
                    </a:p>
                    <a:p>
                      <a:r>
                        <a:rPr lang="en-GB" sz="1000" u="none" dirty="0">
                          <a:latin typeface="Letter-join Print Plus 1" panose="02000805000000020003" pitchFamily="50" charset="0"/>
                        </a:rPr>
                        <a:t>Never talk to strangers not everyone is nice.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Letter-join Print Plus 1" panose="02000805000000020003" pitchFamily="50" charset="0"/>
                        </a:rPr>
                        <a:t>Relationships </a:t>
                      </a:r>
                      <a:endParaRPr lang="en-GB" sz="1000" dirty="0">
                        <a:latin typeface="Letter-join Print Plus 1" panose="02000805000000020003" pitchFamily="50" charset="0"/>
                      </a:endParaRPr>
                    </a:p>
                    <a:p>
                      <a:r>
                        <a:rPr lang="en-GB" sz="1000" dirty="0">
                          <a:latin typeface="Letter-join Print Plus 1" panose="02000805000000020003" pitchFamily="50" charset="0"/>
                        </a:rPr>
                        <a:t>• I can identify some of the jobs I do in my family and how I feel like I belong</a:t>
                      </a:r>
                    </a:p>
                    <a:p>
                      <a:r>
                        <a:rPr lang="en-GB" sz="1000" dirty="0">
                          <a:latin typeface="Letter-join Print Plus 1" panose="02000805000000020003" pitchFamily="50" charset="0"/>
                        </a:rPr>
                        <a:t>• I know how to make </a:t>
                      </a:r>
                    </a:p>
                    <a:p>
                      <a:r>
                        <a:rPr lang="en-GB" sz="1000" dirty="0">
                          <a:latin typeface="Letter-join Print Plus 1" panose="02000805000000020003" pitchFamily="50" charset="0"/>
                        </a:rPr>
                        <a:t>friends to stop myself from feeling lonely</a:t>
                      </a:r>
                    </a:p>
                    <a:p>
                      <a:r>
                        <a:rPr lang="en-GB" sz="1000" dirty="0">
                          <a:latin typeface="Letter-join Print Plus 1" panose="02000805000000020003" pitchFamily="50" charset="0"/>
                        </a:rPr>
                        <a:t>• I can think of ways to solve problems and stay friends</a:t>
                      </a:r>
                    </a:p>
                    <a:p>
                      <a:r>
                        <a:rPr lang="en-GB" sz="1000" dirty="0">
                          <a:latin typeface="Letter-join Print Plus 1" panose="02000805000000020003" pitchFamily="50" charset="0"/>
                        </a:rPr>
                        <a:t>• I am starting to </a:t>
                      </a:r>
                    </a:p>
                    <a:p>
                      <a:r>
                        <a:rPr lang="en-GB" sz="1000" dirty="0">
                          <a:latin typeface="Letter-join Print Plus 1" panose="02000805000000020003" pitchFamily="50" charset="0"/>
                        </a:rPr>
                        <a:t>understand the impact of unkind words</a:t>
                      </a:r>
                    </a:p>
                    <a:p>
                      <a:r>
                        <a:rPr lang="en-GB" sz="1000" dirty="0">
                          <a:latin typeface="Letter-join Print Plus 1" panose="02000805000000020003" pitchFamily="50" charset="0"/>
                        </a:rPr>
                        <a:t>• I can use Calm Me time to manage my feelings</a:t>
                      </a:r>
                    </a:p>
                    <a:p>
                      <a:r>
                        <a:rPr lang="en-GB" sz="1000" dirty="0">
                          <a:latin typeface="Letter-join Print Plus 1" panose="02000805000000020003" pitchFamily="50" charset="0"/>
                        </a:rPr>
                        <a:t>• I know how to be a good friend.</a:t>
                      </a:r>
                    </a:p>
                    <a:p>
                      <a:r>
                        <a:rPr lang="en-GB" sz="1000" u="sng" dirty="0">
                          <a:latin typeface="Letter-join Print Plus 1" panose="02000805000000020003" pitchFamily="50" charset="0"/>
                        </a:rPr>
                        <a:t>Linked stories:</a:t>
                      </a:r>
                    </a:p>
                    <a:p>
                      <a:r>
                        <a:rPr lang="en-GB" sz="1000" u="none" dirty="0">
                          <a:latin typeface="Letter-join Print Plus 1" panose="02000805000000020003" pitchFamily="50" charset="0"/>
                        </a:rPr>
                        <a:t>Mable and Me</a:t>
                      </a:r>
                    </a:p>
                    <a:p>
                      <a:r>
                        <a:rPr lang="en-GB" sz="1000" u="none" dirty="0">
                          <a:latin typeface="Letter-join Print Plus 1" panose="02000805000000020003" pitchFamily="50" charset="0"/>
                        </a:rPr>
                        <a:t>George and Martha</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1000" b="1" dirty="0">
                          <a:latin typeface="Letter-join Print Plus 1" panose="02000805000000020003" pitchFamily="50" charset="0"/>
                        </a:rPr>
                        <a:t>Changing Me </a:t>
                      </a:r>
                    </a:p>
                    <a:p>
                      <a:r>
                        <a:rPr lang="en-GB" sz="1000" dirty="0">
                          <a:latin typeface="Letter-join Print Plus 1" panose="02000805000000020003" pitchFamily="50" charset="0"/>
                        </a:rPr>
                        <a:t> </a:t>
                      </a:r>
                    </a:p>
                    <a:p>
                      <a:r>
                        <a:rPr lang="en-GB" sz="1000" dirty="0">
                          <a:latin typeface="Letter-join Print Plus 1" panose="02000805000000020003" pitchFamily="50" charset="0"/>
                        </a:rPr>
                        <a:t>• I can name parts of the </a:t>
                      </a:r>
                    </a:p>
                    <a:p>
                      <a:r>
                        <a:rPr lang="en-GB" sz="1000" dirty="0">
                          <a:latin typeface="Letter-join Print Plus 1" panose="02000805000000020003" pitchFamily="50" charset="0"/>
                        </a:rPr>
                        <a:t>body</a:t>
                      </a:r>
                    </a:p>
                    <a:p>
                      <a:r>
                        <a:rPr lang="en-GB" sz="1000" dirty="0">
                          <a:latin typeface="Letter-join Print Plus 1" panose="02000805000000020003" pitchFamily="50" charset="0"/>
                        </a:rPr>
                        <a:t>• I can tell you some </a:t>
                      </a:r>
                    </a:p>
                    <a:p>
                      <a:r>
                        <a:rPr lang="en-GB" sz="1000" dirty="0">
                          <a:latin typeface="Letter-join Print Plus 1" panose="02000805000000020003" pitchFamily="50" charset="0"/>
                        </a:rPr>
                        <a:t>things I can do and foods </a:t>
                      </a:r>
                    </a:p>
                    <a:p>
                      <a:r>
                        <a:rPr lang="en-GB" sz="1000" dirty="0">
                          <a:latin typeface="Letter-join Print Plus 1" panose="02000805000000020003" pitchFamily="50" charset="0"/>
                        </a:rPr>
                        <a:t>I can eat to be healthy</a:t>
                      </a:r>
                    </a:p>
                    <a:p>
                      <a:r>
                        <a:rPr lang="en-GB" sz="1000" dirty="0">
                          <a:latin typeface="Letter-join Print Plus 1" panose="02000805000000020003" pitchFamily="50" charset="0"/>
                        </a:rPr>
                        <a:t>• I understand that we all </a:t>
                      </a:r>
                    </a:p>
                    <a:p>
                      <a:r>
                        <a:rPr lang="en-GB" sz="1000" dirty="0">
                          <a:latin typeface="Letter-join Print Plus 1" panose="02000805000000020003" pitchFamily="50" charset="0"/>
                        </a:rPr>
                        <a:t>grow from babies to </a:t>
                      </a:r>
                    </a:p>
                    <a:p>
                      <a:r>
                        <a:rPr lang="en-GB" sz="1000" dirty="0">
                          <a:latin typeface="Letter-join Print Plus 1" panose="02000805000000020003" pitchFamily="50" charset="0"/>
                        </a:rPr>
                        <a:t>adults</a:t>
                      </a:r>
                    </a:p>
                    <a:p>
                      <a:r>
                        <a:rPr lang="en-GB" sz="1000" dirty="0">
                          <a:latin typeface="Letter-join Print Plus 1" panose="02000805000000020003" pitchFamily="50" charset="0"/>
                        </a:rPr>
                        <a:t>• I can express how I feel </a:t>
                      </a:r>
                    </a:p>
                    <a:p>
                      <a:r>
                        <a:rPr lang="en-GB" sz="1000" dirty="0">
                          <a:latin typeface="Letter-join Print Plus 1" panose="02000805000000020003" pitchFamily="50" charset="0"/>
                        </a:rPr>
                        <a:t>about moving to Year 1</a:t>
                      </a:r>
                    </a:p>
                    <a:p>
                      <a:r>
                        <a:rPr lang="en-GB" sz="1000" dirty="0">
                          <a:latin typeface="Letter-join Print Plus 1" panose="02000805000000020003" pitchFamily="50" charset="0"/>
                        </a:rPr>
                        <a:t>• I can talk about my </a:t>
                      </a:r>
                    </a:p>
                    <a:p>
                      <a:r>
                        <a:rPr lang="en-GB" sz="1000" dirty="0">
                          <a:latin typeface="Letter-join Print Plus 1" panose="02000805000000020003" pitchFamily="50" charset="0"/>
                        </a:rPr>
                        <a:t>worries and/or the </a:t>
                      </a:r>
                    </a:p>
                    <a:p>
                      <a:r>
                        <a:rPr lang="en-GB" sz="1000" dirty="0">
                          <a:latin typeface="Letter-join Print Plus 1" panose="02000805000000020003" pitchFamily="50" charset="0"/>
                        </a:rPr>
                        <a:t>things I am looking </a:t>
                      </a:r>
                    </a:p>
                    <a:p>
                      <a:r>
                        <a:rPr lang="en-GB" sz="1000" dirty="0">
                          <a:latin typeface="Letter-join Print Plus 1" panose="02000805000000020003" pitchFamily="50" charset="0"/>
                        </a:rPr>
                        <a:t>forward to about being </a:t>
                      </a:r>
                    </a:p>
                    <a:p>
                      <a:r>
                        <a:rPr lang="en-GB" sz="1000" dirty="0">
                          <a:latin typeface="Letter-join Print Plus 1" panose="02000805000000020003" pitchFamily="50" charset="0"/>
                        </a:rPr>
                        <a:t>in Year 1</a:t>
                      </a:r>
                    </a:p>
                    <a:p>
                      <a:r>
                        <a:rPr lang="en-GB" sz="1000" dirty="0">
                          <a:latin typeface="Letter-join Print Plus 1" panose="02000805000000020003" pitchFamily="50" charset="0"/>
                        </a:rPr>
                        <a:t>• I can share my memories </a:t>
                      </a:r>
                    </a:p>
                    <a:p>
                      <a:r>
                        <a:rPr lang="en-GB" sz="1000" dirty="0">
                          <a:latin typeface="Letter-join Print Plus 1" panose="02000805000000020003" pitchFamily="50" charset="0"/>
                        </a:rPr>
                        <a:t>of the best bits </a:t>
                      </a:r>
                    </a:p>
                    <a:p>
                      <a:r>
                        <a:rPr lang="en-GB" sz="1000" u="sng" dirty="0">
                          <a:latin typeface="Letter-join Print Plus 1" panose="02000805000000020003" pitchFamily="50" charset="0"/>
                        </a:rPr>
                        <a:t>Linked stories</a:t>
                      </a:r>
                    </a:p>
                    <a:p>
                      <a:r>
                        <a:rPr lang="en-GB" sz="1000" dirty="0">
                          <a:latin typeface="Letter-join Print Plus 1" panose="02000805000000020003" pitchFamily="50" charset="0"/>
                        </a:rPr>
                        <a:t>I wonder why kangaroos </a:t>
                      </a:r>
                    </a:p>
                    <a:p>
                      <a:r>
                        <a:rPr lang="en-GB" sz="1000" dirty="0">
                          <a:latin typeface="Letter-join Print Plus 1" panose="02000805000000020003" pitchFamily="50" charset="0"/>
                        </a:rPr>
                        <a:t>have pouches</a:t>
                      </a:r>
                    </a:p>
                    <a:p>
                      <a:r>
                        <a:rPr lang="en-GB" sz="1000" dirty="0">
                          <a:latin typeface="Letter-join Print Plus 1" panose="02000805000000020003" pitchFamily="50" charset="0"/>
                        </a:rPr>
                        <a:t>Huge Bag of Worries</a:t>
                      </a:r>
                    </a:p>
                    <a:p>
                      <a:r>
                        <a:rPr lang="en-GB" sz="1000" dirty="0">
                          <a:latin typeface="Letter-join Print Plus 1" panose="02000805000000020003" pitchFamily="50" charset="0"/>
                        </a:rPr>
                        <a:t>Look inside your body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5024000"/>
                  </a:ext>
                </a:extLst>
              </a:tr>
              <a:tr h="477193">
                <a:tc vMerge="1">
                  <a:txBody>
                    <a:bodyPr/>
                    <a:lstStyle/>
                    <a:p>
                      <a:pPr algn="ctr"/>
                      <a:r>
                        <a:rPr lang="en-US" sz="2400" b="0" dirty="0">
                          <a:latin typeface="Amatic SC" panose="00000500000000000000" pitchFamily="2" charset="-79"/>
                          <a:cs typeface="Amatic SC" panose="00000500000000000000" pitchFamily="2" charset="-79"/>
                        </a:rPr>
                        <a:t>Core Principles </a:t>
                      </a:r>
                      <a:endParaRPr lang="en-GB" sz="2400" b="0"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85000"/>
                      </a:schemeClr>
                    </a:solidFill>
                  </a:tcPr>
                </a:tc>
                <a:tc gridSpan="6">
                  <a:txBody>
                    <a:bodyPr/>
                    <a:lstStyle/>
                    <a:p>
                      <a:pPr algn="l"/>
                      <a:r>
                        <a:rPr lang="en-GB" sz="1000" b="1" dirty="0">
                          <a:solidFill>
                            <a:schemeClr val="tx1"/>
                          </a:solidFill>
                          <a:latin typeface="Letter-join Print Plus 1" panose="02000805000000020003" pitchFamily="50" charset="0"/>
                          <a:cs typeface="Amatic SC" panose="020B0604020202020204" charset="-79"/>
                        </a:rPr>
                        <a:t>Curriculum Goal:</a:t>
                      </a:r>
                      <a:r>
                        <a:rPr lang="en-GB" sz="1000" b="1" baseline="0" dirty="0">
                          <a:solidFill>
                            <a:schemeClr val="tx1"/>
                          </a:solidFill>
                          <a:latin typeface="Letter-join Print Plus 1" panose="02000805000000020003" pitchFamily="50" charset="0"/>
                          <a:cs typeface="Amatic SC" panose="020B0604020202020204" charset="-79"/>
                        </a:rPr>
                        <a:t> </a:t>
                      </a:r>
                      <a:r>
                        <a:rPr lang="en-GB" sz="1000" b="0" dirty="0">
                          <a:solidFill>
                            <a:schemeClr val="tx1"/>
                          </a:solidFill>
                          <a:latin typeface="Letter-join Print Plus 1" panose="02000805000000020003" pitchFamily="50" charset="0"/>
                          <a:cs typeface="Amatic SC" panose="00000500000000000000" pitchFamily="2" charset="-79"/>
                        </a:rPr>
                        <a:t>To become an </a:t>
                      </a:r>
                      <a:r>
                        <a:rPr lang="en-GB" sz="1000" b="1" dirty="0">
                          <a:solidFill>
                            <a:schemeClr val="tx1"/>
                          </a:solidFill>
                          <a:latin typeface="Letter-join Print Plus 1" panose="02000805000000020003" pitchFamily="50" charset="0"/>
                          <a:cs typeface="Amatic SC" panose="00000500000000000000" pitchFamily="2" charset="-79"/>
                        </a:rPr>
                        <a:t>Independent Individual </a:t>
                      </a:r>
                      <a:r>
                        <a:rPr lang="en-GB" sz="1000" b="0" dirty="0">
                          <a:solidFill>
                            <a:schemeClr val="tx1"/>
                          </a:solidFill>
                          <a:latin typeface="Letter-join Print Plus 1" panose="02000805000000020003" pitchFamily="50" charset="0"/>
                          <a:cs typeface="Amatic SC" panose="00000500000000000000" pitchFamily="2" charset="-79"/>
                        </a:rPr>
                        <a:t>who can follow the Golden Rules, set simple goals and persevere to achieve them, select resources, manage their own personal needs and know how to stay fit and healthy.</a:t>
                      </a:r>
                      <a:r>
                        <a:rPr lang="en-GB" sz="1000" b="0" baseline="0" dirty="0">
                          <a:solidFill>
                            <a:schemeClr val="tx1"/>
                          </a:solidFill>
                          <a:latin typeface="Letter-join Print Plus 1" panose="02000805000000020003" pitchFamily="50" charset="0"/>
                          <a:cs typeface="Amatic SC" panose="00000500000000000000" pitchFamily="2" charset="-79"/>
                        </a:rPr>
                        <a:t> </a:t>
                      </a:r>
                      <a:r>
                        <a:rPr lang="en-GB" sz="1000" b="0" dirty="0">
                          <a:solidFill>
                            <a:schemeClr val="tx1"/>
                          </a:solidFill>
                          <a:latin typeface="Letter-join Print Plus 1" panose="02000805000000020003" pitchFamily="50" charset="0"/>
                          <a:cs typeface="Amatic SC" panose="00000500000000000000" pitchFamily="2" charset="-79"/>
                        </a:rPr>
                        <a:t>To become a </a:t>
                      </a:r>
                      <a:r>
                        <a:rPr lang="en-GB" sz="1000" b="1" dirty="0">
                          <a:solidFill>
                            <a:schemeClr val="tx1"/>
                          </a:solidFill>
                          <a:latin typeface="Letter-join Print Plus 1" panose="02000805000000020003" pitchFamily="50" charset="0"/>
                          <a:cs typeface="Amatic SC" panose="00000500000000000000" pitchFamily="2" charset="-79"/>
                        </a:rPr>
                        <a:t>Fantastic Friend </a:t>
                      </a:r>
                      <a:r>
                        <a:rPr lang="en-GB" sz="1000" b="0" dirty="0">
                          <a:solidFill>
                            <a:schemeClr val="tx1"/>
                          </a:solidFill>
                          <a:latin typeface="Letter-join Print Plus 1" panose="02000805000000020003" pitchFamily="50" charset="0"/>
                          <a:cs typeface="Amatic SC" panose="00000500000000000000" pitchFamily="2" charset="-79"/>
                        </a:rPr>
                        <a:t>who can be kind, caring and helpful, show empathy and respect to others, work and play co-operatively whilst considering others’ ideas and feelings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l"/>
                      <a:endParaRPr lang="en-GB" sz="1050" b="0" dirty="0">
                        <a:solidFill>
                          <a:srgbClr val="0070C0"/>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l"/>
                      <a:endParaRPr lang="en-GB" sz="9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endParaRPr lang="en-GB" dirty="0">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l">
                        <a:lnSpc>
                          <a:spcPct val="115000"/>
                        </a:lnSpc>
                        <a:spcAft>
                          <a:spcPts val="0"/>
                        </a:spcAft>
                      </a:pPr>
                      <a:endParaRPr lang="en-GB" sz="900" dirty="0">
                        <a:effectLst/>
                        <a:latin typeface="Amatic SC" panose="00000500000000000000" pitchFamily="2" charset="-79"/>
                        <a:ea typeface="Calibri" panose="020F0502020204030204" pitchFamily="34"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marL="0" marR="0" indent="0" algn="ctr" defTabSz="914400" rtl="0" eaLnBrk="1" fontAlgn="auto" latinLnBrk="0" hangingPunct="1">
                        <a:lnSpc>
                          <a:spcPct val="100000"/>
                        </a:lnSpc>
                        <a:spcBef>
                          <a:spcPts val="0"/>
                        </a:spcBef>
                        <a:spcAft>
                          <a:spcPts val="0"/>
                        </a:spcAft>
                        <a:buClrTx/>
                        <a:buSzTx/>
                        <a:buFontTx/>
                        <a:buNone/>
                        <a:tabLst/>
                        <a:defRPr/>
                      </a:pPr>
                      <a:endParaRPr lang="en-US" sz="900" b="0" dirty="0">
                        <a:solidFill>
                          <a:schemeClr val="tx1"/>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334059294"/>
                  </a:ext>
                </a:extLst>
              </a:tr>
            </a:tbl>
          </a:graphicData>
        </a:graphic>
      </p:graphicFrame>
    </p:spTree>
    <p:extLst>
      <p:ext uri="{BB962C8B-B14F-4D97-AF65-F5344CB8AC3E}">
        <p14:creationId xmlns:p14="http://schemas.microsoft.com/office/powerpoint/2010/main" val="950038178"/>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137362205"/>
              </p:ext>
            </p:extLst>
          </p:nvPr>
        </p:nvGraphicFramePr>
        <p:xfrm>
          <a:off x="182882" y="595730"/>
          <a:ext cx="11904613" cy="6301740"/>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55019">
                <a:tc>
                  <a:txBody>
                    <a:bodyPr/>
                    <a:lstStyle/>
                    <a:p>
                      <a:pPr algn="ctr"/>
                      <a:endParaRPr lang="en-GB" sz="1050" b="0" dirty="0">
                        <a:latin typeface="Letter-join Print Plus 1" panose="02000805000000020003" pitchFamily="50"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Autumn 1</a:t>
                      </a:r>
                      <a:endParaRPr lang="en-GB"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Letter-join Print Plus 1" panose="02000805000000020003" pitchFamily="50" charset="0"/>
                          <a:cs typeface="Amatic SC" panose="020B0604020202020204" charset="-79"/>
                        </a:rPr>
                        <a:t>Autumn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Spring 1</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Spring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Summer 1</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Summer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26683">
                <a:tc>
                  <a:txBody>
                    <a:bodyPr/>
                    <a:lstStyle/>
                    <a:p>
                      <a:pPr algn="ctr"/>
                      <a:r>
                        <a:rPr lang="en-US" sz="1050" b="1" dirty="0">
                          <a:latin typeface="Letter-join Print Plus 1" panose="02000805000000020003" pitchFamily="50" charset="0"/>
                          <a:cs typeface="Amatic SC" panose="020B0604020202020204" charset="-79"/>
                        </a:rPr>
                        <a:t>General Themes </a:t>
                      </a:r>
                      <a:endParaRPr lang="en-GB" sz="105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All about</a:t>
                      </a:r>
                      <a:r>
                        <a:rPr lang="en-US" sz="1050" b="1" baseline="0" dirty="0">
                          <a:solidFill>
                            <a:schemeClr val="tx1"/>
                          </a:solidFill>
                          <a:latin typeface="Letter-join Print Plus 1" panose="02000805000000020003" pitchFamily="50" charset="0"/>
                          <a:cs typeface="Amatic SC" panose="020B0604020202020204" charset="-79"/>
                        </a:rPr>
                        <a:t> me!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b="1" dirty="0" smtClean="0">
                          <a:solidFill>
                            <a:schemeClr val="tx1"/>
                          </a:solidFill>
                          <a:latin typeface="Letter-join Print Plus 1" panose="02000805000000020003" pitchFamily="50" charset="0"/>
                          <a:cs typeface="Amatic SC" panose="020B0604020202020204" charset="-79"/>
                        </a:rPr>
                        <a:t>Sparkle and shine!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50" b="1" dirty="0" smtClean="0">
                          <a:solidFill>
                            <a:schemeClr val="tx1"/>
                          </a:solidFill>
                          <a:latin typeface="Letter-join Print Plus 1" panose="02000805000000020003" pitchFamily="50" charset="0"/>
                          <a:cs typeface="Amatic SC" panose="020B0604020202020204" charset="-79"/>
                        </a:rPr>
                        <a:t>Terrific</a:t>
                      </a:r>
                      <a:r>
                        <a:rPr lang="en-US" sz="1050" b="1" baseline="0" dirty="0" smtClean="0">
                          <a:solidFill>
                            <a:schemeClr val="tx1"/>
                          </a:solidFill>
                          <a:latin typeface="Letter-join Print Plus 1" panose="02000805000000020003" pitchFamily="50" charset="0"/>
                          <a:cs typeface="Amatic SC" panose="020B0604020202020204" charset="-79"/>
                        </a:rPr>
                        <a:t> tales!</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50" b="1" dirty="0">
                          <a:solidFill>
                            <a:schemeClr val="accent6">
                              <a:lumMod val="50000"/>
                            </a:schemeClr>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Letter-join Print Plus 1" panose="02000805000000020003" pitchFamily="50" charset="0"/>
                          <a:cs typeface="Amatic SC" panose="020B0604020202020204" charset="-79"/>
                        </a:rPr>
                        <a:t>Fun</a:t>
                      </a:r>
                      <a:r>
                        <a:rPr lang="en-US" sz="1050" b="1" baseline="0" dirty="0">
                          <a:solidFill>
                            <a:schemeClr val="tx1"/>
                          </a:solidFill>
                          <a:latin typeface="Letter-join Print Plus 1" panose="02000805000000020003" pitchFamily="50" charset="0"/>
                          <a:cs typeface="Amatic SC" panose="020B0604020202020204" charset="-79"/>
                        </a:rPr>
                        <a:t> at the seaside!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977572">
                <a:tc>
                  <a:txBody>
                    <a:bodyPr/>
                    <a:lstStyle/>
                    <a:p>
                      <a:pPr algn="ctr"/>
                      <a:r>
                        <a:rPr lang="en-US" sz="1050" b="1" baseline="0" dirty="0">
                          <a:latin typeface="Letter-join Print Plus 1" panose="02000805000000020003" pitchFamily="50" charset="0"/>
                          <a:cs typeface="Amatic SC" panose="020B0604020202020204" charset="-79"/>
                        </a:rPr>
                        <a:t>Physical development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r>
                        <a:rPr lang="en-GB" sz="900" b="0" dirty="0">
                          <a:latin typeface="Letter-join Print Plus 1" panose="02000805000000020003" pitchFamily="50" charset="0"/>
                        </a:rPr>
                        <a:t>Physical activity is vital in children’s all-round development, enabling them to pursue happy, healthy and active lives. Gross and fine motor experiences </a:t>
                      </a:r>
                    </a:p>
                    <a:p>
                      <a:r>
                        <a:rPr lang="en-GB" sz="900" b="0" dirty="0">
                          <a:latin typeface="Letter-join Print Plus 1" panose="02000805000000020003" pitchFamily="50" charset="0"/>
                        </a:rPr>
                        <a:t>develop incrementally throughout early childhood, starting with sensory explorations and the development of a child’s strength, co-ordination and </a:t>
                      </a:r>
                    </a:p>
                    <a:p>
                      <a:r>
                        <a:rPr lang="en-GB" sz="900" b="0" dirty="0">
                          <a:latin typeface="Letter-join Print Plus 1" panose="02000805000000020003" pitchFamily="50" charset="0"/>
                        </a:rPr>
                        <a:t>positional awareness through tummy time, crawling and play movement with both objects and adults. By creating games and providing opportunities </a:t>
                      </a:r>
                    </a:p>
                    <a:p>
                      <a:r>
                        <a:rPr lang="en-GB" sz="900" b="0" dirty="0">
                          <a:latin typeface="Letter-join Print Plus 1" panose="02000805000000020003" pitchFamily="50" charset="0"/>
                        </a:rPr>
                        <a:t>for play both indoors and outdoors, adults can support children to develop their core strength, stability, balance, spatial awareness, co-ordination and </a:t>
                      </a:r>
                    </a:p>
                    <a:p>
                      <a:r>
                        <a:rPr lang="en-GB" sz="900" b="0" dirty="0">
                          <a:latin typeface="Letter-join Print Plus 1" panose="02000805000000020003" pitchFamily="50" charset="0"/>
                        </a:rPr>
                        <a:t>agility. Gross motor skills provide the foundation for developing healthy bodies and social and emotional well-being. Fine motor control and precision </a:t>
                      </a:r>
                    </a:p>
                    <a:p>
                      <a:r>
                        <a:rPr lang="en-GB" sz="900" b="0" dirty="0">
                          <a:latin typeface="Letter-join Print Plus 1" panose="02000805000000020003" pitchFamily="50" charset="0"/>
                        </a:rPr>
                        <a:t>helps with hand-eye co-ordination, which is later linked to early literacy. Repeated and varied opportunities to explore and play with small world </a:t>
                      </a:r>
                    </a:p>
                    <a:p>
                      <a:r>
                        <a:rPr lang="en-GB" sz="900" b="0" dirty="0">
                          <a:latin typeface="Letter-join Print Plus 1" panose="02000805000000020003" pitchFamily="50" charset="0"/>
                        </a:rPr>
                        <a:t>activities, puzzles, arts and crafts and the practice of using small tools, with feedback and support from adults, allow children to develop proficiency, control and confidence.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805659">
                <a:tc>
                  <a:txBody>
                    <a:bodyPr/>
                    <a:lstStyle/>
                    <a:p>
                      <a:r>
                        <a:rPr lang="en-GB" sz="1000" b="1" dirty="0">
                          <a:latin typeface="Letter-join Print Plus 1" panose="02000805000000020003" pitchFamily="50" charset="0"/>
                        </a:rPr>
                        <a:t>Fine Motor:</a:t>
                      </a:r>
                    </a:p>
                    <a:p>
                      <a:r>
                        <a:rPr lang="en-GB" sz="1000" dirty="0">
                          <a:latin typeface="Letter-join Print Plus 1" panose="02000805000000020003" pitchFamily="50" charset="0"/>
                        </a:rPr>
                        <a:t>Daily opportunities for </a:t>
                      </a:r>
                    </a:p>
                    <a:p>
                      <a:r>
                        <a:rPr lang="en-GB" sz="1000" dirty="0">
                          <a:latin typeface="Letter-join Print Plus 1" panose="02000805000000020003" pitchFamily="50" charset="0"/>
                        </a:rPr>
                        <a:t>Fine Motor Activities</a:t>
                      </a:r>
                    </a:p>
                    <a:p>
                      <a:r>
                        <a:rPr lang="en-GB" sz="1000" dirty="0">
                          <a:latin typeface="Letter-join Print Plus 1" panose="02000805000000020003" pitchFamily="50" charset="0"/>
                        </a:rPr>
                        <a:t>Continuously check the </a:t>
                      </a:r>
                    </a:p>
                    <a:p>
                      <a:r>
                        <a:rPr lang="en-GB" sz="1000" dirty="0">
                          <a:latin typeface="Letter-join Print Plus 1" panose="02000805000000020003" pitchFamily="50" charset="0"/>
                        </a:rPr>
                        <a:t>process of children’s </a:t>
                      </a:r>
                    </a:p>
                    <a:p>
                      <a:r>
                        <a:rPr lang="en-GB" sz="1000" dirty="0">
                          <a:latin typeface="Letter-join Print Plus 1" panose="02000805000000020003" pitchFamily="50" charset="0"/>
                        </a:rPr>
                        <a:t>handwriting (pencil grip </a:t>
                      </a:r>
                    </a:p>
                    <a:p>
                      <a:r>
                        <a:rPr lang="en-GB" sz="1000" dirty="0">
                          <a:latin typeface="Letter-join Print Plus 1" panose="02000805000000020003" pitchFamily="50" charset="0"/>
                        </a:rPr>
                        <a:t>and letter formation, </a:t>
                      </a:r>
                    </a:p>
                    <a:p>
                      <a:r>
                        <a:rPr lang="en-GB" sz="1000" dirty="0">
                          <a:latin typeface="Letter-join Print Plus 1" panose="02000805000000020003" pitchFamily="50" charset="0"/>
                        </a:rPr>
                        <a:t>including directionality). </a:t>
                      </a:r>
                    </a:p>
                    <a:p>
                      <a:r>
                        <a:rPr lang="en-GB" sz="1000" dirty="0">
                          <a:latin typeface="Letter-join Print Plus 1" panose="02000805000000020003" pitchFamily="50" charset="0"/>
                        </a:rPr>
                        <a:t>Provide extra help and </a:t>
                      </a:r>
                    </a:p>
                    <a:p>
                      <a:r>
                        <a:rPr lang="en-GB" sz="1000" dirty="0">
                          <a:latin typeface="Letter-join Print Plus 1" panose="02000805000000020003" pitchFamily="50" charset="0"/>
                        </a:rPr>
                        <a:t>guidance when needed. ‘Funky fingers’ as children arrive.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dirty="0">
                          <a:latin typeface="Letter-join Print Plus 1" panose="02000805000000020003" pitchFamily="50" charset="0"/>
                        </a:rPr>
                        <a:t>Threading, cutting, weaving, playdough, Fine Motor activities.</a:t>
                      </a:r>
                      <a:r>
                        <a:rPr lang="en-GB" sz="900" baseline="0" dirty="0">
                          <a:latin typeface="Letter-join Print Plus 1" panose="02000805000000020003" pitchFamily="50" charset="0"/>
                        </a:rPr>
                        <a:t> </a:t>
                      </a:r>
                      <a:r>
                        <a:rPr lang="en-GB" sz="900" dirty="0">
                          <a:latin typeface="Letter-join Print Plus 1" panose="02000805000000020003" pitchFamily="50" charset="0"/>
                        </a:rPr>
                        <a:t>Manipulate objects with good fine motor skills</a:t>
                      </a:r>
                    </a:p>
                    <a:p>
                      <a:r>
                        <a:rPr lang="en-GB" sz="900" dirty="0">
                          <a:latin typeface="Letter-join Print Plus 1" panose="02000805000000020003" pitchFamily="50" charset="0"/>
                        </a:rPr>
                        <a:t>Draw lines and circles using gross motor movements</a:t>
                      </a:r>
                    </a:p>
                    <a:p>
                      <a:r>
                        <a:rPr lang="en-GB" sz="900" dirty="0">
                          <a:latin typeface="Letter-join Print Plus 1" panose="02000805000000020003" pitchFamily="50" charset="0"/>
                        </a:rPr>
                        <a:t>Hold pencil/paint brush </a:t>
                      </a:r>
                    </a:p>
                    <a:p>
                      <a:r>
                        <a:rPr lang="en-GB" sz="900" dirty="0">
                          <a:latin typeface="Letter-join Print Plus 1" panose="02000805000000020003" pitchFamily="50" charset="0"/>
                        </a:rPr>
                        <a:t>beyond whole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latin typeface="Letter-join Print Plus 1" panose="02000805000000020003" pitchFamily="50" charset="0"/>
                        </a:rPr>
                        <a:t>Threading, cutting, weaving, playdough, Fine Motor activities.</a:t>
                      </a:r>
                      <a:r>
                        <a:rPr lang="en-GB" sz="900" baseline="0" dirty="0">
                          <a:latin typeface="Letter-join Print Plus 1" panose="02000805000000020003" pitchFamily="50" charset="0"/>
                        </a:rPr>
                        <a:t> </a:t>
                      </a:r>
                      <a:r>
                        <a:rPr lang="en-GB" sz="900" dirty="0">
                          <a:latin typeface="Letter-join Print Plus 1" panose="02000805000000020003" pitchFamily="50" charset="0"/>
                        </a:rPr>
                        <a:t>Develop muscle tone to put pencil pressure on paper Use tools to effect changes to materials Show preference for dominant hand.</a:t>
                      </a:r>
                      <a:r>
                        <a:rPr lang="en-GB" sz="900" baseline="0" dirty="0">
                          <a:latin typeface="Letter-join Print Plus 1" panose="02000805000000020003" pitchFamily="50" charset="0"/>
                        </a:rPr>
                        <a:t> </a:t>
                      </a:r>
                      <a:r>
                        <a:rPr lang="en-GB" sz="900" dirty="0">
                          <a:latin typeface="Letter-join Print Plus 1" panose="02000805000000020003" pitchFamily="50" charset="0"/>
                        </a:rPr>
                        <a:t>Engage children in structured activities: guide them in what to draw, write or copy. Teach and model</a:t>
                      </a:r>
                      <a:r>
                        <a:rPr lang="en-GB" sz="900" baseline="0" dirty="0">
                          <a:latin typeface="Letter-join Print Plus 1" panose="02000805000000020003" pitchFamily="50" charset="0"/>
                        </a:rPr>
                        <a:t> correct letter formation using letter join.</a:t>
                      </a:r>
                      <a:endParaRPr lang="en-GB" sz="9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latin typeface="Letter-join Print Plus 1" panose="02000805000000020003" pitchFamily="50" charset="0"/>
                        </a:rPr>
                        <a:t>Threading, cutting, weaving, playdough, Fine Motor activities.</a:t>
                      </a:r>
                    </a:p>
                    <a:p>
                      <a:r>
                        <a:rPr lang="en-GB" sz="900" dirty="0">
                          <a:latin typeface="Letter-join Print Plus 1" panose="02000805000000020003" pitchFamily="50" charset="0"/>
                        </a:rPr>
                        <a:t>Begin to form letters correctly.</a:t>
                      </a:r>
                      <a:r>
                        <a:rPr lang="en-GB" sz="900" baseline="0" dirty="0">
                          <a:latin typeface="Letter-join Print Plus 1" panose="02000805000000020003" pitchFamily="50" charset="0"/>
                        </a:rPr>
                        <a:t> </a:t>
                      </a:r>
                      <a:r>
                        <a:rPr lang="en-GB" sz="900" dirty="0">
                          <a:latin typeface="Letter-join Print Plus 1" panose="02000805000000020003" pitchFamily="50" charset="0"/>
                        </a:rPr>
                        <a:t>Handle tools, objects, construction and malleable </a:t>
                      </a:r>
                    </a:p>
                    <a:p>
                      <a:r>
                        <a:rPr lang="en-GB" sz="900" dirty="0">
                          <a:latin typeface="Letter-join Print Plus 1" panose="02000805000000020003" pitchFamily="50" charset="0"/>
                        </a:rPr>
                        <a:t>materials with increasing </a:t>
                      </a:r>
                    </a:p>
                    <a:p>
                      <a:r>
                        <a:rPr lang="en-GB" sz="900" dirty="0">
                          <a:latin typeface="Letter-join Print Plus 1" panose="02000805000000020003" pitchFamily="50" charset="0"/>
                        </a:rPr>
                        <a:t>Control. Encourage children to draw </a:t>
                      </a:r>
                    </a:p>
                    <a:p>
                      <a:r>
                        <a:rPr lang="en-GB" sz="900" dirty="0">
                          <a:latin typeface="Letter-join Print Plus 1" panose="02000805000000020003" pitchFamily="50" charset="0"/>
                        </a:rPr>
                        <a:t>freely.</a:t>
                      </a:r>
                      <a:r>
                        <a:rPr lang="en-GB" sz="900" baseline="0" dirty="0">
                          <a:latin typeface="Letter-join Print Plus 1" panose="02000805000000020003" pitchFamily="50" charset="0"/>
                        </a:rPr>
                        <a:t> </a:t>
                      </a:r>
                      <a:r>
                        <a:rPr lang="en-GB" sz="900" dirty="0">
                          <a:latin typeface="Letter-join Print Plus 1" panose="02000805000000020003" pitchFamily="50" charset="0"/>
                        </a:rPr>
                        <a:t>Holding Small Items /Button Clothing /</a:t>
                      </a:r>
                    </a:p>
                    <a:p>
                      <a:r>
                        <a:rPr lang="en-GB" sz="900" dirty="0">
                          <a:latin typeface="Letter-join Print Plus 1" panose="02000805000000020003" pitchFamily="50" charset="0"/>
                        </a:rPr>
                        <a:t>Cutting with Scissors.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latin typeface="Letter-join Print Plus 1" panose="02000805000000020003" pitchFamily="50" charset="0"/>
                        </a:rPr>
                        <a:t>Threading, cutting, weaving, </a:t>
                      </a:r>
                    </a:p>
                    <a:p>
                      <a:r>
                        <a:rPr lang="en-GB" sz="900" dirty="0">
                          <a:latin typeface="Letter-join Print Plus 1" panose="02000805000000020003" pitchFamily="50" charset="0"/>
                        </a:rPr>
                        <a:t>playdough, Fine Motor </a:t>
                      </a:r>
                    </a:p>
                    <a:p>
                      <a:r>
                        <a:rPr lang="en-GB" sz="900" dirty="0">
                          <a:latin typeface="Letter-join Print Plus 1" panose="02000805000000020003" pitchFamily="50" charset="0"/>
                        </a:rPr>
                        <a:t>activities.</a:t>
                      </a:r>
                    </a:p>
                    <a:p>
                      <a:r>
                        <a:rPr lang="en-GB" sz="900" dirty="0">
                          <a:latin typeface="Letter-join Print Plus 1" panose="02000805000000020003" pitchFamily="50" charset="0"/>
                        </a:rPr>
                        <a:t>Hold pencil effectively with comfortable grip Forms recognisable letters most </a:t>
                      </a:r>
                    </a:p>
                    <a:p>
                      <a:r>
                        <a:rPr lang="en-GB" sz="900" dirty="0">
                          <a:latin typeface="Letter-join Print Plus 1" panose="02000805000000020003" pitchFamily="50" charset="0"/>
                        </a:rPr>
                        <a:t>correctly formed.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900" dirty="0">
                          <a:latin typeface="Letter-join Print Plus 1" panose="02000805000000020003" pitchFamily="50" charset="0"/>
                        </a:rPr>
                        <a:t>Threading, cutting, weaving, </a:t>
                      </a:r>
                    </a:p>
                    <a:p>
                      <a:pPr algn="l"/>
                      <a:r>
                        <a:rPr lang="en-GB" sz="900" dirty="0">
                          <a:latin typeface="Letter-join Print Plus 1" panose="02000805000000020003" pitchFamily="50" charset="0"/>
                        </a:rPr>
                        <a:t>playdough, Fine Motor </a:t>
                      </a:r>
                    </a:p>
                    <a:p>
                      <a:pPr algn="l"/>
                      <a:r>
                        <a:rPr lang="en-GB" sz="900" dirty="0">
                          <a:latin typeface="Letter-join Print Plus 1" panose="02000805000000020003" pitchFamily="50" charset="0"/>
                        </a:rPr>
                        <a:t>activities.</a:t>
                      </a:r>
                    </a:p>
                    <a:p>
                      <a:pPr algn="l"/>
                      <a:r>
                        <a:rPr lang="en-GB" sz="900" dirty="0">
                          <a:latin typeface="Letter-join Print Plus 1" panose="02000805000000020003" pitchFamily="50" charset="0"/>
                        </a:rPr>
                        <a:t>Develop pencil grip and letter formation continually.</a:t>
                      </a:r>
                    </a:p>
                    <a:p>
                      <a:pPr algn="l"/>
                      <a:r>
                        <a:rPr lang="en-GB" sz="900" dirty="0">
                          <a:latin typeface="Letter-join Print Plus 1" panose="02000805000000020003" pitchFamily="50" charset="0"/>
                        </a:rPr>
                        <a:t>Use one hand consistently for </a:t>
                      </a:r>
                    </a:p>
                    <a:p>
                      <a:pPr algn="l"/>
                      <a:r>
                        <a:rPr lang="en-GB" sz="900" dirty="0">
                          <a:latin typeface="Letter-join Print Plus 1" panose="02000805000000020003" pitchFamily="50" charset="0"/>
                        </a:rPr>
                        <a:t>fine motor </a:t>
                      </a:r>
                      <a:r>
                        <a:rPr lang="en-GB" sz="900" dirty="0" err="1">
                          <a:latin typeface="Letter-join Print Plus 1" panose="02000805000000020003" pitchFamily="50" charset="0"/>
                        </a:rPr>
                        <a:t>tasks.Cut</a:t>
                      </a:r>
                      <a:r>
                        <a:rPr lang="en-GB" sz="900" dirty="0">
                          <a:latin typeface="Letter-join Print Plus 1" panose="02000805000000020003" pitchFamily="50" charset="0"/>
                        </a:rPr>
                        <a:t> along a straight line with scissors /</a:t>
                      </a:r>
                    </a:p>
                    <a:p>
                      <a:pPr algn="l"/>
                      <a:r>
                        <a:rPr lang="en-GB" sz="900" dirty="0">
                          <a:latin typeface="Letter-join Print Plus 1" panose="02000805000000020003" pitchFamily="50" charset="0"/>
                        </a:rPr>
                        <a:t>Start to cut along a curved line, like a circle / Draw a cross.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dirty="0">
                          <a:latin typeface="Letter-join Print Plus 1" panose="02000805000000020003" pitchFamily="50" charset="0"/>
                        </a:rPr>
                        <a:t>Threading, cutting, weaving, playdough, Fine Motor activities.</a:t>
                      </a:r>
                    </a:p>
                    <a:p>
                      <a:r>
                        <a:rPr lang="en-GB" sz="900" dirty="0">
                          <a:latin typeface="Letter-join Print Plus 1" panose="02000805000000020003" pitchFamily="50" charset="0"/>
                        </a:rPr>
                        <a:t>Form letters correctly</a:t>
                      </a:r>
                    </a:p>
                    <a:p>
                      <a:r>
                        <a:rPr lang="en-GB" sz="900" dirty="0">
                          <a:latin typeface="Letter-join Print Plus 1" panose="02000805000000020003" pitchFamily="50" charset="0"/>
                        </a:rPr>
                        <a:t>Copy a square.</a:t>
                      </a:r>
                      <a:r>
                        <a:rPr lang="en-GB" sz="900" baseline="0" dirty="0">
                          <a:latin typeface="Letter-join Print Plus 1" panose="02000805000000020003" pitchFamily="50" charset="0"/>
                        </a:rPr>
                        <a:t> </a:t>
                      </a:r>
                      <a:r>
                        <a:rPr lang="en-GB" sz="900" dirty="0">
                          <a:latin typeface="Letter-join Print Plus 1" panose="02000805000000020003" pitchFamily="50" charset="0"/>
                        </a:rPr>
                        <a:t>Begin to draw diagonal lines, </a:t>
                      </a:r>
                    </a:p>
                    <a:p>
                      <a:r>
                        <a:rPr lang="en-GB" sz="900" dirty="0">
                          <a:latin typeface="Letter-join Print Plus 1" panose="02000805000000020003" pitchFamily="50" charset="0"/>
                        </a:rPr>
                        <a:t>like in a triangle / Start to colour inside the lines of a picture.</a:t>
                      </a:r>
                      <a:r>
                        <a:rPr lang="en-GB" sz="900" baseline="0" dirty="0">
                          <a:latin typeface="Letter-join Print Plus 1" panose="02000805000000020003" pitchFamily="50" charset="0"/>
                        </a:rPr>
                        <a:t> </a:t>
                      </a:r>
                      <a:r>
                        <a:rPr lang="en-GB" sz="900" dirty="0">
                          <a:latin typeface="Letter-join Print Plus 1" panose="02000805000000020003" pitchFamily="50" charset="0"/>
                        </a:rPr>
                        <a:t>Start to draw pictures that are </a:t>
                      </a:r>
                    </a:p>
                    <a:p>
                      <a:r>
                        <a:rPr lang="en-GB" sz="900" dirty="0">
                          <a:latin typeface="Letter-join Print Plus 1" panose="02000805000000020003" pitchFamily="50" charset="0"/>
                        </a:rPr>
                        <a:t>Recognisable/Build things with smaller </a:t>
                      </a:r>
                    </a:p>
                    <a:p>
                      <a:r>
                        <a:rPr lang="en-GB" sz="900" dirty="0">
                          <a:latin typeface="Letter-join Print Plus 1" panose="02000805000000020003" pitchFamily="50" charset="0"/>
                        </a:rPr>
                        <a:t>linking blocks,</a:t>
                      </a:r>
                    </a:p>
                    <a:p>
                      <a:endParaRPr lang="en-GB" sz="9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605024000"/>
                  </a:ext>
                </a:extLst>
              </a:tr>
              <a:tr h="1717646">
                <a:tc>
                  <a:txBody>
                    <a:bodyPr/>
                    <a:lstStyle/>
                    <a:p>
                      <a:pPr algn="l"/>
                      <a:r>
                        <a:rPr lang="en-GB" sz="1000" b="1" dirty="0">
                          <a:latin typeface="Letter-join Print Plus 1" panose="02000805000000020003" pitchFamily="50" charset="0"/>
                        </a:rPr>
                        <a:t>Gross motor</a:t>
                      </a:r>
                    </a:p>
                    <a:p>
                      <a:pPr algn="l"/>
                      <a:r>
                        <a:rPr lang="en-GB" sz="1000" dirty="0">
                          <a:latin typeface="Letter-join Print Plus 1" panose="02000805000000020003" pitchFamily="50" charset="0"/>
                        </a:rPr>
                        <a:t>Daily opportunities for Gross Motor Development</a:t>
                      </a:r>
                      <a:endParaRPr lang="en-GB" sz="1000" b="0" dirty="0">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Cooperation games including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parachute games.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Climbing using the outdoor equipment</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Different ways of moving to be explored with children.</a:t>
                      </a:r>
                      <a:r>
                        <a:rPr lang="en-GB" sz="900" b="0" baseline="0" dirty="0">
                          <a:solidFill>
                            <a:schemeClr val="tx1"/>
                          </a:solidFill>
                          <a:latin typeface="Letter-join Print Plus 1" panose="02000805000000020003" pitchFamily="50" charset="0"/>
                          <a:cs typeface="Amatic SC" panose="020B0604020202020204" charset="-79"/>
                        </a:rPr>
                        <a:t> </a:t>
                      </a:r>
                      <a:r>
                        <a:rPr lang="en-GB" sz="900" b="0" dirty="0">
                          <a:solidFill>
                            <a:schemeClr val="tx1"/>
                          </a:solidFill>
                          <a:latin typeface="Letter-join Print Plus 1" panose="02000805000000020003" pitchFamily="50" charset="0"/>
                          <a:cs typeface="Amatic SC" panose="020B0604020202020204" charset="-79"/>
                        </a:rPr>
                        <a:t>Help individual children to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develop good personal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hygiene. Acknowledge and praise their efforts. Provide regular reminders about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thorough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Ball skills- throwing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catching.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Crates play- balancing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climbing.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Hula hoops for skipping in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outside area</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Provide a range of wheeled resources for children to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balance, sit or ride on, or pull and push. Two-wheeled balance bikes and pedal bikes without stabilisers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Ball skills- aiming, dribbling,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pushing, throwing &amp; catching,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patting, or kicking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Ensure that spaces are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accessible to children with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varying confidence levels,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skills and needs.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Provide a wide range of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activities to support a</a:t>
                      </a:r>
                      <a:r>
                        <a:rPr lang="en-GB" sz="900" b="0" baseline="0" dirty="0">
                          <a:solidFill>
                            <a:schemeClr val="tx1"/>
                          </a:solidFill>
                          <a:latin typeface="Letter-join Print Plus 1" panose="02000805000000020003" pitchFamily="50" charset="0"/>
                          <a:cs typeface="Amatic SC" panose="020B0604020202020204" charset="-79"/>
                        </a:rPr>
                        <a:t> broad range of abilities.</a:t>
                      </a:r>
                      <a:endParaRPr lang="en-GB" sz="900" b="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Balance- children moving with confidence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Dance related activities in the new stage area.</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Provide opportunities for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children to, spin, rock, tilt,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fall, slide and bounce.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Use picture books and other resources to explain the importance of the different aspects of a healthy lifestyle.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Obstacle activities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children moving over, under,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Through</a:t>
                      </a:r>
                      <a:r>
                        <a:rPr lang="en-GB" sz="900" b="0" baseline="0" dirty="0">
                          <a:solidFill>
                            <a:schemeClr val="tx1"/>
                          </a:solidFill>
                          <a:latin typeface="Letter-join Print Plus 1" panose="02000805000000020003" pitchFamily="50" charset="0"/>
                          <a:cs typeface="Amatic SC" panose="020B0604020202020204" charset="-79"/>
                        </a:rPr>
                        <a:t> and around</a:t>
                      </a:r>
                      <a:endParaRPr lang="en-GB" sz="9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Equipment. Encourage children to be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highly active and get out of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breath several times every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day. Provide opportunities for children to, spin, rock, tilt, fall, slide and bounce.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Dance / moving to music.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Races / team games involving gross motor movements dance related activities.</a:t>
                      </a:r>
                      <a:r>
                        <a:rPr lang="en-GB" sz="900" b="0" baseline="0" dirty="0">
                          <a:solidFill>
                            <a:schemeClr val="tx1"/>
                          </a:solidFill>
                          <a:latin typeface="Letter-join Print Plus 1" panose="02000805000000020003" pitchFamily="50" charset="0"/>
                          <a:cs typeface="Amatic SC" panose="020B0604020202020204" charset="-79"/>
                        </a:rPr>
                        <a:t> </a:t>
                      </a:r>
                      <a:r>
                        <a:rPr lang="en-GB" sz="900" b="0" dirty="0">
                          <a:solidFill>
                            <a:schemeClr val="tx1"/>
                          </a:solidFill>
                          <a:latin typeface="Letter-join Print Plus 1" panose="02000805000000020003" pitchFamily="50" charset="0"/>
                          <a:cs typeface="Amatic SC" panose="020B0604020202020204" charset="-79"/>
                        </a:rPr>
                        <a:t>Allow less competent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confident children to spend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time initially observing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listening, without feeling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pressured to join in.</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900" b="0" dirty="0">
                          <a:solidFill>
                            <a:schemeClr val="tx1"/>
                          </a:solidFill>
                          <a:latin typeface="Letter-join Print Plus 1" panose="02000805000000020003" pitchFamily="50" charset="0"/>
                          <a:cs typeface="Amatic SC" panose="020B0604020202020204" charset="-79"/>
                        </a:rPr>
                        <a:t>Gymnastics/Balance.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059294"/>
                  </a:ext>
                </a:extLst>
              </a:tr>
              <a:tr h="301201">
                <a:tc>
                  <a:txBody>
                    <a:bodyPr/>
                    <a:lstStyle/>
                    <a:p>
                      <a:pPr algn="l"/>
                      <a:r>
                        <a:rPr lang="en-GB" sz="1000" b="1" dirty="0">
                          <a:latin typeface="Letter-join Print Plus 1" panose="02000805000000020003" pitchFamily="50" charset="0"/>
                          <a:cs typeface="Amatic SC" panose="00000500000000000000" pitchFamily="2" charset="-79"/>
                        </a:rPr>
                        <a:t>PE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0" dirty="0">
                          <a:solidFill>
                            <a:schemeClr val="tx1"/>
                          </a:solidFill>
                          <a:latin typeface="Letter-join Print Plus 1" panose="02000805000000020003" pitchFamily="50" charset="0"/>
                          <a:cs typeface="Amatic SC" panose="020B0604020202020204" charset="-79"/>
                        </a:rPr>
                        <a:t>FMS Elmer</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0" dirty="0" smtClean="0">
                          <a:solidFill>
                            <a:schemeClr val="tx1"/>
                          </a:solidFill>
                          <a:latin typeface="Letter-join Print Plus 1" panose="02000805000000020003" pitchFamily="50" charset="0"/>
                          <a:cs typeface="Amatic SC" panose="020B0604020202020204" charset="-79"/>
                        </a:rPr>
                        <a:t>Dance seasons</a:t>
                      </a:r>
                      <a:endParaRPr lang="en-GB" sz="1000" b="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0" dirty="0" smtClean="0">
                          <a:solidFill>
                            <a:schemeClr val="tx1"/>
                          </a:solidFill>
                          <a:latin typeface="Letter-join Print Plus 1" panose="02000805000000020003" pitchFamily="50" charset="0"/>
                          <a:cs typeface="Amatic SC" panose="020B0604020202020204" charset="-79"/>
                        </a:rPr>
                        <a:t>Fantasy fairy tales</a:t>
                      </a:r>
                      <a:endParaRPr lang="en-GB" sz="1000" b="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0" dirty="0">
                          <a:solidFill>
                            <a:schemeClr val="tx1"/>
                          </a:solidFill>
                          <a:latin typeface="Letter-join Print Plus 1" panose="02000805000000020003" pitchFamily="50" charset="0"/>
                          <a:cs typeface="Amatic SC" panose="020B0604020202020204" charset="-79"/>
                        </a:rPr>
                        <a:t>FMS </a:t>
                      </a:r>
                      <a:r>
                        <a:rPr lang="en-GB" sz="1000" b="0" dirty="0" err="1" smtClean="0">
                          <a:solidFill>
                            <a:schemeClr val="tx1"/>
                          </a:solidFill>
                          <a:latin typeface="Letter-join Print Plus 1" panose="02000805000000020003" pitchFamily="50" charset="0"/>
                          <a:cs typeface="Amatic SC" panose="020B0604020202020204" charset="-79"/>
                        </a:rPr>
                        <a:t>Minibeasts</a:t>
                      </a:r>
                      <a:endParaRPr lang="en-GB" sz="1000" b="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0" dirty="0" smtClean="0">
                          <a:solidFill>
                            <a:schemeClr val="tx1"/>
                          </a:solidFill>
                          <a:latin typeface="Letter-join Print Plus 1" panose="02000805000000020003" pitchFamily="50" charset="0"/>
                          <a:cs typeface="Amatic SC" panose="020B0604020202020204" charset="-79"/>
                        </a:rPr>
                        <a:t>An adventure with emergency services</a:t>
                      </a:r>
                      <a:endParaRPr lang="en-GB" sz="1000" b="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1000" b="0" dirty="0" smtClean="0">
                          <a:solidFill>
                            <a:schemeClr val="tx1"/>
                          </a:solidFill>
                          <a:latin typeface="Letter-join Print Plus 1" panose="02000805000000020003" pitchFamily="50" charset="0"/>
                          <a:cs typeface="Amatic SC" panose="020B0604020202020204" charset="-79"/>
                        </a:rPr>
                        <a:t>An</a:t>
                      </a:r>
                      <a:r>
                        <a:rPr lang="en-GB" sz="1000" b="0" baseline="0" dirty="0" smtClean="0">
                          <a:solidFill>
                            <a:schemeClr val="tx1"/>
                          </a:solidFill>
                          <a:latin typeface="Letter-join Print Plus 1" panose="02000805000000020003" pitchFamily="50" charset="0"/>
                          <a:cs typeface="Amatic SC" panose="020B0604020202020204" charset="-79"/>
                        </a:rPr>
                        <a:t> encounter </a:t>
                      </a:r>
                      <a:r>
                        <a:rPr lang="en-GB" sz="1000" b="0" baseline="0" smtClean="0">
                          <a:solidFill>
                            <a:schemeClr val="tx1"/>
                          </a:solidFill>
                          <a:latin typeface="Letter-join Print Plus 1" panose="02000805000000020003" pitchFamily="50" charset="0"/>
                          <a:cs typeface="Amatic SC" panose="020B0604020202020204" charset="-79"/>
                        </a:rPr>
                        <a:t>with pirates</a:t>
                      </a:r>
                      <a:endParaRPr lang="en-GB" sz="1000" b="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66459144"/>
                  </a:ext>
                </a:extLst>
              </a:tr>
              <a:tr h="301201">
                <a:tc gridSpan="7">
                  <a:txBody>
                    <a:bodyPr/>
                    <a:lstStyle/>
                    <a:p>
                      <a:pPr algn="l"/>
                      <a:r>
                        <a:rPr lang="en-GB" sz="1000" b="1" dirty="0">
                          <a:latin typeface="Letter-join Print Plus 1" panose="02000805000000020003" pitchFamily="50" charset="0"/>
                          <a:cs typeface="Amatic SC" panose="00000500000000000000" pitchFamily="2" charset="-79"/>
                        </a:rPr>
                        <a:t>Curriculum goals: </a:t>
                      </a:r>
                      <a:r>
                        <a:rPr lang="en-GB" sz="1000" b="0" dirty="0">
                          <a:latin typeface="Letter-join Print Plus 1" panose="02000805000000020003" pitchFamily="50" charset="0"/>
                          <a:cs typeface="Amatic SC" panose="00000500000000000000" pitchFamily="2" charset="-79"/>
                        </a:rPr>
                        <a:t>To become an </a:t>
                      </a:r>
                      <a:r>
                        <a:rPr lang="en-GB" sz="1000" b="1" dirty="0">
                          <a:latin typeface="Letter-join Print Plus 1" panose="02000805000000020003" pitchFamily="50" charset="0"/>
                          <a:cs typeface="Amatic SC" panose="00000500000000000000" pitchFamily="2" charset="-79"/>
                        </a:rPr>
                        <a:t>Amazing Athlete </a:t>
                      </a:r>
                      <a:r>
                        <a:rPr lang="en-GB" sz="1000" b="0" dirty="0">
                          <a:latin typeface="Letter-join Print Plus 1" panose="02000805000000020003" pitchFamily="50" charset="0"/>
                          <a:cs typeface="Amatic SC" panose="00000500000000000000" pitchFamily="2" charset="-79"/>
                        </a:rPr>
                        <a:t>who can show strength, balance and co-ordination when playing, move confidently and safely in a variety of different ways, use a range of equipment </a:t>
                      </a:r>
                    </a:p>
                    <a:p>
                      <a:pPr algn="l"/>
                      <a:r>
                        <a:rPr lang="en-GB" sz="1000" b="0" dirty="0">
                          <a:latin typeface="Letter-join Print Plus 1" panose="02000805000000020003" pitchFamily="50" charset="0"/>
                          <a:cs typeface="Amatic SC" panose="00000500000000000000" pitchFamily="2" charset="-79"/>
                        </a:rPr>
                        <a:t>To become a </a:t>
                      </a:r>
                      <a:r>
                        <a:rPr lang="en-GB" sz="1000" b="1" dirty="0">
                          <a:latin typeface="Letter-join Print Plus 1" panose="02000805000000020003" pitchFamily="50" charset="0"/>
                          <a:cs typeface="Amatic SC" panose="00000500000000000000" pitchFamily="2" charset="-79"/>
                        </a:rPr>
                        <a:t>Talented Tool User </a:t>
                      </a:r>
                      <a:r>
                        <a:rPr lang="en-GB" sz="1000" b="0" dirty="0">
                          <a:latin typeface="Letter-join Print Plus 1" panose="02000805000000020003" pitchFamily="50" charset="0"/>
                          <a:cs typeface="Amatic SC" panose="00000500000000000000" pitchFamily="2" charset="-79"/>
                        </a:rPr>
                        <a:t>who can hold a pencil effectively, use a range of tools (for example scissors, cutlery, paintbrushes, tweezers, hammer, screwdrivers) safely and with confidence</a:t>
                      </a:r>
                    </a:p>
                    <a:p>
                      <a:pPr algn="l"/>
                      <a:endParaRPr lang="en-GB" sz="1000" b="0" dirty="0">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spTree>
    <p:extLst>
      <p:ext uri="{BB962C8B-B14F-4D97-AF65-F5344CB8AC3E}">
        <p14:creationId xmlns:p14="http://schemas.microsoft.com/office/powerpoint/2010/main" val="178516998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80493263"/>
              </p:ext>
            </p:extLst>
          </p:nvPr>
        </p:nvGraphicFramePr>
        <p:xfrm>
          <a:off x="182882" y="595730"/>
          <a:ext cx="11904613" cy="5486083"/>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55019">
                <a:tc>
                  <a:txBody>
                    <a:bodyPr/>
                    <a:lstStyle/>
                    <a:p>
                      <a:pPr algn="ctr"/>
                      <a:endParaRPr lang="en-GB" sz="1050" b="0" dirty="0">
                        <a:latin typeface="Letter-join Print Plus 1" panose="02000805000000020003" pitchFamily="50"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Autumn 1</a:t>
                      </a:r>
                      <a:endParaRPr lang="en-GB"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400" dirty="0">
                          <a:solidFill>
                            <a:schemeClr val="tx1"/>
                          </a:solidFill>
                          <a:latin typeface="Letter-join Print Plus 1" panose="02000805000000020003" pitchFamily="50" charset="0"/>
                          <a:cs typeface="Amatic SC" panose="020B0604020202020204" charset="-79"/>
                        </a:rPr>
                        <a:t>Autumn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Spring 1</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Spring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Summer 1</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400" dirty="0">
                          <a:solidFill>
                            <a:schemeClr val="tx1"/>
                          </a:solidFill>
                          <a:latin typeface="Letter-join Print Plus 1" panose="02000805000000020003" pitchFamily="50" charset="0"/>
                          <a:cs typeface="Amatic SC" panose="020B0604020202020204" charset="-79"/>
                        </a:rPr>
                        <a:t>Summer 2</a:t>
                      </a:r>
                      <a:endParaRPr lang="en-GB" sz="14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26683">
                <a:tc>
                  <a:txBody>
                    <a:bodyPr/>
                    <a:lstStyle/>
                    <a:p>
                      <a:pPr algn="ctr"/>
                      <a:r>
                        <a:rPr lang="en-US" sz="1050" b="1" dirty="0">
                          <a:latin typeface="Letter-join Print Plus 1" panose="02000805000000020003" pitchFamily="50" charset="0"/>
                          <a:cs typeface="Amatic SC" panose="020B0604020202020204" charset="-79"/>
                        </a:rPr>
                        <a:t>General Themes </a:t>
                      </a:r>
                      <a:endParaRPr lang="en-GB" sz="105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All about</a:t>
                      </a:r>
                      <a:r>
                        <a:rPr lang="en-US" sz="1050" b="1" baseline="0" dirty="0">
                          <a:solidFill>
                            <a:schemeClr val="tx1"/>
                          </a:solidFill>
                          <a:latin typeface="Letter-join Print Plus 1" panose="02000805000000020003" pitchFamily="50" charset="0"/>
                          <a:cs typeface="Amatic SC" panose="020B0604020202020204" charset="-79"/>
                        </a:rPr>
                        <a:t> me!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50" b="1" dirty="0" smtClean="0">
                          <a:solidFill>
                            <a:schemeClr val="tx1"/>
                          </a:solidFill>
                          <a:latin typeface="Letter-join Print Plus 1" panose="02000805000000020003" pitchFamily="50" charset="0"/>
                          <a:cs typeface="Amatic SC" panose="020B0604020202020204" charset="-79"/>
                        </a:rPr>
                        <a:t>Sparkle and shine!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50" b="1" baseline="0" dirty="0" smtClean="0">
                          <a:solidFill>
                            <a:schemeClr val="tx1"/>
                          </a:solidFill>
                          <a:latin typeface="Letter-join Print Plus 1" panose="02000805000000020003" pitchFamily="50" charset="0"/>
                          <a:cs typeface="Amatic SC" panose="020B0604020202020204" charset="-79"/>
                        </a:rPr>
                        <a:t>Terrific tales!</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50" b="1" dirty="0">
                          <a:solidFill>
                            <a:schemeClr val="accent6">
                              <a:lumMod val="50000"/>
                            </a:schemeClr>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50" b="1" dirty="0">
                          <a:solidFill>
                            <a:schemeClr val="tx1"/>
                          </a:solidFill>
                          <a:latin typeface="Letter-join Print Plus 1" panose="02000805000000020003" pitchFamily="50"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solidFill>
                            <a:schemeClr val="tx1"/>
                          </a:solidFill>
                          <a:latin typeface="Letter-join Print Plus 1" panose="02000805000000020003" pitchFamily="50" charset="0"/>
                          <a:cs typeface="Amatic SC" panose="020B0604020202020204" charset="-79"/>
                        </a:rPr>
                        <a:t>Fun</a:t>
                      </a:r>
                      <a:r>
                        <a:rPr lang="en-US" sz="1050" b="1" baseline="0" dirty="0">
                          <a:solidFill>
                            <a:schemeClr val="tx1"/>
                          </a:solidFill>
                          <a:latin typeface="Letter-join Print Plus 1" panose="02000805000000020003" pitchFamily="50" charset="0"/>
                          <a:cs typeface="Amatic SC" panose="020B0604020202020204" charset="-79"/>
                        </a:rPr>
                        <a:t> at the seaside!</a:t>
                      </a:r>
                      <a:endParaRPr lang="en-US" sz="105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619116">
                <a:tc>
                  <a:txBody>
                    <a:bodyPr/>
                    <a:lstStyle/>
                    <a:p>
                      <a:pPr algn="ctr"/>
                      <a:r>
                        <a:rPr lang="en-US" sz="900" b="1" baseline="0" dirty="0">
                          <a:latin typeface="Letter-join Print Plus 1" panose="02000805000000020003" pitchFamily="50" charset="0"/>
                          <a:cs typeface="Amatic SC" panose="020B0604020202020204" charset="-79"/>
                        </a:rPr>
                        <a:t>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r>
                        <a:rPr lang="en-GB" sz="900" b="0" dirty="0">
                          <a:latin typeface="Letter-join Print Plus 1" panose="02000805000000020003" pitchFamily="50" charset="0"/>
                        </a:rPr>
                        <a:t> It is crucial for children to develop a life-long love of reading. Reading consists of two dimensions: language comprehension and word reading. Language comprehension (necessary for both </a:t>
                      </a:r>
                    </a:p>
                    <a:p>
                      <a:r>
                        <a:rPr lang="en-GB" sz="900" b="0" dirty="0">
                          <a:latin typeface="Letter-join Print Plus 1" panose="02000805000000020003" pitchFamily="50" charset="0"/>
                        </a:rPr>
                        <a:t>reading and writing) starts from birth. It only develops when adults talk with children about the world around them and the books (stories and non-fiction) they read with them, and enjoy </a:t>
                      </a:r>
                    </a:p>
                    <a:p>
                      <a:r>
                        <a:rPr lang="en-GB" sz="900" b="0" dirty="0">
                          <a:latin typeface="Letter-join Print Plus 1" panose="02000805000000020003" pitchFamily="50" charset="0"/>
                        </a:rPr>
                        <a:t>rhymes, poems and songs together. Skilled word reading, taught later, involves both the speedy working out of the pronunciation of unfamiliar printed words (decoding) and the speedy </a:t>
                      </a:r>
                    </a:p>
                    <a:p>
                      <a:r>
                        <a:rPr lang="en-GB" sz="900" b="0" dirty="0">
                          <a:latin typeface="Letter-join Print Plus 1" panose="02000805000000020003" pitchFamily="50" charset="0"/>
                        </a:rPr>
                        <a:t>recognition of familiar printed words. Writing involves transcription (spelling and handwriting) and composition (articulating ideas and structuring them in speech, before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021080">
                <a:tc>
                  <a:txBody>
                    <a:bodyPr/>
                    <a:lstStyle/>
                    <a:p>
                      <a:r>
                        <a:rPr lang="en-GB" sz="900" b="1" dirty="0">
                          <a:latin typeface="Letter-join Print Plus 1" panose="02000805000000020003" pitchFamily="50" charset="0"/>
                        </a:rPr>
                        <a:t>Writing</a:t>
                      </a:r>
                    </a:p>
                    <a:p>
                      <a:endParaRPr lang="en-GB" sz="900" b="1"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900" b="1" dirty="0">
                          <a:latin typeface="Letter-join Print Plus 1" panose="02000805000000020003" pitchFamily="50" charset="0"/>
                        </a:rPr>
                        <a:t>Texts as a Stimulus: </a:t>
                      </a:r>
                      <a:r>
                        <a:rPr lang="en-GB" sz="900" dirty="0">
                          <a:latin typeface="Letter-join Print Plus 1" panose="02000805000000020003" pitchFamily="50" charset="0"/>
                        </a:rPr>
                        <a:t>leaf man, shark in the park.</a:t>
                      </a:r>
                    </a:p>
                    <a:p>
                      <a:r>
                        <a:rPr lang="en-GB" sz="900" dirty="0">
                          <a:latin typeface="Letter-join Print Plus 1" panose="02000805000000020003" pitchFamily="50" charset="0"/>
                        </a:rPr>
                        <a:t>Children will be experimenting with mark -making and writing patterns in a range of mediums. They will begin to develop a dominant hand and work towards a tripod grip. Children will start to give meaning to marks and labels. Writing initial sounds and simple captions. Use initial sounds to label characters / images. Children will begin to write letters from their names. Name writing practice.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Letter-join Print Plus 1" panose="02000805000000020003" pitchFamily="50" charset="0"/>
                        </a:rPr>
                        <a:t>Texts as a Stimulus</a:t>
                      </a:r>
                      <a:r>
                        <a:rPr lang="en-GB" sz="900" b="1" dirty="0" smtClean="0">
                          <a:latin typeface="Letter-join Print Plus 1" panose="02000805000000020003" pitchFamily="50" charset="0"/>
                        </a:rPr>
                        <a:t>:</a:t>
                      </a:r>
                    </a:p>
                    <a:p>
                      <a:r>
                        <a:rPr lang="en-GB" sz="900" b="0" dirty="0" smtClean="0">
                          <a:latin typeface="Letter-join Print Plus 1" panose="02000805000000020003" pitchFamily="50" charset="0"/>
                        </a:rPr>
                        <a:t>The best birthday present,</a:t>
                      </a:r>
                      <a:r>
                        <a:rPr lang="en-GB" sz="900" b="0" baseline="0" dirty="0" smtClean="0">
                          <a:latin typeface="Letter-join Print Plus 1" panose="02000805000000020003" pitchFamily="50" charset="0"/>
                        </a:rPr>
                        <a:t> chapatti moon, the best Christmas present. Children will be labelling using initial sounds. Orally telling stories sometimes with adults acting as scribes. Writing CVC words to label characters</a:t>
                      </a:r>
                      <a:r>
                        <a:rPr lang="en-GB" sz="900" b="1" baseline="0" dirty="0" smtClean="0">
                          <a:latin typeface="Letter-join Print Plus 1" panose="02000805000000020003" pitchFamily="50" charset="0"/>
                        </a:rPr>
                        <a:t>. </a:t>
                      </a:r>
                      <a:endParaRPr lang="en-GB" sz="9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Letter-join Print Plus 1" panose="02000805000000020003" pitchFamily="50" charset="0"/>
                        </a:rPr>
                        <a:t>Texts as a Stimulus</a:t>
                      </a:r>
                      <a:r>
                        <a:rPr lang="en-GB" sz="900" b="1" dirty="0" smtClean="0">
                          <a:latin typeface="Letter-join Print Plus 1" panose="02000805000000020003" pitchFamily="50" charset="0"/>
                        </a:rPr>
                        <a:t>:</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00" b="0" i="0" u="none" strike="noStrike" kern="1200" cap="none" spc="0" normalizeH="0" baseline="0" noProof="0" dirty="0" smtClean="0">
                          <a:ln>
                            <a:noFill/>
                          </a:ln>
                          <a:solidFill>
                            <a:prstClr val="black"/>
                          </a:solidFill>
                          <a:effectLst/>
                          <a:uLnTx/>
                          <a:uFillTx/>
                          <a:latin typeface="Letter-join Print Plus 1" panose="02000805000000020003" pitchFamily="50" charset="0"/>
                          <a:ea typeface="+mn-ea"/>
                          <a:cs typeface="+mn-cs"/>
                        </a:rPr>
                        <a:t>You choose fairy tales, the gingerbread man, Goldilocks and the three bears. Writing simple captions about pictures from traditional tales e.g. man on the mat. Help children identify the sound that is tricky to spell. Sequence stories such as Goldilocks and the gingerbread man.</a:t>
                      </a:r>
                    </a:p>
                    <a:p>
                      <a:endParaRPr lang="en-GB" sz="900" b="1"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Letter-join Print Plus 1" panose="02000805000000020003" pitchFamily="50" charset="0"/>
                        </a:rPr>
                        <a:t>Texts as a Stimulus: </a:t>
                      </a:r>
                      <a:endParaRPr lang="en-GB" sz="900" b="0" dirty="0">
                        <a:latin typeface="Letter-join Print Plus 1" panose="02000805000000020003" pitchFamily="50" charset="0"/>
                      </a:endParaRPr>
                    </a:p>
                    <a:p>
                      <a:r>
                        <a:rPr lang="en-GB" sz="900" b="0" dirty="0">
                          <a:latin typeface="Letter-join Print Plus 1" panose="02000805000000020003" pitchFamily="50" charset="0"/>
                        </a:rPr>
                        <a:t>Jack and the beanstalk.</a:t>
                      </a:r>
                      <a:r>
                        <a:rPr lang="en-GB" sz="900" b="0" baseline="0" dirty="0">
                          <a:latin typeface="Letter-join Print Plus 1" panose="02000805000000020003" pitchFamily="50" charset="0"/>
                        </a:rPr>
                        <a:t> </a:t>
                      </a:r>
                      <a:r>
                        <a:rPr lang="en-GB" sz="900" b="0" baseline="0" dirty="0" smtClean="0">
                          <a:latin typeface="Letter-join Print Plus 1" panose="02000805000000020003" pitchFamily="50" charset="0"/>
                        </a:rPr>
                        <a:t>You </a:t>
                      </a:r>
                      <a:r>
                        <a:rPr lang="en-GB" sz="900" b="0" baseline="0" dirty="0">
                          <a:latin typeface="Letter-join Print Plus 1" panose="02000805000000020003" pitchFamily="50" charset="0"/>
                        </a:rPr>
                        <a:t>choose. </a:t>
                      </a:r>
                      <a:r>
                        <a:rPr lang="en-GB" sz="900" dirty="0">
                          <a:latin typeface="Letter-join Print Plus 1" panose="02000805000000020003" pitchFamily="50" charset="0"/>
                        </a:rPr>
                        <a:t>Drawing and labelling our own story maps, writing captions and labels, writing simple sentences. Writing short sentences to accompany story maps. Order the story. Labels and captions.</a:t>
                      </a:r>
                      <a:r>
                        <a:rPr lang="en-GB" sz="900" baseline="0" dirty="0">
                          <a:latin typeface="Letter-join Print Plus 1" panose="02000805000000020003" pitchFamily="50" charset="0"/>
                        </a:rPr>
                        <a:t> </a:t>
                      </a:r>
                      <a:r>
                        <a:rPr lang="en-GB" sz="900" dirty="0">
                          <a:latin typeface="Letter-join Print Plus 1" panose="02000805000000020003" pitchFamily="50" charset="0"/>
                        </a:rPr>
                        <a:t>Character descriptions.</a:t>
                      </a:r>
                    </a:p>
                    <a:p>
                      <a:r>
                        <a:rPr lang="en-GB" sz="900" dirty="0">
                          <a:latin typeface="Letter-join Print Plus 1" panose="02000805000000020003" pitchFamily="50" charset="0"/>
                        </a:rPr>
                        <a:t>Write 1</a:t>
                      </a:r>
                      <a:r>
                        <a:rPr lang="en-GB" sz="900" dirty="0" smtClean="0">
                          <a:latin typeface="Letter-join Print Plus 1" panose="02000805000000020003" pitchFamily="50" charset="0"/>
                        </a:rPr>
                        <a:t> sentence.</a:t>
                      </a:r>
                      <a:endParaRPr lang="en-GB" sz="9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900" b="1" dirty="0">
                          <a:latin typeface="Letter-join Print Plus 1" panose="02000805000000020003" pitchFamily="50" charset="0"/>
                        </a:rPr>
                        <a:t>Texts as a Stimulus:</a:t>
                      </a:r>
                    </a:p>
                    <a:p>
                      <a:r>
                        <a:rPr lang="en-GB" sz="900" dirty="0">
                          <a:latin typeface="Letter-join Print Plus 1" panose="02000805000000020003" pitchFamily="50" charset="0"/>
                        </a:rPr>
                        <a:t>The train ride, the way</a:t>
                      </a:r>
                      <a:r>
                        <a:rPr lang="en-GB" sz="900" baseline="0" dirty="0">
                          <a:latin typeface="Letter-join Print Plus 1" panose="02000805000000020003" pitchFamily="50" charset="0"/>
                        </a:rPr>
                        <a:t> back home, </a:t>
                      </a:r>
                      <a:r>
                        <a:rPr lang="en-GB" sz="900" dirty="0" smtClean="0">
                          <a:latin typeface="Letter-join Print Plus 1" panose="02000805000000020003" pitchFamily="50" charset="0"/>
                        </a:rPr>
                        <a:t>Writing some of the </a:t>
                      </a:r>
                    </a:p>
                    <a:p>
                      <a:r>
                        <a:rPr lang="en-GB" sz="900" dirty="0" smtClean="0">
                          <a:latin typeface="Letter-join Print Plus 1" panose="02000805000000020003" pitchFamily="50" charset="0"/>
                        </a:rPr>
                        <a:t>tricky words such as I, </a:t>
                      </a:r>
                    </a:p>
                    <a:p>
                      <a:r>
                        <a:rPr lang="en-GB" sz="900" dirty="0" smtClean="0">
                          <a:latin typeface="Letter-join Print Plus 1" panose="02000805000000020003" pitchFamily="50" charset="0"/>
                        </a:rPr>
                        <a:t>me, my, like, to, the. </a:t>
                      </a:r>
                    </a:p>
                    <a:p>
                      <a:r>
                        <a:rPr lang="en-GB" sz="900" dirty="0" smtClean="0">
                          <a:latin typeface="Letter-join Print Plus 1" panose="02000805000000020003" pitchFamily="50" charset="0"/>
                        </a:rPr>
                        <a:t>Writing CVC words, </a:t>
                      </a:r>
                    </a:p>
                    <a:p>
                      <a:r>
                        <a:rPr lang="en-GB" sz="900" dirty="0" smtClean="0">
                          <a:latin typeface="Letter-join Print Plus 1" panose="02000805000000020003" pitchFamily="50" charset="0"/>
                        </a:rPr>
                        <a:t>Labels using CVC, </a:t>
                      </a:r>
                    </a:p>
                    <a:p>
                      <a:r>
                        <a:rPr lang="en-GB" sz="900" dirty="0" smtClean="0">
                          <a:latin typeface="Letter-join Print Plus 1" panose="02000805000000020003" pitchFamily="50" charset="0"/>
                        </a:rPr>
                        <a:t>CVCC, CCVC words.</a:t>
                      </a:r>
                    </a:p>
                    <a:p>
                      <a:r>
                        <a:rPr lang="en-GB" sz="900" dirty="0" smtClean="0">
                          <a:latin typeface="Letter-join Print Plus 1" panose="02000805000000020003" pitchFamily="50" charset="0"/>
                        </a:rPr>
                        <a:t>Guided writing based </a:t>
                      </a:r>
                    </a:p>
                    <a:p>
                      <a:r>
                        <a:rPr lang="en-GB" sz="900" dirty="0" smtClean="0">
                          <a:latin typeface="Letter-join Print Plus 1" panose="02000805000000020003" pitchFamily="50" charset="0"/>
                        </a:rPr>
                        <a:t>around developing </a:t>
                      </a:r>
                    </a:p>
                    <a:p>
                      <a:r>
                        <a:rPr lang="en-GB" sz="900" dirty="0" smtClean="0">
                          <a:latin typeface="Letter-join Print Plus 1" panose="02000805000000020003" pitchFamily="50" charset="0"/>
                        </a:rPr>
                        <a:t>short sentences.</a:t>
                      </a:r>
                    </a:p>
                    <a:p>
                      <a:r>
                        <a:rPr lang="en-GB" sz="900" dirty="0" smtClean="0">
                          <a:latin typeface="Letter-join Print Plus 1" panose="02000805000000020003" pitchFamily="50" charset="0"/>
                        </a:rPr>
                        <a:t>Write 2 sentences</a:t>
                      </a:r>
                    </a:p>
                    <a:p>
                      <a:pPr algn="l"/>
                      <a:endParaRPr lang="en-GB" sz="9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900" b="1" dirty="0">
                          <a:latin typeface="Letter-join Print Plus 1" panose="02000805000000020003" pitchFamily="50" charset="0"/>
                        </a:rPr>
                        <a:t>Texts as a Stimulus: </a:t>
                      </a:r>
                      <a:endParaRPr lang="en-GB" sz="900" b="1" dirty="0" smtClean="0">
                        <a:latin typeface="Letter-join Print Plus 1" panose="02000805000000020003" pitchFamily="50" charset="0"/>
                      </a:endParaRPr>
                    </a:p>
                    <a:p>
                      <a:r>
                        <a:rPr lang="en-GB" sz="900" b="0" dirty="0" smtClean="0">
                          <a:latin typeface="Letter-join Print Plus 1" panose="02000805000000020003" pitchFamily="50" charset="0"/>
                        </a:rPr>
                        <a:t>The night pirates,</a:t>
                      </a:r>
                      <a:r>
                        <a:rPr lang="en-GB" sz="900" b="0" baseline="0" dirty="0" smtClean="0">
                          <a:latin typeface="Letter-join Print Plus 1" panose="02000805000000020003" pitchFamily="50" charset="0"/>
                        </a:rPr>
                        <a:t> </a:t>
                      </a:r>
                      <a:r>
                        <a:rPr lang="en-GB" sz="900" dirty="0" smtClean="0">
                          <a:latin typeface="Letter-join Print Plus 1" panose="02000805000000020003" pitchFamily="50" charset="0"/>
                        </a:rPr>
                        <a:t>writing </a:t>
                      </a:r>
                      <a:r>
                        <a:rPr lang="en-GB" sz="900" dirty="0">
                          <a:latin typeface="Letter-join Print Plus 1" panose="02000805000000020003" pitchFamily="50" charset="0"/>
                        </a:rPr>
                        <a:t>sentences using a range of tricky words that are spelt correctly. </a:t>
                      </a:r>
                      <a:r>
                        <a:rPr lang="en-GB" sz="900" dirty="0" smtClean="0">
                          <a:latin typeface="Letter-join Print Plus 1" panose="02000805000000020003" pitchFamily="50" charset="0"/>
                        </a:rPr>
                        <a:t>Use of full </a:t>
                      </a:r>
                      <a:r>
                        <a:rPr lang="en-GB" sz="900" dirty="0">
                          <a:latin typeface="Letter-join Print Plus 1" panose="02000805000000020003" pitchFamily="50" charset="0"/>
                        </a:rPr>
                        <a:t>stops, capital letters and finger spaces. Innovation of familiar texts Using familiar texts as a model for writing own stories.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3119683"/>
                  </a:ext>
                </a:extLst>
              </a:tr>
              <a:tr h="1021080">
                <a:tc gridSpan="7">
                  <a:txBody>
                    <a:bodyPr/>
                    <a:lstStyle/>
                    <a:p>
                      <a:r>
                        <a:rPr lang="en-GB" sz="900" b="1" dirty="0" smtClean="0">
                          <a:latin typeface="Letter-join Print Plus 1" panose="02000805000000020003" pitchFamily="50" charset="0"/>
                        </a:rPr>
                        <a:t>Drawing club</a:t>
                      </a:r>
                    </a:p>
                    <a:p>
                      <a:pPr>
                        <a:lnSpc>
                          <a:spcPct val="107000"/>
                        </a:lnSpc>
                        <a:spcAft>
                          <a:spcPts val="800"/>
                        </a:spcAft>
                      </a:pPr>
                      <a:r>
                        <a:rPr lang="en-GB" sz="900" dirty="0" smtClean="0">
                          <a:effectLst/>
                          <a:latin typeface="Letter-join Print Plus 1" panose="02000805000000020003" pitchFamily="50" charset="0"/>
                          <a:ea typeface="Calibri" panose="020F0502020204030204" pitchFamily="34" charset="0"/>
                          <a:cs typeface="Times New Roman" panose="02020603050405020304" pitchFamily="18" charset="0"/>
                        </a:rPr>
                        <a:t>Drawing club (the brainchild of author and childhood advocate Greg </a:t>
                      </a:r>
                      <a:r>
                        <a:rPr lang="en-GB" sz="900" dirty="0" err="1" smtClean="0">
                          <a:effectLst/>
                          <a:latin typeface="Letter-join Print Plus 1" panose="02000805000000020003" pitchFamily="50" charset="0"/>
                          <a:ea typeface="Calibri" panose="020F0502020204030204" pitchFamily="34" charset="0"/>
                          <a:cs typeface="Times New Roman" panose="02020603050405020304" pitchFamily="18" charset="0"/>
                        </a:rPr>
                        <a:t>Bottrill</a:t>
                      </a:r>
                      <a:r>
                        <a:rPr lang="en-GB" sz="900" dirty="0" smtClean="0">
                          <a:effectLst/>
                          <a:latin typeface="Letter-join Print Plus 1" panose="02000805000000020003" pitchFamily="50" charset="0"/>
                          <a:ea typeface="Calibri" panose="020F0502020204030204" pitchFamily="34" charset="0"/>
                          <a:cs typeface="Times New Roman" panose="02020603050405020304" pitchFamily="18" charset="0"/>
                        </a:rPr>
                        <a:t>). Key message; we need to engage children in the love of bringing stories to life. It is essential that we invite children to get swept up in a world of imagination and possibility. Drawing club is accessible to ALL children and has the potential to unfold the wonder of story. Drawing Club brings children’s attention to detail, it is not about being ‘GOOD’ at drawing! It’s about the development of fine motor skills to add detail, the extension of vocabulary while doing it and the joy in the success of messaging, all the time experiencing life at the cusp of confidence. Each week the children will</a:t>
                      </a:r>
                      <a:r>
                        <a:rPr lang="en-GB" sz="900" baseline="0" dirty="0" smtClean="0">
                          <a:effectLst/>
                          <a:latin typeface="Letter-join Print Plus 1" panose="02000805000000020003" pitchFamily="50" charset="0"/>
                          <a:ea typeface="Calibri" panose="020F0502020204030204" pitchFamily="34" charset="0"/>
                          <a:cs typeface="Times New Roman" panose="02020603050405020304" pitchFamily="18" charset="0"/>
                        </a:rPr>
                        <a:t> focus on a key text/animation/traditional tale. They will learn new vocabulary, write and draw about the story, use a special button to make the work come alive and add some maths.</a:t>
                      </a:r>
                      <a:endParaRPr lang="en-GB" sz="900" dirty="0" smtClean="0">
                        <a:effectLst/>
                        <a:latin typeface="Letter-join Print Plus 1" panose="02000805000000020003" pitchFamily="50" charset="0"/>
                        <a:ea typeface="Calibri" panose="020F0502020204030204" pitchFamily="34" charset="0"/>
                        <a:cs typeface="Times New Roman" panose="02020603050405020304" pitchFamily="18" charset="0"/>
                      </a:endParaRPr>
                    </a:p>
                    <a:p>
                      <a:pPr>
                        <a:lnSpc>
                          <a:spcPct val="107000"/>
                        </a:lnSpc>
                        <a:spcAft>
                          <a:spcPts val="800"/>
                        </a:spcAft>
                      </a:pPr>
                      <a:endParaRPr lang="en-GB" sz="900" dirty="0" smtClean="0">
                        <a:effectLst/>
                        <a:latin typeface="Letter-join Print Plus 1" panose="02000805000000020003" pitchFamily="50" charset="0"/>
                        <a:ea typeface="Calibri" panose="020F0502020204030204" pitchFamily="34" charset="0"/>
                        <a:cs typeface="Times New Roman" panose="02020603050405020304" pitchFamily="18" charset="0"/>
                      </a:endParaRPr>
                    </a:p>
                    <a:p>
                      <a:endParaRPr lang="en-GB" sz="900" b="1"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algn="l"/>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sz="80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66961950"/>
                  </a:ext>
                </a:extLst>
              </a:tr>
              <a:tr h="301201">
                <a:tc gridSpan="7">
                  <a:txBody>
                    <a:bodyPr/>
                    <a:lstStyle/>
                    <a:p>
                      <a:r>
                        <a:rPr lang="en-GB" sz="1000" b="1" dirty="0">
                          <a:latin typeface="Letter-join Print Plus 1" panose="02000805000000020003" pitchFamily="50" charset="0"/>
                          <a:cs typeface="Amatic SC" panose="00000500000000000000" pitchFamily="2" charset="-79"/>
                        </a:rPr>
                        <a:t>Curriculum</a:t>
                      </a:r>
                      <a:r>
                        <a:rPr lang="en-GB" sz="1000" b="1" baseline="0" dirty="0">
                          <a:latin typeface="Letter-join Print Plus 1" panose="02000805000000020003" pitchFamily="50" charset="0"/>
                          <a:cs typeface="Amatic SC" panose="00000500000000000000" pitchFamily="2" charset="-79"/>
                        </a:rPr>
                        <a:t> goals: </a:t>
                      </a:r>
                      <a:r>
                        <a:rPr lang="en-GB" sz="1000" b="0" dirty="0">
                          <a:latin typeface="Letter-join Print Plus 1" panose="02000805000000020003" pitchFamily="50" charset="0"/>
                          <a:cs typeface="Amatic SC" panose="00000500000000000000" pitchFamily="2" charset="-79"/>
                        </a:rPr>
                        <a:t>To become an </a:t>
                      </a:r>
                      <a:r>
                        <a:rPr lang="en-GB" sz="1000" b="1" dirty="0">
                          <a:latin typeface="Letter-join Print Plus 1" panose="02000805000000020003" pitchFamily="50" charset="0"/>
                          <a:cs typeface="Amatic SC" panose="00000500000000000000" pitchFamily="2" charset="-79"/>
                        </a:rPr>
                        <a:t>Awesome Author </a:t>
                      </a:r>
                      <a:r>
                        <a:rPr lang="en-GB" sz="1000" b="0" dirty="0">
                          <a:latin typeface="Letter-join Print Plus 1" panose="02000805000000020003" pitchFamily="50" charset="0"/>
                          <a:cs typeface="Amatic SC" panose="00000500000000000000" pitchFamily="2" charset="-79"/>
                        </a:rPr>
                        <a:t>who can write letters that are formed correctly, write words and simple sentences (using single sounds and digraphs they have learnt) that can be read by others</a:t>
                      </a:r>
                      <a:r>
                        <a:rPr lang="en-GB" sz="1000" b="0" dirty="0" smtClean="0">
                          <a:latin typeface="Letter-join Print Plus 1" panose="02000805000000020003" pitchFamily="50" charset="0"/>
                          <a:cs typeface="Amatic SC" panose="00000500000000000000" pitchFamily="2" charset="-79"/>
                        </a:rPr>
                        <a:t>.</a:t>
                      </a:r>
                      <a:r>
                        <a:rPr lang="en-GB" sz="1000" dirty="0" smtClean="0">
                          <a:latin typeface="Letter-join Print Plus 1" panose="02000805000000020003" pitchFamily="50" charset="0"/>
                        </a:rPr>
                        <a:t> </a:t>
                      </a:r>
                      <a:endParaRPr lang="en-GB" sz="1000" baseline="0" dirty="0" smtClean="0">
                        <a:latin typeface="Letter-join Print Plus 1" panose="02000805000000020003" pitchFamily="50" charset="0"/>
                      </a:endParaRPr>
                    </a:p>
                    <a:p>
                      <a:pPr algn="l"/>
                      <a:endParaRPr lang="en-GB" sz="1000" b="0" dirty="0">
                        <a:latin typeface="Letter-join Print Plus 1" panose="02000805000000020003" pitchFamily="50" charset="0"/>
                        <a:cs typeface="Amatic SC" panose="00000500000000000000" pitchFamily="2" charset="-79"/>
                      </a:endParaRPr>
                    </a:p>
                    <a:p>
                      <a:pPr algn="l"/>
                      <a:endParaRPr lang="en-GB" sz="1000" b="0" dirty="0">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spTree>
    <p:extLst>
      <p:ext uri="{BB962C8B-B14F-4D97-AF65-F5344CB8AC3E}">
        <p14:creationId xmlns:p14="http://schemas.microsoft.com/office/powerpoint/2010/main" val="3016504866"/>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641646098"/>
              </p:ext>
            </p:extLst>
          </p:nvPr>
        </p:nvGraphicFramePr>
        <p:xfrm>
          <a:off x="142899" y="481763"/>
          <a:ext cx="11904613" cy="6376237"/>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55019">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Autumn 1</a:t>
                      </a:r>
                      <a:endParaRPr lang="en-GB"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Letter-join Print Plus 1" panose="02000805000000020003" pitchFamily="50" charset="0"/>
                          <a:cs typeface="Amatic SC" panose="020B0604020202020204" charset="-79"/>
                        </a:rPr>
                        <a:t>Autumn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Spring 1</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Spring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Summer 1</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Summer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26683">
                <a:tc>
                  <a:txBody>
                    <a:bodyPr/>
                    <a:lstStyle/>
                    <a:p>
                      <a:pPr algn="ctr"/>
                      <a:r>
                        <a:rPr lang="en-US" sz="900" b="1" dirty="0">
                          <a:latin typeface="Letter-join Print Plus 1" panose="02000805000000020003" pitchFamily="50" charset="0"/>
                          <a:cs typeface="Amatic SC" panose="020B0604020202020204" charset="-79"/>
                        </a:rPr>
                        <a:t>General Themes </a:t>
                      </a:r>
                      <a:endParaRPr lang="en-GB" sz="90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All about</a:t>
                      </a:r>
                      <a:r>
                        <a:rPr lang="en-US" sz="1000" b="1" baseline="0" dirty="0">
                          <a:solidFill>
                            <a:schemeClr val="tx1"/>
                          </a:solidFill>
                          <a:latin typeface="Letter-join Print Plus 1" panose="02000805000000020003" pitchFamily="50" charset="0"/>
                          <a:cs typeface="Amatic SC" panose="020B0604020202020204" charset="-79"/>
                        </a:rPr>
                        <a:t> me!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Letter-join Print Plus 1" panose="02000805000000020003" pitchFamily="50" charset="0"/>
                          <a:cs typeface="Amatic SC" panose="020B0604020202020204" charset="-79"/>
                        </a:rPr>
                        <a:t>Sparkle and shine!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Letter-join Print Plus 1" panose="02000805000000020003" pitchFamily="50" charset="0"/>
                          <a:cs typeface="Amatic SC" panose="020B0604020202020204" charset="-79"/>
                        </a:rPr>
                        <a:t>Terrific tales</a:t>
                      </a:r>
                      <a:r>
                        <a:rPr lang="en-US" sz="1000" b="1" baseline="0" dirty="0" smtClean="0">
                          <a:solidFill>
                            <a:schemeClr val="tx1"/>
                          </a:solidFill>
                          <a:latin typeface="Letter-join Print Plus 1" panose="02000805000000020003" pitchFamily="50" charset="0"/>
                          <a:cs typeface="Amatic SC" panose="020B0604020202020204" charset="-79"/>
                        </a:rPr>
                        <a:t>!</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Letter-join Print Plus 1" panose="02000805000000020003" pitchFamily="50" charset="0"/>
                          <a:cs typeface="Amatic SC" panose="020B0604020202020204" charset="-79"/>
                        </a:rPr>
                        <a:t>Fun</a:t>
                      </a:r>
                      <a:r>
                        <a:rPr lang="en-US" sz="1000" b="1" baseline="0" dirty="0">
                          <a:solidFill>
                            <a:schemeClr val="tx1"/>
                          </a:solidFill>
                          <a:latin typeface="Letter-join Print Plus 1" panose="02000805000000020003" pitchFamily="50" charset="0"/>
                          <a:cs typeface="Amatic SC" panose="020B0604020202020204" charset="-79"/>
                        </a:rPr>
                        <a:t> at the seaside!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619116">
                <a:tc>
                  <a:txBody>
                    <a:bodyPr/>
                    <a:lstStyle/>
                    <a:p>
                      <a:pPr algn="ctr"/>
                      <a:r>
                        <a:rPr lang="en-US" sz="900" b="1" baseline="0" dirty="0">
                          <a:latin typeface="Letter-join Print Plus 1" panose="02000805000000020003" pitchFamily="50" charset="0"/>
                          <a:cs typeface="Amatic SC" panose="020B0604020202020204" charset="-79"/>
                        </a:rPr>
                        <a:t>Literacy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r>
                        <a:rPr lang="en-GB" sz="800" b="0" dirty="0">
                          <a:latin typeface="Letter-join Print Plus 1" panose="02000805000000020003" pitchFamily="50" charset="0"/>
                        </a:rPr>
                        <a:t> It is crucial for children to develop a life-long love of reading. Reading consists of two dimensions: language comprehension and word reading. Language comprehension (necessary for both </a:t>
                      </a:r>
                    </a:p>
                    <a:p>
                      <a:r>
                        <a:rPr lang="en-GB" sz="800" b="0" dirty="0">
                          <a:latin typeface="Letter-join Print Plus 1" panose="02000805000000020003" pitchFamily="50" charset="0"/>
                        </a:rPr>
                        <a:t>reading and writing) starts from birth. It only develops when adults talk with children about the world around them and the books (stories and non-fiction) they read with them, and enjoy </a:t>
                      </a:r>
                    </a:p>
                    <a:p>
                      <a:r>
                        <a:rPr lang="en-GB" sz="800" b="0" dirty="0">
                          <a:latin typeface="Letter-join Print Plus 1" panose="02000805000000020003" pitchFamily="50" charset="0"/>
                        </a:rPr>
                        <a:t>rhymes, poems and songs together. Skilled word reading, taught later, involves both the speedy working out of the pronunciation of unfamiliar printed words (decoding) and the speedy </a:t>
                      </a:r>
                    </a:p>
                    <a:p>
                      <a:r>
                        <a:rPr lang="en-GB" sz="800" b="0" dirty="0">
                          <a:latin typeface="Letter-join Print Plus 1" panose="02000805000000020003" pitchFamily="50" charset="0"/>
                        </a:rPr>
                        <a:t>recognition of familiar printed words. Writing involves transcription (spelling and handwriting) and composition (articulating ideas and structuring them in speech, before writing)</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1600200">
                <a:tc>
                  <a:txBody>
                    <a:bodyPr/>
                    <a:lstStyle/>
                    <a:p>
                      <a:pPr algn="l"/>
                      <a:r>
                        <a:rPr lang="en-GB" sz="900" b="1" dirty="0">
                          <a:latin typeface="Letter-join Print Plus 1" panose="02000805000000020003" pitchFamily="50" charset="0"/>
                          <a:cs typeface="Amatic SC" panose="00000500000000000000" pitchFamily="2" charset="-79"/>
                        </a:rPr>
                        <a:t>Word reading</a:t>
                      </a:r>
                    </a:p>
                    <a:p>
                      <a:pPr algn="l"/>
                      <a:r>
                        <a:rPr lang="en-GB" sz="900" b="0" dirty="0">
                          <a:latin typeface="Letter-join Print Plus 1" panose="02000805000000020003" pitchFamily="50" charset="0"/>
                          <a:cs typeface="Amatic SC" panose="00000500000000000000" pitchFamily="2" charset="-79"/>
                        </a:rPr>
                        <a:t>Children will practice </a:t>
                      </a:r>
                    </a:p>
                    <a:p>
                      <a:pPr algn="l"/>
                      <a:r>
                        <a:rPr lang="en-GB" sz="900" b="0" dirty="0">
                          <a:latin typeface="Letter-join Print Plus 1" panose="02000805000000020003" pitchFamily="50" charset="0"/>
                          <a:cs typeface="Amatic SC" panose="00000500000000000000" pitchFamily="2" charset="-79"/>
                        </a:rPr>
                        <a:t>word reading during </a:t>
                      </a:r>
                    </a:p>
                    <a:p>
                      <a:pPr algn="l"/>
                      <a:r>
                        <a:rPr lang="en-GB" sz="900" b="0" dirty="0">
                          <a:latin typeface="Letter-join Print Plus 1" panose="02000805000000020003" pitchFamily="50" charset="0"/>
                          <a:cs typeface="Amatic SC" panose="00000500000000000000" pitchFamily="2" charset="-79"/>
                        </a:rPr>
                        <a:t>phonics lessons, in </a:t>
                      </a:r>
                    </a:p>
                    <a:p>
                      <a:pPr algn="l"/>
                      <a:r>
                        <a:rPr lang="en-GB" sz="900" b="0" dirty="0">
                          <a:latin typeface="Letter-join Print Plus 1" panose="02000805000000020003" pitchFamily="50" charset="0"/>
                          <a:cs typeface="Amatic SC" panose="00000500000000000000" pitchFamily="2" charset="-79"/>
                        </a:rPr>
                        <a:t>independent learning </a:t>
                      </a:r>
                    </a:p>
                    <a:p>
                      <a:pPr algn="l"/>
                      <a:r>
                        <a:rPr lang="en-GB" sz="900" b="0" dirty="0">
                          <a:latin typeface="Letter-join Print Plus 1" panose="02000805000000020003" pitchFamily="50" charset="0"/>
                          <a:cs typeface="Amatic SC" panose="00000500000000000000" pitchFamily="2" charset="-79"/>
                        </a:rPr>
                        <a:t>in the continuous </a:t>
                      </a:r>
                    </a:p>
                    <a:p>
                      <a:pPr algn="l"/>
                      <a:r>
                        <a:rPr lang="en-GB" sz="900" b="0" dirty="0">
                          <a:latin typeface="Letter-join Print Plus 1" panose="02000805000000020003" pitchFamily="50" charset="0"/>
                          <a:cs typeface="Amatic SC" panose="00000500000000000000" pitchFamily="2" charset="-79"/>
                        </a:rPr>
                        <a:t>provision, while </a:t>
                      </a:r>
                    </a:p>
                    <a:p>
                      <a:pPr algn="l"/>
                      <a:r>
                        <a:rPr lang="en-GB" sz="900" b="0" dirty="0">
                          <a:latin typeface="Letter-join Print Plus 1" panose="02000805000000020003" pitchFamily="50" charset="0"/>
                          <a:cs typeface="Amatic SC" panose="00000500000000000000" pitchFamily="2" charset="-79"/>
                        </a:rPr>
                        <a:t>reading their reading </a:t>
                      </a:r>
                    </a:p>
                    <a:p>
                      <a:pPr algn="l"/>
                      <a:r>
                        <a:rPr lang="en-GB" sz="900" b="0" dirty="0">
                          <a:latin typeface="Letter-join Print Plus 1" panose="02000805000000020003" pitchFamily="50" charset="0"/>
                          <a:cs typeface="Amatic SC" panose="00000500000000000000" pitchFamily="2" charset="-79"/>
                        </a:rPr>
                        <a:t>books and practicing </a:t>
                      </a:r>
                    </a:p>
                    <a:p>
                      <a:pPr algn="l"/>
                      <a:r>
                        <a:rPr lang="en-GB" sz="900" b="0" dirty="0">
                          <a:latin typeface="Letter-join Print Plus 1" panose="02000805000000020003" pitchFamily="50" charset="0"/>
                          <a:cs typeface="Amatic SC" panose="00000500000000000000" pitchFamily="2" charset="-79"/>
                        </a:rPr>
                        <a:t>their set HFW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latin typeface="Letter-join Print Plus 1" panose="02000805000000020003" pitchFamily="50" charset="0"/>
                        </a:rPr>
                        <a:t>Consolidate Phase 1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latin typeface="Letter-join Print Plus 1" panose="02000805000000020003" pitchFamily="50" charset="0"/>
                        </a:rPr>
                        <a:t>Phase 2 GPCs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latin typeface="Letter-join Print Plus 1" panose="02000805000000020003" pitchFamily="50" charset="0"/>
                        </a:rPr>
                        <a:t>s a t p </a:t>
                      </a:r>
                      <a:r>
                        <a:rPr lang="en-GB" sz="800" dirty="0" err="1">
                          <a:latin typeface="Letter-join Print Plus 1" panose="02000805000000020003" pitchFamily="50" charset="0"/>
                        </a:rPr>
                        <a:t>i</a:t>
                      </a:r>
                      <a:r>
                        <a:rPr lang="en-GB" sz="800" dirty="0">
                          <a:latin typeface="Letter-join Print Plus 1" panose="02000805000000020003" pitchFamily="50" charset="0"/>
                        </a:rPr>
                        <a:t> n m d g o c k</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latin typeface="Letter-join Print Plus 1" panose="02000805000000020003" pitchFamily="50" charset="0"/>
                        </a:rPr>
                        <a:t> s pronounced /z/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dirty="0">
                        <a:latin typeface="Letter-join Print Plus 1" panose="02000805000000020003" pitchFamily="50" charset="0"/>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dirty="0">
                          <a:solidFill>
                            <a:srgbClr val="FF0000"/>
                          </a:solidFill>
                          <a:latin typeface="Letter-join Print Plus 1" panose="02000805000000020003" pitchFamily="50" charset="0"/>
                        </a:rPr>
                        <a:t>Tricky word:</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The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rgbClr val="FF0000"/>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Reading: Initial sounds, oral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blending, CVC sounds,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reciting known stories,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listening to stories with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attention and recall.</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Help children to read the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sounds speedily. This will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make sound-blending easier</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Listen to children read aloud,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ensuring books are consistent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with their developing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rgbClr val="FF0000"/>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Letter-join Print Plus 1" panose="02000805000000020003" pitchFamily="50" charset="0"/>
                          <a:cs typeface="Amatic SC" panose="020B0604020202020204" charset="-79"/>
                        </a:rPr>
                        <a:t>Phase 2 GPCs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Letter-join Print Plus 1" panose="02000805000000020003" pitchFamily="50" charset="0"/>
                          <a:cs typeface="Amatic SC" panose="020B0604020202020204" charset="-79"/>
                        </a:rPr>
                        <a:t>ck e u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Letter-join Print Plus 1" panose="02000805000000020003" pitchFamily="50" charset="0"/>
                          <a:cs typeface="Amatic SC" panose="020B0604020202020204" charset="-79"/>
                        </a:rPr>
                        <a:t>r h b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Letter-join Print Plus 1" panose="02000805000000020003" pitchFamily="50" charset="0"/>
                          <a:cs typeface="Amatic SC" panose="020B0604020202020204" charset="-79"/>
                        </a:rPr>
                        <a:t>f ff l</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Letter-join Print Plus 1" panose="02000805000000020003" pitchFamily="50" charset="0"/>
                          <a:cs typeface="Amatic SC" panose="020B0604020202020204" charset="-79"/>
                        </a:rPr>
                        <a:t>ll ss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pt-BR" sz="800" b="0" dirty="0">
                          <a:solidFill>
                            <a:schemeClr val="tx1"/>
                          </a:solidFill>
                          <a:latin typeface="Letter-join Print Plus 1" panose="02000805000000020003" pitchFamily="50" charset="0"/>
                          <a:cs typeface="Amatic SC" panose="020B0604020202020204" charset="-79"/>
                        </a:rPr>
                        <a:t>Consolidate Phase 2</a:t>
                      </a: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Tricky</a:t>
                      </a:r>
                      <a:r>
                        <a:rPr lang="en-GB" sz="800" b="0" baseline="0" dirty="0">
                          <a:solidFill>
                            <a:srgbClr val="FF0000"/>
                          </a:solidFill>
                          <a:latin typeface="Letter-join Print Plus 1" panose="02000805000000020003" pitchFamily="50" charset="0"/>
                          <a:cs typeface="Amatic SC" panose="020B0604020202020204" charset="-79"/>
                        </a:rPr>
                        <a:t>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I, to, go,</a:t>
                      </a:r>
                      <a:r>
                        <a:rPr lang="en-GB" sz="800" b="0" baseline="0" dirty="0">
                          <a:solidFill>
                            <a:srgbClr val="FF0000"/>
                          </a:solidFill>
                          <a:latin typeface="Letter-join Print Plus 1" panose="02000805000000020003" pitchFamily="50" charset="0"/>
                          <a:cs typeface="Amatic SC" panose="020B0604020202020204" charset="-79"/>
                        </a:rPr>
                        <a:t> no, into</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Reading: Blending CVC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sounds, rhyming, alliteration,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knows that print is read from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left to right. Spotting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diagraphs in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Show children how to touch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each finger as they say each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sound. For exception words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such as ‘the’ and ‘said’, help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children identify the sound</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Phase 3 GPCs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j</a:t>
                      </a:r>
                      <a:r>
                        <a:rPr lang="en-GB" sz="800" b="0" baseline="0" dirty="0">
                          <a:solidFill>
                            <a:schemeClr val="tx1"/>
                          </a:solidFill>
                          <a:latin typeface="Letter-join Print Plus 1" panose="02000805000000020003" pitchFamily="50" charset="0"/>
                          <a:cs typeface="Amatic SC" panose="020B0604020202020204" charset="-79"/>
                        </a:rPr>
                        <a:t> </a:t>
                      </a:r>
                      <a:r>
                        <a:rPr lang="en-GB" sz="800" b="0" dirty="0">
                          <a:solidFill>
                            <a:schemeClr val="tx1"/>
                          </a:solidFill>
                          <a:latin typeface="Letter-join Print Plus 1" panose="02000805000000020003" pitchFamily="50" charset="0"/>
                          <a:cs typeface="Amatic SC" panose="020B0604020202020204" charset="-79"/>
                        </a:rPr>
                        <a:t>v w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x y z/</a:t>
                      </a:r>
                      <a:r>
                        <a:rPr lang="en-GB" sz="800" b="0" dirty="0" err="1">
                          <a:solidFill>
                            <a:schemeClr val="tx1"/>
                          </a:solidFill>
                          <a:latin typeface="Letter-join Print Plus 1" panose="02000805000000020003" pitchFamily="50" charset="0"/>
                          <a:cs typeface="Amatic SC" panose="020B0604020202020204" charset="-79"/>
                        </a:rPr>
                        <a:t>zz</a:t>
                      </a: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Letter-join Print Plus 1" panose="02000805000000020003" pitchFamily="50" charset="0"/>
                          <a:cs typeface="Amatic SC" panose="020B0604020202020204" charset="-79"/>
                        </a:rPr>
                        <a:t>qu</a:t>
                      </a:r>
                      <a:r>
                        <a:rPr lang="en-GB" sz="800" b="0" dirty="0">
                          <a:solidFill>
                            <a:schemeClr val="tx1"/>
                          </a:solidFill>
                          <a:latin typeface="Letter-join Print Plus 1" panose="02000805000000020003" pitchFamily="50" charset="0"/>
                          <a:cs typeface="Amatic SC" panose="020B0604020202020204" charset="-79"/>
                        </a:rPr>
                        <a:t> </a:t>
                      </a:r>
                      <a:r>
                        <a:rPr lang="en-GB" sz="800" b="0" dirty="0" err="1">
                          <a:solidFill>
                            <a:schemeClr val="tx1"/>
                          </a:solidFill>
                          <a:latin typeface="Letter-join Print Plus 1" panose="02000805000000020003" pitchFamily="50" charset="0"/>
                          <a:cs typeface="Amatic SC" panose="020B0604020202020204" charset="-79"/>
                        </a:rPr>
                        <a:t>ch</a:t>
                      </a:r>
                      <a:r>
                        <a:rPr lang="en-GB" sz="800" b="0" dirty="0">
                          <a:solidFill>
                            <a:schemeClr val="tx1"/>
                          </a:solidFill>
                          <a:latin typeface="Letter-join Print Plus 1" panose="02000805000000020003" pitchFamily="50" charset="0"/>
                          <a:cs typeface="Amatic SC" panose="020B0604020202020204" charset="-79"/>
                        </a:rPr>
                        <a:t> </a:t>
                      </a:r>
                      <a:r>
                        <a:rPr lang="en-GB" sz="800" b="0" dirty="0" err="1">
                          <a:solidFill>
                            <a:schemeClr val="tx1"/>
                          </a:solidFill>
                          <a:latin typeface="Letter-join Print Plus 1" panose="02000805000000020003" pitchFamily="50" charset="0"/>
                          <a:cs typeface="Amatic SC" panose="020B0604020202020204" charset="-79"/>
                        </a:rPr>
                        <a:t>sh</a:t>
                      </a: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Letter-join Print Plus 1" panose="02000805000000020003" pitchFamily="50" charset="0"/>
                          <a:cs typeface="Amatic SC" panose="020B0604020202020204" charset="-79"/>
                        </a:rPr>
                        <a:t>th</a:t>
                      </a:r>
                      <a:r>
                        <a:rPr lang="en-GB" sz="800" b="0" dirty="0">
                          <a:solidFill>
                            <a:schemeClr val="tx1"/>
                          </a:solidFill>
                          <a:latin typeface="Letter-join Print Plus 1" panose="02000805000000020003" pitchFamily="50" charset="0"/>
                          <a:cs typeface="Amatic SC" panose="020B0604020202020204" charset="-79"/>
                        </a:rPr>
                        <a:t>/</a:t>
                      </a:r>
                      <a:r>
                        <a:rPr lang="en-GB" sz="800" b="0" dirty="0" err="1">
                          <a:solidFill>
                            <a:schemeClr val="tx1"/>
                          </a:solidFill>
                          <a:latin typeface="Letter-join Print Plus 1" panose="02000805000000020003" pitchFamily="50" charset="0"/>
                          <a:cs typeface="Amatic SC" panose="020B0604020202020204" charset="-79"/>
                        </a:rPr>
                        <a:t>th</a:t>
                      </a:r>
                      <a:r>
                        <a:rPr lang="en-GB" sz="800" b="0" dirty="0">
                          <a:solidFill>
                            <a:schemeClr val="tx1"/>
                          </a:solidFill>
                          <a:latin typeface="Letter-join Print Plus 1" panose="02000805000000020003" pitchFamily="50" charset="0"/>
                          <a:cs typeface="Amatic SC" panose="020B0604020202020204" charset="-79"/>
                        </a:rPr>
                        <a:t> 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Consolidate as required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Tricky</a:t>
                      </a:r>
                      <a:r>
                        <a:rPr lang="en-GB" sz="800" b="0" baseline="0" dirty="0">
                          <a:solidFill>
                            <a:srgbClr val="FF0000"/>
                          </a:solidFill>
                          <a:latin typeface="Letter-join Print Plus 1" panose="02000805000000020003" pitchFamily="50" charset="0"/>
                          <a:cs typeface="Amatic SC" panose="020B0604020202020204" charset="-79"/>
                        </a:rPr>
                        <a:t>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a:solidFill>
                            <a:srgbClr val="FF0000"/>
                          </a:solidFill>
                          <a:latin typeface="Letter-join Print Plus 1" panose="02000805000000020003" pitchFamily="50" charset="0"/>
                          <a:cs typeface="Amatic SC" panose="020B0604020202020204" charset="-79"/>
                        </a:rPr>
                        <a:t>he, she, we, be, me, was, my, you, they</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baseline="0" dirty="0">
                        <a:solidFill>
                          <a:srgbClr val="FF0000"/>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Reading: Rhyming strings,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common theme in traditional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tales, identifying characters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and settings.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Provide opportunities for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children to read words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containing familiar letter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groups: ‘that’, ‘shop’, ‘chin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Phase 3 GPCs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Letter-join Print Plus 1" panose="02000805000000020003" pitchFamily="50" charset="0"/>
                          <a:cs typeface="Amatic SC" panose="020B0604020202020204" charset="-79"/>
                        </a:rPr>
                        <a:t>ai</a:t>
                      </a:r>
                      <a:r>
                        <a:rPr lang="en-GB" sz="800" b="0" dirty="0">
                          <a:solidFill>
                            <a:schemeClr val="tx1"/>
                          </a:solidFill>
                          <a:latin typeface="Letter-join Print Plus 1" panose="02000805000000020003" pitchFamily="50" charset="0"/>
                          <a:cs typeface="Amatic SC" panose="020B0604020202020204" charset="-79"/>
                        </a:rPr>
                        <a:t> </a:t>
                      </a:r>
                      <a:r>
                        <a:rPr lang="en-GB" sz="800" b="0" dirty="0" err="1">
                          <a:solidFill>
                            <a:schemeClr val="tx1"/>
                          </a:solidFill>
                          <a:latin typeface="Letter-join Print Plus 1" panose="02000805000000020003" pitchFamily="50" charset="0"/>
                          <a:cs typeface="Amatic SC" panose="020B0604020202020204" charset="-79"/>
                        </a:rPr>
                        <a:t>ee</a:t>
                      </a:r>
                      <a:r>
                        <a:rPr lang="en-GB" sz="800" b="0" dirty="0">
                          <a:solidFill>
                            <a:schemeClr val="tx1"/>
                          </a:solidFill>
                          <a:latin typeface="Letter-join Print Plus 1" panose="02000805000000020003" pitchFamily="50" charset="0"/>
                          <a:cs typeface="Amatic SC" panose="020B0604020202020204" charset="-79"/>
                        </a:rPr>
                        <a: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Letter-join Print Plus 1" panose="02000805000000020003" pitchFamily="50" charset="0"/>
                          <a:cs typeface="Amatic SC" panose="020B0604020202020204" charset="-79"/>
                        </a:rPr>
                        <a:t>igh</a:t>
                      </a:r>
                      <a:r>
                        <a:rPr lang="en-GB" sz="800" b="0" dirty="0">
                          <a:solidFill>
                            <a:schemeClr val="tx1"/>
                          </a:solidFill>
                          <a:latin typeface="Letter-join Print Plus 1" panose="02000805000000020003" pitchFamily="50" charset="0"/>
                          <a:cs typeface="Amatic SC" panose="020B0604020202020204" charset="-79"/>
                        </a:rPr>
                        <a:t> </a:t>
                      </a:r>
                      <a:r>
                        <a:rPr lang="en-GB" sz="800" b="0" dirty="0" err="1">
                          <a:solidFill>
                            <a:schemeClr val="tx1"/>
                          </a:solidFill>
                          <a:latin typeface="Letter-join Print Plus 1" panose="02000805000000020003" pitchFamily="50" charset="0"/>
                          <a:cs typeface="Amatic SC" panose="020B0604020202020204" charset="-79"/>
                        </a:rPr>
                        <a:t>oa</a:t>
                      </a:r>
                      <a:r>
                        <a:rPr lang="en-GB" sz="800" b="0" dirty="0">
                          <a:solidFill>
                            <a:schemeClr val="tx1"/>
                          </a:solidFill>
                          <a:latin typeface="Letter-join Print Plus 1" panose="02000805000000020003" pitchFamily="50" charset="0"/>
                          <a:cs typeface="Amatic SC" panose="020B0604020202020204" charset="-79"/>
                        </a:rPr>
                        <a:t> with two-syllable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Letter-join Print Plus 1" panose="02000805000000020003" pitchFamily="50" charset="0"/>
                          <a:cs typeface="Amatic SC" panose="020B0604020202020204" charset="-79"/>
                        </a:rPr>
                        <a:t>oo</a:t>
                      </a:r>
                      <a:r>
                        <a:rPr lang="en-GB" sz="800" b="0" dirty="0">
                          <a:solidFill>
                            <a:schemeClr val="tx1"/>
                          </a:solidFill>
                          <a:latin typeface="Letter-join Print Plus 1" panose="02000805000000020003" pitchFamily="50" charset="0"/>
                          <a:cs typeface="Amatic SC" panose="020B0604020202020204" charset="-79"/>
                        </a:rPr>
                        <a:t>/</a:t>
                      </a:r>
                      <a:r>
                        <a:rPr lang="en-GB" sz="800" b="0" dirty="0" err="1">
                          <a:solidFill>
                            <a:schemeClr val="tx1"/>
                          </a:solidFill>
                          <a:latin typeface="Letter-join Print Plus 1" panose="02000805000000020003" pitchFamily="50" charset="0"/>
                          <a:cs typeface="Amatic SC" panose="020B0604020202020204" charset="-79"/>
                        </a:rPr>
                        <a:t>oo</a:t>
                      </a:r>
                      <a:r>
                        <a:rPr lang="en-GB" sz="800" b="0" dirty="0">
                          <a:solidFill>
                            <a:schemeClr val="tx1"/>
                          </a:solidFill>
                          <a:latin typeface="Letter-join Print Plus 1" panose="02000805000000020003" pitchFamily="50" charset="0"/>
                          <a:cs typeface="Amatic SC" panose="020B0604020202020204" charset="-79"/>
                        </a:rPr>
                        <a:t> with two-syllable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Letter-join Print Plus 1" panose="02000805000000020003" pitchFamily="50" charset="0"/>
                          <a:cs typeface="Amatic SC" panose="020B0604020202020204" charset="-79"/>
                        </a:rPr>
                        <a:t>ar</a:t>
                      </a:r>
                      <a:r>
                        <a:rPr lang="en-GB" sz="800" b="0" dirty="0">
                          <a:solidFill>
                            <a:schemeClr val="tx1"/>
                          </a:solidFill>
                          <a:latin typeface="Letter-join Print Plus 1" panose="02000805000000020003" pitchFamily="50" charset="0"/>
                          <a:cs typeface="Amatic SC" panose="020B0604020202020204" charset="-79"/>
                        </a:rPr>
                        <a:t> or with two-syllable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Consolidate as required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Tricky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her all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are </a:t>
                      </a:r>
                      <a:r>
                        <a:rPr lang="en-GB" sz="800" b="0" dirty="0">
                          <a:solidFill>
                            <a:schemeClr val="tx1"/>
                          </a:solidFill>
                          <a:latin typeface="Letter-join Print Plus 1" panose="02000805000000020003" pitchFamily="50" charset="0"/>
                          <a:cs typeface="Amatic SC" panose="020B0604020202020204" charset="-79"/>
                        </a:rPr>
                        <a:t>(Phase 3)</a:t>
                      </a:r>
                      <a:r>
                        <a:rPr lang="en-GB" sz="800" b="0" dirty="0">
                          <a:solidFill>
                            <a:srgbClr val="FF0000"/>
                          </a:solidFill>
                          <a:latin typeface="Letter-join Print Plus 1" panose="02000805000000020003" pitchFamily="50" charset="0"/>
                          <a:cs typeface="Amatic SC" panose="020B0604020202020204" charset="-79"/>
                        </a:rPr>
                        <a:t> like </a:t>
                      </a: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said when </a:t>
                      </a: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have one </a:t>
                      </a: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Reading: Story structure.</a:t>
                      </a:r>
                      <a:r>
                        <a:rPr lang="en-GB" sz="800" b="0" baseline="0" dirty="0">
                          <a:solidFill>
                            <a:schemeClr val="tx1"/>
                          </a:solidFill>
                          <a:latin typeface="Letter-join Print Plus 1" panose="02000805000000020003" pitchFamily="50" charset="0"/>
                          <a:cs typeface="Amatic SC" panose="020B0604020202020204" charset="-79"/>
                        </a:rPr>
                        <a:t> </a:t>
                      </a:r>
                      <a:r>
                        <a:rPr lang="en-GB" sz="800" b="0" dirty="0">
                          <a:solidFill>
                            <a:schemeClr val="tx1"/>
                          </a:solidFill>
                          <a:latin typeface="Letter-join Print Plus 1" panose="02000805000000020003" pitchFamily="50" charset="0"/>
                          <a:cs typeface="Amatic SC" panose="020B0604020202020204" charset="-79"/>
                        </a:rPr>
                        <a:t>beginning, middle, end.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Innovating and retelling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stories to an audience, non</a:t>
                      </a:r>
                      <a:r>
                        <a:rPr lang="en-GB" sz="800" b="0" baseline="0" dirty="0">
                          <a:solidFill>
                            <a:schemeClr val="tx1"/>
                          </a:solidFill>
                          <a:latin typeface="Letter-join Print Plus 1" panose="02000805000000020003" pitchFamily="50" charset="0"/>
                          <a:cs typeface="Amatic SC" panose="020B0604020202020204" charset="-79"/>
                        </a:rPr>
                        <a:t> </a:t>
                      </a:r>
                      <a:r>
                        <a:rPr lang="en-GB" sz="800" b="0" dirty="0">
                          <a:solidFill>
                            <a:schemeClr val="tx1"/>
                          </a:solidFill>
                          <a:latin typeface="Letter-join Print Plus 1" panose="02000805000000020003" pitchFamily="50" charset="0"/>
                          <a:cs typeface="Amatic SC" panose="020B0604020202020204" charset="-79"/>
                        </a:rPr>
                        <a:t>fiction books.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Listen to children read some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longer words made up of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letter-sound correspondences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they know: ‘rabbit’,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Phase 3</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err="1">
                          <a:solidFill>
                            <a:schemeClr val="tx1"/>
                          </a:solidFill>
                          <a:latin typeface="Letter-join Print Plus 1" panose="02000805000000020003" pitchFamily="50" charset="0"/>
                          <a:cs typeface="Amatic SC" panose="020B0604020202020204" charset="-79"/>
                        </a:rPr>
                        <a:t>ur</a:t>
                      </a:r>
                      <a:r>
                        <a:rPr lang="en-GB" sz="800" b="0" dirty="0">
                          <a:solidFill>
                            <a:schemeClr val="tx1"/>
                          </a:solidFill>
                          <a:latin typeface="Letter-join Print Plus 1" panose="02000805000000020003" pitchFamily="50" charset="0"/>
                          <a:cs typeface="Amatic SC" panose="020B0604020202020204" charset="-79"/>
                        </a:rPr>
                        <a:t> ow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oi ear (Including pseudo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air </a:t>
                      </a:r>
                      <a:r>
                        <a:rPr lang="en-GB" sz="800" b="0" dirty="0" err="1">
                          <a:solidFill>
                            <a:schemeClr val="tx1"/>
                          </a:solidFill>
                          <a:latin typeface="Letter-join Print Plus 1" panose="02000805000000020003" pitchFamily="50" charset="0"/>
                          <a:cs typeface="Amatic SC" panose="020B0604020202020204" charset="-79"/>
                        </a:rPr>
                        <a:t>ure</a:t>
                      </a:r>
                      <a:r>
                        <a:rPr lang="en-GB" sz="800" b="0" dirty="0">
                          <a:solidFill>
                            <a:schemeClr val="tx1"/>
                          </a:solidFill>
                          <a:latin typeface="Letter-join Print Plus 1" panose="02000805000000020003" pitchFamily="50" charset="0"/>
                          <a:cs typeface="Amatic SC" panose="020B0604020202020204" charset="-79"/>
                        </a:rPr>
                        <a:t> </a:t>
                      </a:r>
                      <a:r>
                        <a:rPr lang="en-GB" sz="800" b="0" dirty="0" err="1">
                          <a:solidFill>
                            <a:schemeClr val="tx1"/>
                          </a:solidFill>
                          <a:latin typeface="Letter-join Print Plus 1" panose="02000805000000020003" pitchFamily="50" charset="0"/>
                          <a:cs typeface="Amatic SC" panose="020B0604020202020204" charset="-79"/>
                        </a:rPr>
                        <a:t>er</a:t>
                      </a:r>
                      <a:r>
                        <a:rPr lang="en-GB" sz="800" b="0" dirty="0">
                          <a:solidFill>
                            <a:schemeClr val="tx1"/>
                          </a:solidFill>
                          <a:latin typeface="Letter-join Print Plus 1" panose="02000805000000020003" pitchFamily="50" charset="0"/>
                          <a:cs typeface="Amatic SC" panose="020B0604020202020204" charset="-79"/>
                        </a:rPr>
                        <a:t> (Including pseudo words)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Consolidate Phase 3</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Phase 4CVCC &amp; CCV</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Tricky</a:t>
                      </a:r>
                      <a:r>
                        <a:rPr lang="en-GB" sz="800" b="0" baseline="0" dirty="0">
                          <a:solidFill>
                            <a:srgbClr val="FF0000"/>
                          </a:solidFill>
                          <a:latin typeface="Letter-join Print Plus 1" panose="02000805000000020003" pitchFamily="50" charset="0"/>
                          <a:cs typeface="Amatic SC" panose="020B0604020202020204" charset="-79"/>
                        </a:rPr>
                        <a:t> words:</a:t>
                      </a:r>
                      <a:endParaRPr lang="en-GB" sz="800" b="0" dirty="0">
                        <a:solidFill>
                          <a:srgbClr val="FF0000"/>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come do </a:t>
                      </a: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so were </a:t>
                      </a: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some there </a:t>
                      </a: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out little what </a:t>
                      </a: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Consolidate </a:t>
                      </a:r>
                      <a:r>
                        <a:rPr lang="en-GB" sz="800" b="0" dirty="0">
                          <a:solidFill>
                            <a:srgbClr val="FF0000"/>
                          </a:solidFill>
                          <a:latin typeface="Letter-join Print Plus 1" panose="02000805000000020003" pitchFamily="50" charset="0"/>
                          <a:cs typeface="Amatic SC" panose="020B0604020202020204" charset="-79"/>
                        </a:rPr>
                        <a:t>said so have like </a:t>
                      </a: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Reading: Non-fiction texts,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Internal blending, Naming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letters of the alphabet.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Distinguishing capital letters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and lower case letters.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Phase 4</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CCVC &amp; CCVCC</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CCCVC &amp; CCCVCC</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Polysyllabic words containing Phase 2 and 3 graphemes with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adjacent consonants.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Consolidate </a:t>
                      </a:r>
                      <a:r>
                        <a:rPr lang="en-GB" sz="800" b="0" dirty="0">
                          <a:solidFill>
                            <a:srgbClr val="FF0000"/>
                          </a:solidFill>
                          <a:latin typeface="Letter-join Print Plus 1" panose="02000805000000020003" pitchFamily="50" charset="0"/>
                          <a:cs typeface="Amatic SC" panose="020B0604020202020204" charset="-79"/>
                        </a:rPr>
                        <a:t>said so have like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some come were there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little do one when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rgbClr val="FF0000"/>
                          </a:solidFill>
                          <a:latin typeface="Letter-join Print Plus 1" panose="02000805000000020003" pitchFamily="50" charset="0"/>
                          <a:cs typeface="Amatic SC" panose="020B0604020202020204" charset="-79"/>
                        </a:rPr>
                        <a:t>out what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Teach </a:t>
                      </a:r>
                      <a:r>
                        <a:rPr lang="en-GB" sz="800" b="0" dirty="0">
                          <a:solidFill>
                            <a:srgbClr val="FF0000"/>
                          </a:solidFill>
                          <a:latin typeface="Letter-join Print Plus 1" panose="02000805000000020003" pitchFamily="50" charset="0"/>
                          <a:cs typeface="Amatic SC" panose="020B0604020202020204" charset="-79"/>
                        </a:rPr>
                        <a:t>it’s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rgbClr val="FF0000"/>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Reading: Reading simple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sentences with fluency.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Reading CVCC and CCVC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words confidently.</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End of term assessments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059294"/>
                  </a:ext>
                </a:extLst>
              </a:tr>
              <a:tr h="1600200">
                <a:tc>
                  <a:txBody>
                    <a:bodyPr/>
                    <a:lstStyle/>
                    <a:p>
                      <a:r>
                        <a:rPr lang="en-GB" sz="900" b="1" dirty="0">
                          <a:latin typeface="Letter-join Print Plus 1" panose="02000805000000020003" pitchFamily="50" charset="0"/>
                        </a:rPr>
                        <a:t>Comprehension</a:t>
                      </a:r>
                    </a:p>
                    <a:p>
                      <a:r>
                        <a:rPr lang="en-GB" sz="900" dirty="0">
                          <a:latin typeface="Letter-join Print Plus 1" panose="02000805000000020003" pitchFamily="50" charset="0"/>
                        </a:rPr>
                        <a:t>Developing a passion </a:t>
                      </a:r>
                    </a:p>
                    <a:p>
                      <a:r>
                        <a:rPr lang="en-GB" sz="900" dirty="0">
                          <a:latin typeface="Letter-join Print Plus 1" panose="02000805000000020003" pitchFamily="50" charset="0"/>
                        </a:rPr>
                        <a:t>for reading</a:t>
                      </a:r>
                    </a:p>
                    <a:p>
                      <a:r>
                        <a:rPr lang="en-GB" sz="900" dirty="0">
                          <a:latin typeface="Letter-join Print Plus 1" panose="02000805000000020003" pitchFamily="50" charset="0"/>
                        </a:rPr>
                        <a:t>Children will have</a:t>
                      </a:r>
                      <a:r>
                        <a:rPr lang="en-GB" sz="900" baseline="0" dirty="0">
                          <a:latin typeface="Letter-join Print Plus 1" panose="02000805000000020003" pitchFamily="50" charset="0"/>
                        </a:rPr>
                        <a:t> continuous access to the classroom reading area. They will </a:t>
                      </a:r>
                      <a:r>
                        <a:rPr lang="en-GB" sz="900" dirty="0">
                          <a:latin typeface="Letter-join Print Plus 1" panose="02000805000000020003" pitchFamily="50" charset="0"/>
                        </a:rPr>
                        <a:t>have 3 </a:t>
                      </a:r>
                    </a:p>
                    <a:p>
                      <a:r>
                        <a:rPr lang="en-GB" sz="900" dirty="0">
                          <a:latin typeface="Letter-join Print Plus 1" panose="02000805000000020003" pitchFamily="50" charset="0"/>
                        </a:rPr>
                        <a:t>opportunities to </a:t>
                      </a:r>
                    </a:p>
                    <a:p>
                      <a:r>
                        <a:rPr lang="en-GB" sz="900" dirty="0">
                          <a:latin typeface="Letter-join Print Plus 1" panose="02000805000000020003" pitchFamily="50" charset="0"/>
                        </a:rPr>
                        <a:t>change their reading </a:t>
                      </a:r>
                    </a:p>
                    <a:p>
                      <a:r>
                        <a:rPr lang="en-GB" sz="900" dirty="0">
                          <a:latin typeface="Letter-join Print Plus 1" panose="02000805000000020003" pitchFamily="50" charset="0"/>
                        </a:rPr>
                        <a:t>books per week and </a:t>
                      </a:r>
                    </a:p>
                    <a:p>
                      <a:r>
                        <a:rPr lang="en-GB" sz="900" dirty="0">
                          <a:latin typeface="Letter-join Print Plus 1" panose="02000805000000020003" pitchFamily="50" charset="0"/>
                        </a:rPr>
                        <a:t>read to their reading buddies</a:t>
                      </a:r>
                      <a:r>
                        <a:rPr lang="en-GB" sz="900" baseline="0" dirty="0">
                          <a:latin typeface="Letter-join Print Plus 1" panose="02000805000000020003" pitchFamily="50" charset="0"/>
                        </a:rPr>
                        <a:t> every Friday afternoon.</a:t>
                      </a:r>
                      <a:endParaRPr lang="en-GB" sz="9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dirty="0">
                          <a:latin typeface="Letter-join Print Plus 1" panose="02000805000000020003" pitchFamily="50" charset="0"/>
                        </a:rPr>
                        <a:t>Joining in with rhymes and </a:t>
                      </a:r>
                    </a:p>
                    <a:p>
                      <a:r>
                        <a:rPr lang="en-GB" sz="800" dirty="0">
                          <a:latin typeface="Letter-join Print Plus 1" panose="02000805000000020003" pitchFamily="50" charset="0"/>
                        </a:rPr>
                        <a:t>showing an interest in stories </a:t>
                      </a:r>
                    </a:p>
                    <a:p>
                      <a:r>
                        <a:rPr lang="en-GB" sz="800" dirty="0">
                          <a:latin typeface="Letter-join Print Plus 1" panose="02000805000000020003" pitchFamily="50" charset="0"/>
                        </a:rPr>
                        <a:t>with repeated refrains. </a:t>
                      </a:r>
                    </a:p>
                    <a:p>
                      <a:r>
                        <a:rPr lang="en-GB" sz="800" dirty="0">
                          <a:latin typeface="Letter-join Print Plus 1" panose="02000805000000020003" pitchFamily="50" charset="0"/>
                        </a:rPr>
                        <a:t>Environment print. Having a </a:t>
                      </a:r>
                    </a:p>
                    <a:p>
                      <a:r>
                        <a:rPr lang="en-GB" sz="800" dirty="0">
                          <a:latin typeface="Letter-join Print Plus 1" panose="02000805000000020003" pitchFamily="50" charset="0"/>
                        </a:rPr>
                        <a:t>favourite story/rhyme. </a:t>
                      </a:r>
                    </a:p>
                    <a:p>
                      <a:r>
                        <a:rPr lang="en-GB" sz="800" dirty="0">
                          <a:latin typeface="Letter-join Print Plus 1" panose="02000805000000020003" pitchFamily="50" charset="0"/>
                        </a:rPr>
                        <a:t>Understand the five key </a:t>
                      </a:r>
                    </a:p>
                    <a:p>
                      <a:r>
                        <a:rPr lang="en-GB" sz="800" dirty="0">
                          <a:latin typeface="Letter-join Print Plus 1" panose="02000805000000020003" pitchFamily="50" charset="0"/>
                        </a:rPr>
                        <a:t>concepts about print: - print has meaning - print can have </a:t>
                      </a:r>
                    </a:p>
                    <a:p>
                      <a:r>
                        <a:rPr lang="en-GB" sz="800" dirty="0">
                          <a:latin typeface="Letter-join Print Plus 1" panose="02000805000000020003" pitchFamily="50" charset="0"/>
                        </a:rPr>
                        <a:t>different purposes - we read </a:t>
                      </a:r>
                    </a:p>
                    <a:p>
                      <a:r>
                        <a:rPr lang="en-GB" sz="800" dirty="0">
                          <a:latin typeface="Letter-join Print Plus 1" panose="02000805000000020003" pitchFamily="50" charset="0"/>
                        </a:rPr>
                        <a:t>English text from left to right and from top to bottom - the names of the different parts of a book.</a:t>
                      </a:r>
                      <a:r>
                        <a:rPr lang="en-GB" sz="800" baseline="0" dirty="0">
                          <a:latin typeface="Letter-join Print Plus 1" panose="02000805000000020003" pitchFamily="50" charset="0"/>
                        </a:rPr>
                        <a:t> </a:t>
                      </a:r>
                      <a:r>
                        <a:rPr lang="en-GB" sz="800" dirty="0">
                          <a:latin typeface="Letter-join Print Plus 1" panose="02000805000000020003" pitchFamily="50" charset="0"/>
                        </a:rPr>
                        <a:t>Sequencing familiar stories through the use of pictures to tell the story. Recognising initial </a:t>
                      </a:r>
                    </a:p>
                    <a:p>
                      <a:r>
                        <a:rPr lang="en-GB" sz="800" dirty="0">
                          <a:latin typeface="Letter-join Print Plus 1" panose="02000805000000020003" pitchFamily="50" charset="0"/>
                        </a:rPr>
                        <a:t>sounds. Name writing activities. Engage in extended </a:t>
                      </a:r>
                    </a:p>
                    <a:p>
                      <a:r>
                        <a:rPr lang="en-GB" sz="800" dirty="0">
                          <a:latin typeface="Letter-join Print Plus 1" panose="02000805000000020003" pitchFamily="50" charset="0"/>
                        </a:rPr>
                        <a:t>conversations about stories, </a:t>
                      </a:r>
                    </a:p>
                    <a:p>
                      <a:r>
                        <a:rPr lang="en-GB" sz="800" dirty="0">
                          <a:latin typeface="Letter-join Print Plus 1" panose="02000805000000020003" pitchFamily="50" charset="0"/>
                        </a:rPr>
                        <a:t>learning new vocabulary.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Letter-join Print Plus 1" panose="02000805000000020003" pitchFamily="50" charset="0"/>
                        </a:rPr>
                        <a:t>Retell stories related to events through acting/role play. Christmas letters/lists. Retelling stories using images and– Story Maps. Editing of story maps and orally retelling new stories. </a:t>
                      </a:r>
                    </a:p>
                    <a:p>
                      <a:r>
                        <a:rPr lang="en-GB" sz="800" dirty="0">
                          <a:latin typeface="Letter-join Print Plus 1" panose="02000805000000020003" pitchFamily="50" charset="0"/>
                        </a:rPr>
                        <a:t>Non-Fiction Focus Retelling of stories. Sequence story – use vocabulary of beginning, middle and end.</a:t>
                      </a:r>
                      <a:r>
                        <a:rPr lang="en-GB" sz="800" baseline="0" dirty="0">
                          <a:latin typeface="Letter-join Print Plus 1" panose="02000805000000020003" pitchFamily="50" charset="0"/>
                        </a:rPr>
                        <a:t> </a:t>
                      </a:r>
                      <a:r>
                        <a:rPr lang="en-GB" sz="800" dirty="0">
                          <a:latin typeface="Letter-join Print Plus 1" panose="02000805000000020003" pitchFamily="50" charset="0"/>
                        </a:rPr>
                        <a:t>Blend sounds into words, so that they can read short words made up of known letter– sound </a:t>
                      </a:r>
                    </a:p>
                    <a:p>
                      <a:r>
                        <a:rPr lang="en-GB" sz="800" dirty="0">
                          <a:latin typeface="Letter-join Print Plus 1" panose="02000805000000020003" pitchFamily="50" charset="0"/>
                        </a:rPr>
                        <a:t>correspondences.</a:t>
                      </a:r>
                      <a:r>
                        <a:rPr lang="en-GB" sz="800" baseline="0" dirty="0">
                          <a:latin typeface="Letter-join Print Plus 1" panose="02000805000000020003" pitchFamily="50" charset="0"/>
                        </a:rPr>
                        <a:t> </a:t>
                      </a:r>
                      <a:r>
                        <a:rPr lang="en-GB" sz="800" dirty="0">
                          <a:latin typeface="Letter-join Print Plus 1" panose="02000805000000020003" pitchFamily="50" charset="0"/>
                        </a:rPr>
                        <a:t>Enjoys an increasing range</a:t>
                      </a:r>
                      <a:r>
                        <a:rPr lang="en-GB" sz="800" baseline="0" dirty="0">
                          <a:latin typeface="Letter-join Print Plus 1" panose="02000805000000020003" pitchFamily="50" charset="0"/>
                        </a:rPr>
                        <a:t> of books.</a:t>
                      </a:r>
                      <a:endParaRPr lang="en-GB" sz="800"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Letter-join Print Plus 1" panose="02000805000000020003" pitchFamily="50" charset="0"/>
                        </a:rPr>
                        <a:t>Making up stories with </a:t>
                      </a:r>
                    </a:p>
                    <a:p>
                      <a:r>
                        <a:rPr lang="en-GB" sz="800" dirty="0">
                          <a:latin typeface="Letter-join Print Plus 1" panose="02000805000000020003" pitchFamily="50" charset="0"/>
                        </a:rPr>
                        <a:t>themselves as the main </a:t>
                      </a:r>
                    </a:p>
                    <a:p>
                      <a:r>
                        <a:rPr lang="en-GB" sz="800" dirty="0">
                          <a:latin typeface="Letter-join Print Plus 1" panose="02000805000000020003" pitchFamily="50" charset="0"/>
                        </a:rPr>
                        <a:t>character. Encourage children to record stories through picture drawing/mark making for LAs. Read simple phrases and sentences made up of words with known letter–sound correspondences and, where necessary, a few exception words.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Letter-join Print Plus 1" panose="02000805000000020003" pitchFamily="50" charset="0"/>
                        </a:rPr>
                        <a:t>Information leaflets about </a:t>
                      </a:r>
                    </a:p>
                    <a:p>
                      <a:r>
                        <a:rPr lang="en-GB" sz="800" dirty="0">
                          <a:latin typeface="Letter-join Print Plus 1" panose="02000805000000020003" pitchFamily="50" charset="0"/>
                        </a:rPr>
                        <a:t>animals in the garden/plants </a:t>
                      </a:r>
                    </a:p>
                    <a:p>
                      <a:r>
                        <a:rPr lang="en-GB" sz="800" dirty="0">
                          <a:latin typeface="Letter-join Print Plus 1" panose="02000805000000020003" pitchFamily="50" charset="0"/>
                        </a:rPr>
                        <a:t>and growing.</a:t>
                      </a:r>
                    </a:p>
                    <a:p>
                      <a:r>
                        <a:rPr lang="en-GB" sz="800" dirty="0">
                          <a:latin typeface="Letter-join Print Plus 1" panose="02000805000000020003" pitchFamily="50" charset="0"/>
                        </a:rPr>
                        <a:t>Re-read books to build up their confidence in word reading, their fluency and their understanding and enjoyment. World Book Day</a:t>
                      </a:r>
                    </a:p>
                    <a:p>
                      <a:r>
                        <a:rPr lang="en-GB" sz="800" dirty="0">
                          <a:latin typeface="Letter-join Print Plus 1" panose="02000805000000020003" pitchFamily="50" charset="0"/>
                        </a:rPr>
                        <a:t>Uses vocabulary and forms of </a:t>
                      </a:r>
                    </a:p>
                    <a:p>
                      <a:r>
                        <a:rPr lang="en-GB" sz="800" dirty="0">
                          <a:latin typeface="Letter-join Print Plus 1" panose="02000805000000020003" pitchFamily="50" charset="0"/>
                        </a:rPr>
                        <a:t>speech that are increasingly </a:t>
                      </a:r>
                    </a:p>
                    <a:p>
                      <a:r>
                        <a:rPr lang="en-GB" sz="800" dirty="0">
                          <a:latin typeface="Letter-join Print Plus 1" panose="02000805000000020003" pitchFamily="50" charset="0"/>
                        </a:rPr>
                        <a:t>influenced by their experiences </a:t>
                      </a:r>
                    </a:p>
                    <a:p>
                      <a:r>
                        <a:rPr lang="en-GB" sz="800" dirty="0">
                          <a:latin typeface="Letter-join Print Plus 1" panose="02000805000000020003" pitchFamily="50" charset="0"/>
                        </a:rPr>
                        <a:t>of books. They develop their own narratives and explanations by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800" dirty="0">
                          <a:latin typeface="Letter-join Print Plus 1" panose="02000805000000020003" pitchFamily="50" charset="0"/>
                        </a:rPr>
                        <a:t>Stories from other cultures and traditions.</a:t>
                      </a:r>
                      <a:r>
                        <a:rPr lang="en-GB" sz="800" baseline="0" dirty="0">
                          <a:latin typeface="Letter-join Print Plus 1" panose="02000805000000020003" pitchFamily="50" charset="0"/>
                        </a:rPr>
                        <a:t> </a:t>
                      </a:r>
                      <a:r>
                        <a:rPr lang="en-GB" sz="800" dirty="0">
                          <a:latin typeface="Letter-join Print Plus 1" panose="02000805000000020003" pitchFamily="50" charset="0"/>
                        </a:rPr>
                        <a:t>Retell a story with actions and / or picture prompts as part of a group - Use story language when acting out a narrative. Rhyming words.</a:t>
                      </a:r>
                      <a:r>
                        <a:rPr lang="en-GB" sz="800" baseline="0" dirty="0">
                          <a:latin typeface="Letter-join Print Plus 1" panose="02000805000000020003" pitchFamily="50" charset="0"/>
                        </a:rPr>
                        <a:t> </a:t>
                      </a:r>
                      <a:r>
                        <a:rPr lang="en-GB" sz="800" dirty="0">
                          <a:latin typeface="Letter-join Print Plus 1" panose="02000805000000020003" pitchFamily="50" charset="0"/>
                        </a:rPr>
                        <a:t>Parents reading stories.</a:t>
                      </a:r>
                      <a:r>
                        <a:rPr lang="en-GB" sz="800" baseline="0" dirty="0">
                          <a:latin typeface="Letter-join Print Plus 1" panose="02000805000000020003" pitchFamily="50" charset="0"/>
                        </a:rPr>
                        <a:t> </a:t>
                      </a:r>
                      <a:r>
                        <a:rPr lang="en-GB" sz="800" dirty="0">
                          <a:latin typeface="Letter-join Print Plus 1" panose="02000805000000020003" pitchFamily="50" charset="0"/>
                        </a:rPr>
                        <a:t>Can explain the main events of a story - Can draw pictures of</a:t>
                      </a:r>
                      <a:r>
                        <a:rPr lang="en-GB" sz="800" baseline="0" dirty="0">
                          <a:latin typeface="Letter-join Print Plus 1" panose="02000805000000020003" pitchFamily="50" charset="0"/>
                        </a:rPr>
                        <a:t> </a:t>
                      </a:r>
                      <a:r>
                        <a:rPr lang="en-GB" sz="800" dirty="0">
                          <a:latin typeface="Letter-join Print Plus 1" panose="02000805000000020003" pitchFamily="50" charset="0"/>
                        </a:rPr>
                        <a:t>characters/ event / setting in a story. May include labels, sentences or captions.</a:t>
                      </a:r>
                    </a:p>
                    <a:p>
                      <a:pPr algn="l"/>
                      <a:r>
                        <a:rPr lang="en-GB" sz="800" dirty="0">
                          <a:latin typeface="Letter-join Print Plus 1" panose="02000805000000020003" pitchFamily="50" charset="0"/>
                        </a:rPr>
                        <a:t>Can draw pictures of </a:t>
                      </a:r>
                      <a:r>
                        <a:rPr lang="en-GB" sz="800" baseline="0" dirty="0">
                          <a:latin typeface="Letter-join Print Plus 1" panose="02000805000000020003" pitchFamily="50" charset="0"/>
                        </a:rPr>
                        <a:t> </a:t>
                      </a:r>
                      <a:r>
                        <a:rPr lang="en-GB" sz="800" dirty="0">
                          <a:latin typeface="Letter-join Print Plus 1" panose="02000805000000020003" pitchFamily="50" charset="0"/>
                        </a:rPr>
                        <a:t>characters/ event / setting in a story.</a:t>
                      </a:r>
                      <a:r>
                        <a:rPr lang="en-GB" sz="800" baseline="0" dirty="0">
                          <a:latin typeface="Letter-join Print Plus 1" panose="02000805000000020003" pitchFamily="50" charset="0"/>
                        </a:rPr>
                        <a:t> </a:t>
                      </a:r>
                      <a:r>
                        <a:rPr lang="en-GB" sz="800" dirty="0">
                          <a:latin typeface="Letter-join Print Plus 1" panose="02000805000000020003" pitchFamily="50" charset="0"/>
                        </a:rPr>
                        <a:t>Listen to stories,</a:t>
                      </a:r>
                      <a:r>
                        <a:rPr lang="en-GB" sz="800" baseline="0" dirty="0">
                          <a:latin typeface="Letter-join Print Plus 1" panose="02000805000000020003" pitchFamily="50" charset="0"/>
                        </a:rPr>
                        <a:t> </a:t>
                      </a:r>
                      <a:r>
                        <a:rPr lang="en-GB" sz="800" dirty="0">
                          <a:latin typeface="Letter-join Print Plus 1" panose="02000805000000020003" pitchFamily="50" charset="0"/>
                        </a:rPr>
                        <a:t>accurately anticipating key events &amp; respond to what they hear with relevant comments, questions and reactions.</a:t>
                      </a:r>
                      <a:r>
                        <a:rPr lang="en-GB" sz="800" baseline="0" dirty="0">
                          <a:latin typeface="Letter-join Print Plus 1" panose="02000805000000020003" pitchFamily="50" charset="0"/>
                        </a:rPr>
                        <a:t> </a:t>
                      </a:r>
                      <a:r>
                        <a:rPr lang="en-GB" sz="800" dirty="0">
                          <a:latin typeface="Letter-join Print Plus 1" panose="02000805000000020003" pitchFamily="50" charset="0"/>
                        </a:rPr>
                        <a:t>Make predictions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a:latin typeface="Letter-join Print Plus 1" panose="02000805000000020003" pitchFamily="50" charset="0"/>
                        </a:rPr>
                        <a:t>Beginning to understand that a non-fiction is a non-story- it </a:t>
                      </a:r>
                    </a:p>
                    <a:p>
                      <a:r>
                        <a:rPr lang="en-GB" sz="800" dirty="0">
                          <a:latin typeface="Letter-join Print Plus 1" panose="02000805000000020003" pitchFamily="50" charset="0"/>
                        </a:rPr>
                        <a:t>gives information instead. </a:t>
                      </a:r>
                    </a:p>
                    <a:p>
                      <a:r>
                        <a:rPr lang="en-GB" sz="800" dirty="0">
                          <a:latin typeface="Letter-join Print Plus 1" panose="02000805000000020003" pitchFamily="50" charset="0"/>
                        </a:rPr>
                        <a:t>Fiction means story. - Can point to front cover, back cover, spine, blurb, illustration, illustrator, author and title.</a:t>
                      </a:r>
                      <a:r>
                        <a:rPr lang="en-GB" sz="800" baseline="0" dirty="0">
                          <a:latin typeface="Letter-join Print Plus 1" panose="02000805000000020003" pitchFamily="50" charset="0"/>
                        </a:rPr>
                        <a:t> </a:t>
                      </a:r>
                      <a:r>
                        <a:rPr lang="en-GB" sz="800" dirty="0">
                          <a:latin typeface="Letter-join Print Plus 1" panose="02000805000000020003" pitchFamily="50" charset="0"/>
                        </a:rPr>
                        <a:t>Sort books into categories.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532305"/>
                  </a:ext>
                </a:extLst>
              </a:tr>
              <a:tr h="301201">
                <a:tc gridSpan="7">
                  <a:txBody>
                    <a:bodyPr/>
                    <a:lstStyle/>
                    <a:p>
                      <a:pPr algn="l"/>
                      <a:r>
                        <a:rPr lang="en-GB" sz="800" b="1" dirty="0">
                          <a:latin typeface="Letter-join Print Plus 1" panose="02000805000000020003" pitchFamily="50" charset="0"/>
                          <a:cs typeface="Amatic SC" panose="00000500000000000000" pitchFamily="2" charset="-79"/>
                        </a:rPr>
                        <a:t>Curriculum goals: </a:t>
                      </a:r>
                      <a:r>
                        <a:rPr lang="en-GB" sz="800" b="0" dirty="0">
                          <a:latin typeface="Letter-join Print Plus 1" panose="02000805000000020003" pitchFamily="50" charset="0"/>
                          <a:cs typeface="Amatic SC" panose="00000500000000000000" pitchFamily="2" charset="-79"/>
                        </a:rPr>
                        <a:t>To become a </a:t>
                      </a:r>
                      <a:r>
                        <a:rPr lang="en-GB" sz="800" b="1" dirty="0">
                          <a:latin typeface="Letter-join Print Plus 1" panose="02000805000000020003" pitchFamily="50" charset="0"/>
                          <a:cs typeface="Amatic SC" panose="00000500000000000000" pitchFamily="2" charset="-79"/>
                        </a:rPr>
                        <a:t>Brilliant Bookworm </a:t>
                      </a:r>
                      <a:r>
                        <a:rPr lang="en-GB" sz="800" b="0" dirty="0">
                          <a:latin typeface="Letter-join Print Plus 1" panose="02000805000000020003" pitchFamily="50" charset="0"/>
                          <a:cs typeface="Amatic SC" panose="00000500000000000000" pitchFamily="2" charset="-79"/>
                        </a:rPr>
                        <a:t>who can show a love for reading, use new vocabulary to talk about what they have read or has been read to them, read words and simple sentences (using single sounds and digraphs they have learnt).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spTree>
    <p:extLst>
      <p:ext uri="{BB962C8B-B14F-4D97-AF65-F5344CB8AC3E}">
        <p14:creationId xmlns:p14="http://schemas.microsoft.com/office/powerpoint/2010/main" val="2926797523"/>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569384173"/>
              </p:ext>
            </p:extLst>
          </p:nvPr>
        </p:nvGraphicFramePr>
        <p:xfrm>
          <a:off x="182882" y="595730"/>
          <a:ext cx="11904613" cy="6218659"/>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0203954">
                  <a:extLst>
                    <a:ext uri="{9D8B030D-6E8A-4147-A177-3AD203B41FA5}">
                      <a16:colId xmlns:a16="http://schemas.microsoft.com/office/drawing/2014/main" val="2865123548"/>
                    </a:ext>
                  </a:extLst>
                </a:gridCol>
              </a:tblGrid>
              <a:tr h="414395">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l"/>
                      <a:endParaRPr lang="en-GB" sz="800" b="0" dirty="0">
                        <a:latin typeface="Comic Sans MS" panose="030F0702030302020204" pitchFamily="66" charset="0"/>
                      </a:endParaRPr>
                    </a:p>
                    <a:p>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913285939"/>
                  </a:ext>
                </a:extLst>
              </a:tr>
              <a:tr h="5103224">
                <a:tc>
                  <a:txBody>
                    <a:bodyPr/>
                    <a:lstStyle/>
                    <a:p>
                      <a:pPr algn="ctr"/>
                      <a:r>
                        <a:rPr lang="en-GB" sz="1000" b="1" dirty="0" smtClean="0">
                          <a:latin typeface="Comic Sans MS" panose="030F0702030302020204" pitchFamily="66" charset="0"/>
                          <a:cs typeface="Amatic SC" panose="020B0604020202020204" charset="-79"/>
                        </a:rPr>
                        <a:t>Maths</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72033691"/>
                  </a:ext>
                </a:extLst>
              </a:tr>
              <a:tr h="592250">
                <a:tc gridSpan="2">
                  <a:txBody>
                    <a:bodyPr/>
                    <a:lstStyle/>
                    <a:p>
                      <a:pPr algn="l"/>
                      <a:r>
                        <a:rPr lang="en-GB" sz="1000" dirty="0" smtClean="0">
                          <a:latin typeface="Letter-join Print Plus 1" panose="02000805000000020003" pitchFamily="50" charset="0"/>
                        </a:rPr>
                        <a:t>We build in time for short adult led focus inputs which include number songs, rhymes, games and suggested prompts for learning (from White Rose guidance). The concepts are taken further with short teacher led activities. We give daily opportunities to practise new skills through play in the different areas of provision, either independently or with adult support. The children have daily opportunities to practise their counting and </a:t>
                      </a:r>
                      <a:r>
                        <a:rPr lang="en-GB" sz="1000" dirty="0" err="1" smtClean="0">
                          <a:latin typeface="Letter-join Print Plus 1" panose="02000805000000020003" pitchFamily="50" charset="0"/>
                        </a:rPr>
                        <a:t>subitising</a:t>
                      </a:r>
                      <a:r>
                        <a:rPr lang="en-GB" sz="1000" dirty="0" smtClean="0">
                          <a:latin typeface="Letter-join Print Plus 1" panose="02000805000000020003" pitchFamily="50" charset="0"/>
                        </a:rPr>
                        <a:t> skills. Regular opportunities are provided for children to apply their understanding to reason and problem solve. Key skills of counting, </a:t>
                      </a:r>
                      <a:r>
                        <a:rPr lang="en-GB" sz="1000" dirty="0" err="1" smtClean="0">
                          <a:latin typeface="Letter-join Print Plus 1" panose="02000805000000020003" pitchFamily="50" charset="0"/>
                        </a:rPr>
                        <a:t>subitising</a:t>
                      </a:r>
                      <a:r>
                        <a:rPr lang="en-GB" sz="1000" dirty="0" smtClean="0">
                          <a:latin typeface="Letter-join Print Plus 1" panose="02000805000000020003" pitchFamily="50" charset="0"/>
                        </a:rPr>
                        <a:t>, composition, ordering and comparing are threaded throughout the guidance and get progressively more challenging. </a:t>
                      </a:r>
                      <a:endParaRPr lang="en-GB" sz="1000" b="0" dirty="0">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pic>
        <p:nvPicPr>
          <p:cNvPr id="9" name="Picture 8"/>
          <p:cNvPicPr>
            <a:picLocks noChangeAspect="1"/>
          </p:cNvPicPr>
          <p:nvPr/>
        </p:nvPicPr>
        <p:blipFill rotWithShape="1">
          <a:blip r:embed="rId3"/>
          <a:srcRect l="5111" t="5413"/>
          <a:stretch/>
        </p:blipFill>
        <p:spPr>
          <a:xfrm>
            <a:off x="1985558" y="722811"/>
            <a:ext cx="9980020" cy="5190309"/>
          </a:xfrm>
          <a:prstGeom prst="rect">
            <a:avLst/>
          </a:prstGeom>
        </p:spPr>
      </p:pic>
    </p:spTree>
    <p:extLst>
      <p:ext uri="{BB962C8B-B14F-4D97-AF65-F5344CB8AC3E}">
        <p14:creationId xmlns:p14="http://schemas.microsoft.com/office/powerpoint/2010/main" val="3189792830"/>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1799190303"/>
              </p:ext>
            </p:extLst>
          </p:nvPr>
        </p:nvGraphicFramePr>
        <p:xfrm>
          <a:off x="143693" y="595720"/>
          <a:ext cx="11904613" cy="6289302"/>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0203954">
                  <a:extLst>
                    <a:ext uri="{9D8B030D-6E8A-4147-A177-3AD203B41FA5}">
                      <a16:colId xmlns:a16="http://schemas.microsoft.com/office/drawing/2014/main" val="2865123548"/>
                    </a:ext>
                  </a:extLst>
                </a:gridCol>
              </a:tblGrid>
              <a:tr h="262920">
                <a:tc>
                  <a:txBody>
                    <a:bodyPr/>
                    <a:lstStyle/>
                    <a:p>
                      <a:pPr algn="ctr"/>
                      <a:endParaRPr lang="en-GB" sz="1000" b="0" dirty="0">
                        <a:latin typeface="Comic Sans MS" panose="030F0702030302020204" pitchFamily="66"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rowSpan="2">
                  <a:txBody>
                    <a:bodyPr/>
                    <a:lstStyle/>
                    <a:p>
                      <a:pPr algn="l"/>
                      <a:endParaRPr lang="en-GB" sz="800" b="0" dirty="0">
                        <a:latin typeface="Comic Sans MS" panose="030F0702030302020204" pitchFamily="66" charset="0"/>
                      </a:endParaRPr>
                    </a:p>
                    <a:p>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1913285939"/>
                  </a:ext>
                </a:extLst>
              </a:tr>
              <a:tr h="4784514">
                <a:tc>
                  <a:txBody>
                    <a:bodyPr/>
                    <a:lstStyle/>
                    <a:p>
                      <a:pPr algn="ctr"/>
                      <a:r>
                        <a:rPr lang="en-GB" sz="1000" b="1" dirty="0" smtClean="0">
                          <a:latin typeface="Comic Sans MS" panose="030F0702030302020204" pitchFamily="66" charset="0"/>
                          <a:cs typeface="Amatic SC" panose="020B0604020202020204" charset="-79"/>
                        </a:rPr>
                        <a:t>Maths</a:t>
                      </a:r>
                      <a:endParaRPr lang="en-GB" sz="800" b="1"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v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extLst>
                  <a:ext uri="{0D108BD9-81ED-4DB2-BD59-A6C34878D82A}">
                    <a16:rowId xmlns:a16="http://schemas.microsoft.com/office/drawing/2014/main" val="2272033691"/>
                  </a:ext>
                </a:extLst>
              </a:tr>
              <a:tr h="1241868">
                <a:tc gridSpan="2">
                  <a:txBody>
                    <a:bodyPr/>
                    <a:lstStyle/>
                    <a:p>
                      <a:pPr algn="l"/>
                      <a:r>
                        <a:rPr lang="en-GB" sz="1000" b="0" dirty="0" smtClean="0">
                          <a:latin typeface="Letter-join Print Plus 1" panose="02000805000000020003" pitchFamily="50" charset="0"/>
                          <a:cs typeface="Amatic SC" panose="00000500000000000000" pitchFamily="2" charset="-79"/>
                        </a:rPr>
                        <a:t>Curriculum goals: To become a Master of Maths who can show a deep understanding of numbers to 10, recognise patterns within the number system, </a:t>
                      </a:r>
                      <a:r>
                        <a:rPr lang="en-GB" sz="1000" b="0" dirty="0" err="1" smtClean="0">
                          <a:latin typeface="Letter-join Print Plus 1" panose="02000805000000020003" pitchFamily="50" charset="0"/>
                          <a:cs typeface="Amatic SC" panose="00000500000000000000" pitchFamily="2" charset="-79"/>
                        </a:rPr>
                        <a:t>subitise</a:t>
                      </a:r>
                      <a:r>
                        <a:rPr lang="en-GB" sz="1000" b="0" dirty="0" smtClean="0">
                          <a:latin typeface="Letter-join Print Plus 1" panose="02000805000000020003" pitchFamily="50" charset="0"/>
                          <a:cs typeface="Amatic SC" panose="00000500000000000000" pitchFamily="2" charset="-79"/>
                        </a:rPr>
                        <a:t>, compare quantities and recall number bonds. Developing a strong grounding in number is essential so that all children develop the necessary building blocks to excel mathematically. Children should be able to count confidently, develop a deep understanding of the numbers to 10, the relationships between them and the patterns within those numbers. By providing frequent and varied opportunities to build and apply this understanding - such as using manipulatives, including small pebbles and tens frames for organising counting - children will develop a secure base of knowledge and vocabulary from which mastery of mathematics is built. In addition, it is important that the curriculum includes rich opportunities for children to develop their spatial reasoning skills across all areas of mathematics including shape, space and measures. It is important that children develop positive attitudes and interests in mathematics, look for patterns and relationships, spot connections, ‘have a go’, talk to adults and peers about what they notice and not be afraid to make mistakes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pic>
        <p:nvPicPr>
          <p:cNvPr id="5" name="Picture 4"/>
          <p:cNvPicPr>
            <a:picLocks noChangeAspect="1"/>
          </p:cNvPicPr>
          <p:nvPr/>
        </p:nvPicPr>
        <p:blipFill>
          <a:blip r:embed="rId3"/>
          <a:stretch>
            <a:fillRect/>
          </a:stretch>
        </p:blipFill>
        <p:spPr>
          <a:xfrm>
            <a:off x="2096588" y="714103"/>
            <a:ext cx="9257212" cy="4841966"/>
          </a:xfrm>
          <a:prstGeom prst="rect">
            <a:avLst/>
          </a:prstGeom>
        </p:spPr>
      </p:pic>
    </p:spTree>
    <p:extLst>
      <p:ext uri="{BB962C8B-B14F-4D97-AF65-F5344CB8AC3E}">
        <p14:creationId xmlns:p14="http://schemas.microsoft.com/office/powerpoint/2010/main" val="2836852395"/>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2757216691"/>
              </p:ext>
            </p:extLst>
          </p:nvPr>
        </p:nvGraphicFramePr>
        <p:xfrm>
          <a:off x="182882" y="595730"/>
          <a:ext cx="11904613" cy="6522720"/>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263747">
                  <a:extLst>
                    <a:ext uri="{9D8B030D-6E8A-4147-A177-3AD203B41FA5}">
                      <a16:colId xmlns:a16="http://schemas.microsoft.com/office/drawing/2014/main" val="4046203905"/>
                    </a:ext>
                  </a:extLst>
                </a:gridCol>
                <a:gridCol w="1436912">
                  <a:extLst>
                    <a:ext uri="{9D8B030D-6E8A-4147-A177-3AD203B41FA5}">
                      <a16:colId xmlns:a16="http://schemas.microsoft.com/office/drawing/2014/main" val="2999989554"/>
                    </a:ext>
                  </a:extLst>
                </a:gridCol>
              </a:tblGrid>
              <a:tr h="255019">
                <a:tc>
                  <a:txBody>
                    <a:bodyPr/>
                    <a:lstStyle/>
                    <a:p>
                      <a:pPr algn="ctr"/>
                      <a:endParaRPr lang="en-GB" sz="1000" b="0" dirty="0">
                        <a:latin typeface="Letter-join Print Plus 1" panose="02000805000000020003" pitchFamily="50"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Autumn 1</a:t>
                      </a:r>
                      <a:endParaRPr lang="en-GB"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Letter-join Print Plus 1" panose="02000805000000020003" pitchFamily="50" charset="0"/>
                          <a:cs typeface="Amatic SC" panose="020B0604020202020204" charset="-79"/>
                        </a:rPr>
                        <a:t>Autumn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Spring 1</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Spring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Summer 1</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gridSpan="2">
                  <a:txBody>
                    <a:bodyPr/>
                    <a:lstStyle/>
                    <a:p>
                      <a:pPr algn="ctr"/>
                      <a:r>
                        <a:rPr lang="en-US" sz="1200" dirty="0">
                          <a:solidFill>
                            <a:schemeClr val="tx1"/>
                          </a:solidFill>
                          <a:latin typeface="Letter-join Print Plus 1" panose="02000805000000020003" pitchFamily="50" charset="0"/>
                          <a:cs typeface="Amatic SC" panose="020B0604020202020204" charset="-79"/>
                        </a:rPr>
                        <a:t>Summer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c hMerge="1">
                  <a:txBody>
                    <a:bodyPr/>
                    <a:lstStyle/>
                    <a:p>
                      <a:endParaRPr lang="en-GB"/>
                    </a:p>
                  </a:txBody>
                  <a:tcPr/>
                </a:tc>
                <a:extLst>
                  <a:ext uri="{0D108BD9-81ED-4DB2-BD59-A6C34878D82A}">
                    <a16:rowId xmlns:a16="http://schemas.microsoft.com/office/drawing/2014/main" val="1913285939"/>
                  </a:ext>
                </a:extLst>
              </a:tr>
              <a:tr h="226683">
                <a:tc>
                  <a:txBody>
                    <a:bodyPr/>
                    <a:lstStyle/>
                    <a:p>
                      <a:pPr algn="ctr"/>
                      <a:r>
                        <a:rPr lang="en-US" sz="1000" b="1" dirty="0">
                          <a:latin typeface="Letter-join Print Plus 1" panose="02000805000000020003" pitchFamily="50" charset="0"/>
                          <a:cs typeface="Amatic SC" panose="020B0604020202020204" charset="-79"/>
                        </a:rPr>
                        <a:t>General Themes </a:t>
                      </a:r>
                      <a:endParaRPr lang="en-GB" sz="100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All about</a:t>
                      </a:r>
                      <a:r>
                        <a:rPr lang="en-US" sz="1000" b="1" baseline="0" dirty="0">
                          <a:solidFill>
                            <a:schemeClr val="tx1"/>
                          </a:solidFill>
                          <a:latin typeface="Letter-join Print Plus 1" panose="02000805000000020003" pitchFamily="50" charset="0"/>
                          <a:cs typeface="Amatic SC" panose="020B0604020202020204" charset="-79"/>
                        </a:rPr>
                        <a:t> me!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Letter-join Print Plus 1" panose="02000805000000020003" pitchFamily="50" charset="0"/>
                          <a:cs typeface="Amatic SC" panose="020B0604020202020204" charset="-79"/>
                        </a:rPr>
                        <a:t>Sparkle and shine!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Letter-join Print Plus 1" panose="02000805000000020003" pitchFamily="50" charset="0"/>
                          <a:cs typeface="Amatic SC" panose="020B0604020202020204" charset="-79"/>
                        </a:rPr>
                        <a:t>Terrific tales</a:t>
                      </a:r>
                      <a:r>
                        <a:rPr lang="en-US" sz="1000" b="1" baseline="0" dirty="0" smtClean="0">
                          <a:solidFill>
                            <a:schemeClr val="tx1"/>
                          </a:solidFill>
                          <a:latin typeface="Letter-join Print Plus 1" panose="02000805000000020003" pitchFamily="50" charset="0"/>
                          <a:cs typeface="Amatic SC" panose="020B0604020202020204" charset="-79"/>
                        </a:rPr>
                        <a:t>!</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gridSpan="2">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Letter-join Print Plus 1" panose="02000805000000020003" pitchFamily="50" charset="0"/>
                          <a:cs typeface="Amatic SC" panose="020B0604020202020204" charset="-79"/>
                        </a:rPr>
                        <a:t>Fun</a:t>
                      </a:r>
                      <a:r>
                        <a:rPr lang="en-US" sz="1000" b="1" baseline="0" dirty="0">
                          <a:solidFill>
                            <a:schemeClr val="tx1"/>
                          </a:solidFill>
                          <a:latin typeface="Letter-join Print Plus 1" panose="02000805000000020003" pitchFamily="50" charset="0"/>
                          <a:cs typeface="Amatic SC" panose="020B0604020202020204" charset="-79"/>
                        </a:rPr>
                        <a:t> at the seaside!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tc hMerge="1">
                  <a:txBody>
                    <a:bodyPr/>
                    <a:lstStyle/>
                    <a:p>
                      <a:endParaRPr lang="en-GB"/>
                    </a:p>
                  </a:txBody>
                  <a:tcPr/>
                </a:tc>
                <a:extLst>
                  <a:ext uri="{0D108BD9-81ED-4DB2-BD59-A6C34878D82A}">
                    <a16:rowId xmlns:a16="http://schemas.microsoft.com/office/drawing/2014/main" val="2272033691"/>
                  </a:ext>
                </a:extLst>
              </a:tr>
              <a:tr h="619116">
                <a:tc rowSpan="3">
                  <a:txBody>
                    <a:bodyPr/>
                    <a:lstStyle/>
                    <a:p>
                      <a:pPr algn="ctr"/>
                      <a:endParaRPr lang="en-GB" sz="850" b="1" baseline="0" dirty="0">
                        <a:latin typeface="Letter-join Print Plus 1" panose="02000805000000020003" pitchFamily="50" charset="0"/>
                        <a:cs typeface="Amatic SC" panose="020B0604020202020204" charset="-79"/>
                      </a:endParaRPr>
                    </a:p>
                    <a:p>
                      <a:pPr algn="ctr"/>
                      <a:endParaRPr lang="en-GB" sz="850" b="1" baseline="0" dirty="0">
                        <a:latin typeface="Letter-join Print Plus 1" panose="02000805000000020003" pitchFamily="50" charset="0"/>
                        <a:cs typeface="Amatic SC" panose="020B0604020202020204" charset="-79"/>
                      </a:endParaRPr>
                    </a:p>
                    <a:p>
                      <a:pPr algn="ctr"/>
                      <a:r>
                        <a:rPr lang="en-GB" sz="850" b="1" baseline="0" dirty="0">
                          <a:latin typeface="Letter-join Print Plus 1" panose="02000805000000020003" pitchFamily="50" charset="0"/>
                          <a:cs typeface="Amatic SC" panose="020B0604020202020204" charset="-79"/>
                        </a:rPr>
                        <a:t>Understanding the world. </a:t>
                      </a:r>
                    </a:p>
                    <a:p>
                      <a:pPr algn="ctr"/>
                      <a:endParaRPr lang="en-GB" sz="850" b="1" baseline="0" dirty="0">
                        <a:latin typeface="Letter-join Print Plus 1" panose="02000805000000020003" pitchFamily="50" charset="0"/>
                        <a:cs typeface="Amatic SC" panose="020B0604020202020204" charset="-79"/>
                      </a:endParaRPr>
                    </a:p>
                    <a:p>
                      <a:pPr algn="ctr"/>
                      <a:endParaRPr lang="en-GB" sz="850" b="1" baseline="0" dirty="0">
                        <a:latin typeface="Letter-join Print Plus 1" panose="02000805000000020003" pitchFamily="50" charset="0"/>
                        <a:cs typeface="Amatic SC" panose="020B0604020202020204" charset="-79"/>
                      </a:endParaRPr>
                    </a:p>
                    <a:p>
                      <a:pPr algn="ctr"/>
                      <a:endParaRPr lang="en-GB" sz="850" b="1" baseline="0" dirty="0">
                        <a:latin typeface="Letter-join Print Plus 1" panose="02000805000000020003" pitchFamily="50" charset="0"/>
                        <a:cs typeface="Amatic SC" panose="020B0604020202020204" charset="-79"/>
                      </a:endParaRPr>
                    </a:p>
                    <a:p>
                      <a:pPr algn="ctr"/>
                      <a:endParaRPr lang="en-GB" sz="850" b="1" baseline="0" dirty="0">
                        <a:latin typeface="Letter-join Print Plus 1" panose="02000805000000020003" pitchFamily="50" charset="0"/>
                        <a:cs typeface="Amatic SC" panose="020B0604020202020204" charset="-79"/>
                      </a:endParaRPr>
                    </a:p>
                    <a:p>
                      <a:pPr algn="ctr"/>
                      <a:r>
                        <a:rPr lang="en-GB" sz="850" b="0" baseline="0" dirty="0">
                          <a:latin typeface="Letter-join Print Plus 1" panose="02000805000000020003" pitchFamily="50" charset="0"/>
                          <a:cs typeface="Amatic SC" panose="020B0604020202020204" charset="-79"/>
                        </a:rPr>
                        <a:t>Science </a:t>
                      </a:r>
                    </a:p>
                    <a:p>
                      <a:pPr algn="ctr"/>
                      <a:r>
                        <a:rPr lang="en-GB" sz="850" b="0" baseline="0" dirty="0">
                          <a:latin typeface="Letter-join Print Plus 1" panose="02000805000000020003" pitchFamily="50" charset="0"/>
                          <a:cs typeface="Amatic SC" panose="020B0604020202020204" charset="-79"/>
                        </a:rPr>
                        <a:t>History </a:t>
                      </a:r>
                    </a:p>
                    <a:p>
                      <a:pPr algn="ctr"/>
                      <a:r>
                        <a:rPr lang="en-GB" sz="850" b="0" baseline="0" dirty="0">
                          <a:latin typeface="Letter-join Print Plus 1" panose="02000805000000020003" pitchFamily="50" charset="0"/>
                          <a:cs typeface="Amatic SC" panose="020B0604020202020204" charset="-79"/>
                        </a:rPr>
                        <a:t>Geography </a:t>
                      </a: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0" baseline="0" dirty="0">
                        <a:latin typeface="Letter-join Print Plus 1" panose="02000805000000020003" pitchFamily="50" charset="0"/>
                        <a:cs typeface="Amatic SC" panose="020B0604020202020204" charset="-79"/>
                      </a:endParaRPr>
                    </a:p>
                    <a:p>
                      <a:pPr algn="ctr"/>
                      <a:endParaRPr lang="en-GB" sz="850" b="1" baseline="0" dirty="0">
                        <a:latin typeface="Letter-join Print Plus 1" panose="02000805000000020003" pitchFamily="50" charset="0"/>
                        <a:cs typeface="Amatic SC" panose="020B0604020202020204" charset="-79"/>
                      </a:endParaRPr>
                    </a:p>
                    <a:p>
                      <a:pPr algn="ctr"/>
                      <a:r>
                        <a:rPr lang="en-GB" sz="850" b="1" baseline="0" dirty="0">
                          <a:latin typeface="Letter-join Print Plus 1" panose="02000805000000020003" pitchFamily="50" charset="0"/>
                          <a:cs typeface="Amatic SC" panose="020B0604020202020204" charset="-79"/>
                        </a:rPr>
                        <a:t>RE</a:t>
                      </a:r>
                      <a:r>
                        <a:rPr lang="en-GB" sz="850" b="0" baseline="0" dirty="0">
                          <a:latin typeface="Letter-join Print Plus 1" panose="02000805000000020003" pitchFamily="50" charset="0"/>
                          <a:cs typeface="Amatic SC" panose="020B0604020202020204" charset="-79"/>
                        </a:rPr>
                        <a:t>/ </a:t>
                      </a:r>
                      <a:r>
                        <a:rPr lang="en-GB" sz="850" b="0" baseline="0" dirty="0">
                          <a:solidFill>
                            <a:srgbClr val="00B050"/>
                          </a:solidFill>
                          <a:latin typeface="Letter-join Print Plus 1" panose="02000805000000020003" pitchFamily="50" charset="0"/>
                          <a:cs typeface="Amatic SC" panose="020B0604020202020204" charset="-79"/>
                        </a:rPr>
                        <a:t>Festivals</a:t>
                      </a:r>
                    </a:p>
                    <a:p>
                      <a:pPr algn="ctr"/>
                      <a:r>
                        <a:rPr lang="en-GB" sz="850" b="0" baseline="0" dirty="0">
                          <a:latin typeface="Letter-join Print Plus 1" panose="02000805000000020003" pitchFamily="50" charset="0"/>
                          <a:cs typeface="Amatic SC" panose="020B0604020202020204" charset="-79"/>
                        </a:rPr>
                        <a:t>Our RE Curriculum </a:t>
                      </a:r>
                    </a:p>
                    <a:p>
                      <a:pPr algn="ctr"/>
                      <a:r>
                        <a:rPr lang="en-GB" sz="850" b="0" baseline="0" dirty="0">
                          <a:latin typeface="Letter-join Print Plus 1" panose="02000805000000020003" pitchFamily="50" charset="0"/>
                          <a:cs typeface="Amatic SC" panose="020B0604020202020204" charset="-79"/>
                        </a:rPr>
                        <a:t>enables children to </a:t>
                      </a:r>
                    </a:p>
                    <a:p>
                      <a:pPr algn="ctr"/>
                      <a:r>
                        <a:rPr lang="en-GB" sz="850" b="0" baseline="0" dirty="0">
                          <a:latin typeface="Letter-join Print Plus 1" panose="02000805000000020003" pitchFamily="50" charset="0"/>
                          <a:cs typeface="Amatic SC" panose="020B0604020202020204" charset="-79"/>
                        </a:rPr>
                        <a:t>develop a positive sense </a:t>
                      </a:r>
                    </a:p>
                    <a:p>
                      <a:pPr algn="ctr"/>
                      <a:r>
                        <a:rPr lang="en-GB" sz="850" b="0" baseline="0" dirty="0">
                          <a:latin typeface="Letter-join Print Plus 1" panose="02000805000000020003" pitchFamily="50" charset="0"/>
                          <a:cs typeface="Amatic SC" panose="020B0604020202020204" charset="-79"/>
                        </a:rPr>
                        <a:t>of themselves and others </a:t>
                      </a:r>
                    </a:p>
                    <a:p>
                      <a:pPr algn="ctr"/>
                      <a:r>
                        <a:rPr lang="en-GB" sz="850" b="0" baseline="0" dirty="0">
                          <a:latin typeface="Letter-join Print Plus 1" panose="02000805000000020003" pitchFamily="50" charset="0"/>
                          <a:cs typeface="Amatic SC" panose="020B0604020202020204" charset="-79"/>
                        </a:rPr>
                        <a:t>and learn how to form </a:t>
                      </a:r>
                    </a:p>
                    <a:p>
                      <a:pPr algn="ctr"/>
                      <a:r>
                        <a:rPr lang="en-GB" sz="850" b="0" baseline="0" dirty="0">
                          <a:latin typeface="Letter-join Print Plus 1" panose="02000805000000020003" pitchFamily="50" charset="0"/>
                          <a:cs typeface="Amatic SC" panose="020B0604020202020204" charset="-79"/>
                        </a:rPr>
                        <a:t>positive and respectful </a:t>
                      </a:r>
                    </a:p>
                    <a:p>
                      <a:pPr algn="ctr"/>
                      <a:r>
                        <a:rPr lang="en-GB" sz="850" b="0" baseline="0" dirty="0">
                          <a:latin typeface="Letter-join Print Plus 1" panose="02000805000000020003" pitchFamily="50" charset="0"/>
                          <a:cs typeface="Amatic SC" panose="020B0604020202020204" charset="-79"/>
                        </a:rPr>
                        <a:t>relationships.</a:t>
                      </a:r>
                    </a:p>
                    <a:p>
                      <a:pPr algn="ctr"/>
                      <a:r>
                        <a:rPr lang="en-GB" sz="850" b="0" baseline="0" dirty="0">
                          <a:latin typeface="Letter-join Print Plus 1" panose="02000805000000020003" pitchFamily="50" charset="0"/>
                          <a:cs typeface="Amatic SC" panose="020B0604020202020204" charset="-79"/>
                        </a:rPr>
                        <a:t>They will begin to </a:t>
                      </a:r>
                    </a:p>
                    <a:p>
                      <a:pPr algn="ctr"/>
                      <a:r>
                        <a:rPr lang="en-GB" sz="850" b="0" baseline="0" dirty="0">
                          <a:latin typeface="Letter-join Print Plus 1" panose="02000805000000020003" pitchFamily="50" charset="0"/>
                          <a:cs typeface="Amatic SC" panose="020B0604020202020204" charset="-79"/>
                        </a:rPr>
                        <a:t>understand and value the </a:t>
                      </a:r>
                    </a:p>
                    <a:p>
                      <a:pPr algn="ctr"/>
                      <a:r>
                        <a:rPr lang="en-GB" sz="850" b="0" baseline="0" dirty="0">
                          <a:latin typeface="Letter-join Print Plus 1" panose="02000805000000020003" pitchFamily="50" charset="0"/>
                          <a:cs typeface="Amatic SC" panose="020B0604020202020204" charset="-79"/>
                        </a:rPr>
                        <a:t>differences of individuals </a:t>
                      </a:r>
                    </a:p>
                    <a:p>
                      <a:pPr algn="ctr"/>
                      <a:r>
                        <a:rPr lang="en-GB" sz="850" b="0" baseline="0" dirty="0">
                          <a:latin typeface="Letter-join Print Plus 1" panose="02000805000000020003" pitchFamily="50" charset="0"/>
                          <a:cs typeface="Amatic SC" panose="020B0604020202020204" charset="-79"/>
                        </a:rPr>
                        <a:t>and groups within their </a:t>
                      </a:r>
                    </a:p>
                    <a:p>
                      <a:pPr algn="ctr"/>
                      <a:r>
                        <a:rPr lang="en-GB" sz="850" b="0" baseline="0" dirty="0">
                          <a:latin typeface="Letter-join Print Plus 1" panose="02000805000000020003" pitchFamily="50" charset="0"/>
                          <a:cs typeface="Amatic SC" panose="020B0604020202020204" charset="-79"/>
                        </a:rPr>
                        <a:t>own community.</a:t>
                      </a:r>
                    </a:p>
                    <a:p>
                      <a:pPr algn="ctr"/>
                      <a:r>
                        <a:rPr lang="en-GB" sz="850" b="0" baseline="0" dirty="0">
                          <a:latin typeface="Letter-join Print Plus 1" panose="02000805000000020003" pitchFamily="50" charset="0"/>
                          <a:cs typeface="Amatic SC" panose="020B0604020202020204" charset="-79"/>
                        </a:rPr>
                        <a:t>Children will have </a:t>
                      </a:r>
                    </a:p>
                    <a:p>
                      <a:pPr algn="ctr"/>
                      <a:r>
                        <a:rPr lang="en-GB" sz="850" b="0" baseline="0" dirty="0">
                          <a:latin typeface="Letter-join Print Plus 1" panose="02000805000000020003" pitchFamily="50" charset="0"/>
                          <a:cs typeface="Amatic SC" panose="020B0604020202020204" charset="-79"/>
                        </a:rPr>
                        <a:t>opportunity to develop </a:t>
                      </a:r>
                    </a:p>
                    <a:p>
                      <a:pPr algn="ctr"/>
                      <a:r>
                        <a:rPr lang="en-GB" sz="850" b="0" baseline="0" dirty="0">
                          <a:latin typeface="Letter-join Print Plus 1" panose="02000805000000020003" pitchFamily="50" charset="0"/>
                          <a:cs typeface="Amatic SC" panose="020B0604020202020204" charset="-79"/>
                        </a:rPr>
                        <a:t>their emerging moral and </a:t>
                      </a:r>
                    </a:p>
                    <a:p>
                      <a:pPr algn="ctr"/>
                      <a:r>
                        <a:rPr lang="en-GB" sz="850" b="0" baseline="0" dirty="0">
                          <a:latin typeface="Letter-join Print Plus 1" panose="02000805000000020003" pitchFamily="50" charset="0"/>
                          <a:cs typeface="Amatic SC" panose="020B0604020202020204" charset="-79"/>
                        </a:rPr>
                        <a:t>cultural awareness. </a:t>
                      </a:r>
                      <a:endParaRPr lang="en-US" sz="850" b="0" baseline="0"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7">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800" b="0" dirty="0">
                          <a:latin typeface="Letter-join Print Plus 1" panose="02000805000000020003" pitchFamily="50" charset="0"/>
                        </a:rPr>
                        <a:t> </a:t>
                      </a:r>
                      <a:r>
                        <a:rPr lang="en-US" sz="800" dirty="0">
                          <a:latin typeface="Letter-join Print Plus 1" panose="02000805000000020003" pitchFamily="50" charset="0"/>
                          <a:cs typeface="Amatic SC" panose="00000500000000000000" pitchFamily="2" charset="-79"/>
                        </a:rPr>
                        <a:t>Understanding the world involves guiding children to </a:t>
                      </a:r>
                      <a:r>
                        <a:rPr lang="en-US" sz="800" b="1" dirty="0">
                          <a:latin typeface="Letter-join Print Plus 1" panose="02000805000000020003" pitchFamily="50" charset="0"/>
                          <a:cs typeface="Amatic SC" panose="00000500000000000000" pitchFamily="2" charset="-79"/>
                        </a:rPr>
                        <a:t>make sense of their physical world and their community</a:t>
                      </a:r>
                      <a:r>
                        <a:rPr lang="en-US" sz="800" dirty="0">
                          <a:latin typeface="Letter-join Print Plus 1" panose="02000805000000020003" pitchFamily="50" charset="0"/>
                          <a:cs typeface="Amatic SC" panose="00000500000000000000" pitchFamily="2" charset="-79"/>
                        </a:rPr>
                        <a:t>. The frequency and range of children’s personal experiences increases their knowledge and sense of the world around them – from visiting parks, libraries and museums to meeting important members of society such as police officers, nurses and firefighters. In addition, listening to a broad selection of stories, non-fiction, rhymes and poems will foster their understanding of our culturally, socially, technologically and ecologically diverse world. As well as building important knowledge, this extends their familiarity with words that support understanding across domains. Enriching and widening children’s vocabulary will support later reading comprehension</a:t>
                      </a:r>
                      <a:r>
                        <a:rPr lang="en-US" sz="800" dirty="0" smtClean="0">
                          <a:latin typeface="Letter-join Print Plus 1" panose="02000805000000020003" pitchFamily="50" charset="0"/>
                          <a:cs typeface="Amatic SC" panose="00000500000000000000" pitchFamily="2" charset="-79"/>
                        </a:rPr>
                        <a:t>.</a:t>
                      </a:r>
                      <a:endParaRPr lang="en-US" sz="800" dirty="0">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tc hMerge="1">
                  <a:txBody>
                    <a:bodyPr/>
                    <a:lstStyle/>
                    <a:p>
                      <a:endParaRPr lang="en-GB"/>
                    </a:p>
                  </a:txBody>
                  <a:tcPr/>
                </a:tc>
                <a:extLst>
                  <a:ext uri="{0D108BD9-81ED-4DB2-BD59-A6C34878D82A}">
                    <a16:rowId xmlns:a16="http://schemas.microsoft.com/office/drawing/2014/main" val="3627661565"/>
                  </a:ext>
                </a:extLst>
              </a:tr>
              <a:tr h="1676400">
                <a:tc vMerge="1">
                  <a:txBody>
                    <a:bodyPr/>
                    <a:lstStyle/>
                    <a:p>
                      <a:pPr algn="l"/>
                      <a:endParaRPr lang="en-GB" sz="85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 </a:t>
                      </a:r>
                      <a:r>
                        <a:rPr lang="en-GB" sz="800" b="1" dirty="0" smtClean="0">
                          <a:solidFill>
                            <a:schemeClr val="tx1"/>
                          </a:solidFill>
                          <a:latin typeface="Letter-join Print Plus 1" panose="02000805000000020003" pitchFamily="50" charset="0"/>
                          <a:cs typeface="Amatic SC" panose="020B0604020202020204" charset="-79"/>
                        </a:rPr>
                        <a:t>Peek into the past</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-Family tree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-Can you guess who?</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-My lifetime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-Spot the difference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-Identifying their family. Commenting on photos of their family; naming who they can see and of what relation they are to them.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-Can talk about what they do with their family and places they have been with their family. Can draw similarities and make comparisons between other families. Name and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describe people who are familiar to them.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-Read fictional stories about families and start to tell the difference between real and fiction. Talk about members of their immediate family and community.</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baseline="0" dirty="0" smtClean="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1" dirty="0" smtClean="0">
                          <a:solidFill>
                            <a:schemeClr val="tx1"/>
                          </a:solidFill>
                          <a:latin typeface="Letter-join Print Plus 1" panose="02000805000000020003" pitchFamily="50" charset="0"/>
                          <a:cs typeface="Amatic SC" panose="020B0604020202020204" charset="-79"/>
                        </a:rPr>
                        <a:t>Our school </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-Welly walk- explore school grounds-explore the seasons and weather</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-Looking after our school grounds and creatures outdoors. Make bug hotels &amp; nature catchers.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-Observational painting and transient art of our school</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baseline="0" dirty="0" smtClean="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1" dirty="0" smtClean="0">
                          <a:solidFill>
                            <a:schemeClr val="tx1"/>
                          </a:solidFill>
                          <a:latin typeface="Letter-join Print Plus 1" panose="02000805000000020003" pitchFamily="50" charset="0"/>
                          <a:cs typeface="Amatic SC" panose="020B0604020202020204" charset="-79"/>
                        </a:rPr>
                        <a:t>Our school</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-Create pen pals with another school to compare and contrast. Discuss similarities and differences between schools.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-Take a tour inside school and talk about what we see using a wide range of vocabulary</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-Create a journey stick</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-Our school from above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-Build a map</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-Draw a map</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-Investigate a map</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baseline="0" dirty="0" smtClean="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1" dirty="0" smtClean="0">
                          <a:solidFill>
                            <a:schemeClr val="tx1"/>
                          </a:solidFill>
                          <a:latin typeface="Letter-join Print Plus 1" panose="02000805000000020003" pitchFamily="50" charset="0"/>
                          <a:cs typeface="Amatic SC" panose="020B0604020202020204" charset="-79"/>
                        </a:rPr>
                        <a:t>Hot, cold and wet places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1" dirty="0" smtClean="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smtClean="0">
                          <a:solidFill>
                            <a:schemeClr val="tx1"/>
                          </a:solidFill>
                          <a:latin typeface="Letter-join Print Plus 1" panose="02000805000000020003" pitchFamily="50" charset="0"/>
                          <a:cs typeface="Amatic SC" panose="020B0604020202020204" charset="-79"/>
                        </a:rPr>
                        <a:t>-Desert</a:t>
                      </a:r>
                      <a:r>
                        <a:rPr lang="en-GB" sz="800" b="0" baseline="0" dirty="0" smtClean="0">
                          <a:solidFill>
                            <a:schemeClr val="tx1"/>
                          </a:solidFill>
                          <a:latin typeface="Letter-join Print Plus 1" panose="02000805000000020003" pitchFamily="50" charset="0"/>
                          <a:cs typeface="Amatic SC" panose="020B0604020202020204" charset="-79"/>
                        </a:rPr>
                        <a:t> explorers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-Polar explorers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-Exploring world landscapes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-Observational painting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-Senses in nature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-Explore the seasons and weather</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-Freezing and melting story characters in ice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-Growing a beanstalk</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1" dirty="0" smtClean="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a:solidFill>
                            <a:schemeClr val="tx1"/>
                          </a:solidFill>
                          <a:latin typeface="Letter-join Print Plus 1" panose="02000805000000020003" pitchFamily="50" charset="0"/>
                          <a:cs typeface="Amatic SC" panose="020B0604020202020204" charset="-79"/>
                        </a:rPr>
                        <a:t> </a:t>
                      </a:r>
                      <a:r>
                        <a:rPr lang="en-GB" sz="800" b="1" dirty="0" smtClean="0">
                          <a:solidFill>
                            <a:schemeClr val="tx1"/>
                          </a:solidFill>
                          <a:latin typeface="Letter-join Print Plus 1" panose="02000805000000020003" pitchFamily="50" charset="0"/>
                          <a:cs typeface="Amatic SC" panose="020B0604020202020204" charset="-79"/>
                        </a:rPr>
                        <a:t>Adventures</a:t>
                      </a:r>
                      <a:r>
                        <a:rPr lang="en-GB" sz="800" b="1" baseline="0" dirty="0" smtClean="0">
                          <a:solidFill>
                            <a:schemeClr val="tx1"/>
                          </a:solidFill>
                          <a:latin typeface="Letter-join Print Plus 1" panose="02000805000000020003" pitchFamily="50" charset="0"/>
                          <a:cs typeface="Amatic SC" panose="020B0604020202020204" charset="-79"/>
                        </a:rPr>
                        <a:t> through time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baseline="0" dirty="0" smtClean="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-Transport through time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-Past and present</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-The first moon landing</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-Sinking and floating ships</a:t>
                      </a:r>
                      <a:endParaRPr lang="en-GB" sz="800" b="0" dirty="0" smtClean="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1" dirty="0">
                          <a:solidFill>
                            <a:schemeClr val="tx1"/>
                          </a:solidFill>
                          <a:latin typeface="Letter-join Print Plus 1" panose="02000805000000020003" pitchFamily="50" charset="0"/>
                          <a:cs typeface="Amatic SC" panose="020B0604020202020204" charset="-79"/>
                        </a:rPr>
                        <a:t> </a:t>
                      </a:r>
                      <a:r>
                        <a:rPr lang="en-GB" sz="800" b="1" dirty="0" smtClean="0">
                          <a:solidFill>
                            <a:schemeClr val="tx1"/>
                          </a:solidFill>
                          <a:latin typeface="Letter-join Print Plus 1" panose="02000805000000020003" pitchFamily="50" charset="0"/>
                          <a:cs typeface="Amatic SC" panose="020B0604020202020204" charset="-79"/>
                        </a:rPr>
                        <a:t>Where should we go on holiday</a:t>
                      </a:r>
                      <a:r>
                        <a:rPr lang="en-GB" sz="800" b="0" dirty="0" smtClean="0">
                          <a:solidFill>
                            <a:schemeClr val="tx1"/>
                          </a:solidFill>
                          <a:latin typeface="Letter-join Print Plus 1" panose="02000805000000020003" pitchFamily="50" charset="0"/>
                          <a:cs typeface="Amatic SC" panose="020B0604020202020204" charset="-79"/>
                        </a:rPr>
                        <a:t>?</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0" dirty="0" smtClean="0">
                        <a:solidFill>
                          <a:schemeClr val="tx1"/>
                        </a:solidFill>
                        <a:latin typeface="Letter-join Print Plus 1" panose="02000805000000020003" pitchFamily="50" charset="0"/>
                        <a:cs typeface="Amatic SC" panose="020B0604020202020204" charset="-79"/>
                      </a:endParaRP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smtClean="0">
                          <a:solidFill>
                            <a:schemeClr val="tx1"/>
                          </a:solidFill>
                          <a:latin typeface="Letter-join Print Plus 1" panose="02000805000000020003" pitchFamily="50" charset="0"/>
                          <a:cs typeface="Amatic SC" panose="020B0604020202020204" charset="-79"/>
                        </a:rPr>
                        <a:t>-Explain some similarities and differences</a:t>
                      </a:r>
                      <a:r>
                        <a:rPr lang="en-GB" sz="800" b="0" baseline="0" dirty="0" smtClean="0">
                          <a:solidFill>
                            <a:schemeClr val="tx1"/>
                          </a:solidFill>
                          <a:latin typeface="Letter-join Print Plus 1" panose="02000805000000020003" pitchFamily="50" charset="0"/>
                          <a:cs typeface="Amatic SC" panose="020B0604020202020204" charset="-79"/>
                        </a:rPr>
                        <a:t> </a:t>
                      </a:r>
                      <a:r>
                        <a:rPr lang="en-GB" sz="800" b="0" dirty="0" smtClean="0">
                          <a:solidFill>
                            <a:schemeClr val="tx1"/>
                          </a:solidFill>
                          <a:latin typeface="Letter-join Print Plus 1" panose="02000805000000020003" pitchFamily="50" charset="0"/>
                          <a:cs typeface="Amatic SC" panose="020B0604020202020204" charset="-79"/>
                        </a:rPr>
                        <a:t>between life in this country and life in</a:t>
                      </a:r>
                      <a:r>
                        <a:rPr lang="en-GB" sz="800" b="0" baseline="0" dirty="0" smtClean="0">
                          <a:solidFill>
                            <a:schemeClr val="tx1"/>
                          </a:solidFill>
                          <a:latin typeface="Letter-join Print Plus 1" panose="02000805000000020003" pitchFamily="50" charset="0"/>
                          <a:cs typeface="Amatic SC" panose="020B0604020202020204" charset="-79"/>
                        </a:rPr>
                        <a:t> </a:t>
                      </a:r>
                      <a:r>
                        <a:rPr lang="en-GB" sz="800" b="0" dirty="0" smtClean="0">
                          <a:solidFill>
                            <a:schemeClr val="tx1"/>
                          </a:solidFill>
                          <a:latin typeface="Letter-join Print Plus 1" panose="02000805000000020003" pitchFamily="50" charset="0"/>
                          <a:cs typeface="Amatic SC" panose="020B0604020202020204" charset="-79"/>
                        </a:rPr>
                        <a:t>other countries, drawing on knowledge</a:t>
                      </a:r>
                      <a:r>
                        <a:rPr lang="en-GB" sz="800" b="0" baseline="0" dirty="0" smtClean="0">
                          <a:solidFill>
                            <a:schemeClr val="tx1"/>
                          </a:solidFill>
                          <a:latin typeface="Letter-join Print Plus 1" panose="02000805000000020003" pitchFamily="50" charset="0"/>
                          <a:cs typeface="Amatic SC" panose="020B0604020202020204" charset="-79"/>
                        </a:rPr>
                        <a:t> </a:t>
                      </a:r>
                      <a:r>
                        <a:rPr lang="en-GB" sz="800" b="0" dirty="0" smtClean="0">
                          <a:solidFill>
                            <a:schemeClr val="tx1"/>
                          </a:solidFill>
                          <a:latin typeface="Letter-join Print Plus 1" panose="02000805000000020003" pitchFamily="50" charset="0"/>
                          <a:cs typeface="Amatic SC" panose="020B0604020202020204" charset="-79"/>
                        </a:rPr>
                        <a:t>from stories, non-fiction texts and – when</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smtClean="0">
                          <a:solidFill>
                            <a:schemeClr val="tx1"/>
                          </a:solidFill>
                          <a:latin typeface="Letter-join Print Plus 1" panose="02000805000000020003" pitchFamily="50" charset="0"/>
                          <a:cs typeface="Amatic SC" panose="020B0604020202020204" charset="-79"/>
                        </a:rPr>
                        <a:t>appropriate – maps.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-City or countryside</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baseline="0" dirty="0" smtClean="0">
                          <a:solidFill>
                            <a:schemeClr val="tx1"/>
                          </a:solidFill>
                          <a:latin typeface="Letter-join Print Plus 1" panose="02000805000000020003" pitchFamily="50" charset="0"/>
                          <a:cs typeface="Amatic SC" panose="020B0604020202020204" charset="-79"/>
                        </a:rPr>
                        <a:t>-Home or away</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0" dirty="0" smtClean="0">
                          <a:solidFill>
                            <a:schemeClr val="tx1"/>
                          </a:solidFill>
                          <a:latin typeface="Letter-join Print Plus 1" panose="02000805000000020003" pitchFamily="50" charset="0"/>
                          <a:cs typeface="Amatic SC" panose="020B0604020202020204" charset="-79"/>
                        </a:rPr>
                        <a:t>-Bears</a:t>
                      </a:r>
                      <a:r>
                        <a:rPr lang="en-GB" sz="800" b="0" baseline="0" dirty="0" smtClean="0">
                          <a:solidFill>
                            <a:schemeClr val="tx1"/>
                          </a:solidFill>
                          <a:latin typeface="Letter-join Print Plus 1" panose="02000805000000020003" pitchFamily="50" charset="0"/>
                          <a:cs typeface="Amatic SC" panose="020B0604020202020204" charset="-79"/>
                        </a:rPr>
                        <a:t> travels</a:t>
                      </a:r>
                    </a:p>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800" b="1" dirty="0" smtClean="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34059294"/>
                  </a:ext>
                </a:extLst>
              </a:tr>
              <a:tr h="235939">
                <a:tc vMerge="1">
                  <a:txBody>
                    <a:bodyPr/>
                    <a:lstStyle/>
                    <a:p>
                      <a:endParaRPr lang="en-GB" sz="850"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b="1" dirty="0" smtClean="0">
                          <a:latin typeface="Letter-join Print Plus 1" panose="02000805000000020003" pitchFamily="50" charset="0"/>
                        </a:rPr>
                        <a:t>I </a:t>
                      </a:r>
                      <a:r>
                        <a:rPr lang="en-GB" sz="800" b="1" dirty="0">
                          <a:latin typeface="Letter-join Print Plus 1" panose="02000805000000020003" pitchFamily="50" charset="0"/>
                        </a:rPr>
                        <a:t>am special,</a:t>
                      </a:r>
                      <a:r>
                        <a:rPr lang="en-GB" sz="800" b="1" baseline="0" dirty="0">
                          <a:latin typeface="Letter-join Print Plus 1" panose="02000805000000020003" pitchFamily="50" charset="0"/>
                        </a:rPr>
                        <a:t> </a:t>
                      </a:r>
                      <a:r>
                        <a:rPr lang="en-GB" sz="800" b="1" dirty="0">
                          <a:latin typeface="Letter-join Print Plus 1" panose="02000805000000020003" pitchFamily="50" charset="0"/>
                        </a:rPr>
                        <a:t>Harvest.</a:t>
                      </a:r>
                      <a:r>
                        <a:rPr lang="en-GB" sz="800" b="1" baseline="0" dirty="0">
                          <a:latin typeface="Letter-join Print Plus 1" panose="02000805000000020003" pitchFamily="50" charset="0"/>
                        </a:rPr>
                        <a:t> </a:t>
                      </a:r>
                      <a:r>
                        <a:rPr lang="en-GB" sz="800" b="1" dirty="0">
                          <a:latin typeface="Letter-join Print Plus 1" panose="02000805000000020003" pitchFamily="50" charset="0"/>
                        </a:rPr>
                        <a:t>God and Creation. </a:t>
                      </a:r>
                      <a:r>
                        <a:rPr lang="en-GB" sz="800" b="0" dirty="0">
                          <a:solidFill>
                            <a:srgbClr val="00B050"/>
                          </a:solidFill>
                          <a:latin typeface="Letter-join Print Plus 1" panose="02000805000000020003" pitchFamily="50" charset="0"/>
                        </a:rPr>
                        <a:t>Harvest</a:t>
                      </a:r>
                      <a:r>
                        <a:rPr lang="en-GB" sz="800" b="0" baseline="0" dirty="0">
                          <a:solidFill>
                            <a:srgbClr val="00B050"/>
                          </a:solidFill>
                          <a:latin typeface="Letter-join Print Plus 1" panose="02000805000000020003" pitchFamily="50" charset="0"/>
                        </a:rPr>
                        <a:t> festival</a:t>
                      </a:r>
                      <a:endParaRPr lang="en-GB" sz="800" b="1" dirty="0">
                        <a:solidFill>
                          <a:srgbClr val="00B050"/>
                        </a:solidFill>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tx1"/>
                          </a:solidFill>
                          <a:latin typeface="Letter-join Print Plus 1" panose="02000805000000020003" pitchFamily="50" charset="0"/>
                          <a:cs typeface="Amatic SC" panose="00000500000000000000" pitchFamily="2" charset="-79"/>
                        </a:rPr>
                        <a:t>Christmas.</a:t>
                      </a:r>
                      <a:r>
                        <a:rPr lang="en-US" sz="800" b="1" baseline="0" dirty="0">
                          <a:solidFill>
                            <a:schemeClr val="tx1"/>
                          </a:solidFill>
                          <a:latin typeface="Letter-join Print Plus 1" panose="02000805000000020003" pitchFamily="50" charset="0"/>
                          <a:cs typeface="Amatic SC" panose="00000500000000000000" pitchFamily="2" charset="-79"/>
                        </a:rPr>
                        <a:t> </a:t>
                      </a:r>
                      <a:r>
                        <a:rPr lang="en-US" sz="800" b="0" baseline="0" dirty="0">
                          <a:solidFill>
                            <a:srgbClr val="00B050"/>
                          </a:solidFill>
                          <a:latin typeface="Letter-join Print Plus 1" panose="02000805000000020003" pitchFamily="50" charset="0"/>
                          <a:cs typeface="Amatic SC" panose="00000500000000000000" pitchFamily="2" charset="-79"/>
                        </a:rPr>
                        <a:t>Diwali,</a:t>
                      </a:r>
                      <a:endParaRPr lang="en-US" sz="800" b="1" dirty="0">
                        <a:solidFill>
                          <a:srgbClr val="00B050"/>
                        </a:solidFill>
                        <a:latin typeface="Letter-join Print Plus 1" panose="02000805000000020003" pitchFamily="50"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solidFill>
                            <a:schemeClr val="tx1"/>
                          </a:solidFill>
                          <a:latin typeface="Letter-join Print Plus 1" panose="02000805000000020003" pitchFamily="50" charset="0"/>
                          <a:cs typeface="Amatic SC" panose="00000500000000000000" pitchFamily="2" charset="-79"/>
                        </a:rPr>
                        <a:t>Special places</a:t>
                      </a:r>
                      <a:r>
                        <a:rPr lang="en-US" sz="800" b="1" baseline="0" dirty="0">
                          <a:solidFill>
                            <a:schemeClr val="tx1"/>
                          </a:solidFill>
                          <a:latin typeface="Letter-join Print Plus 1" panose="02000805000000020003" pitchFamily="50" charset="0"/>
                          <a:cs typeface="Amatic SC" panose="00000500000000000000" pitchFamily="2" charset="-79"/>
                        </a:rPr>
                        <a:t> (</a:t>
                      </a:r>
                      <a:r>
                        <a:rPr lang="en-US" sz="800" b="1" dirty="0">
                          <a:solidFill>
                            <a:schemeClr val="tx1"/>
                          </a:solidFill>
                          <a:latin typeface="Letter-join Print Plus 1" panose="02000805000000020003" pitchFamily="50" charset="0"/>
                          <a:cs typeface="Amatic SC" panose="00000500000000000000" pitchFamily="2" charset="-79"/>
                        </a:rPr>
                        <a:t>Church Mosque) </a:t>
                      </a:r>
                      <a:r>
                        <a:rPr lang="en-US" sz="800" b="0" dirty="0">
                          <a:solidFill>
                            <a:srgbClr val="00B050"/>
                          </a:solidFill>
                          <a:latin typeface="Letter-join Print Plus 1" panose="02000805000000020003" pitchFamily="50" charset="0"/>
                          <a:cs typeface="Amatic SC" panose="00000500000000000000" pitchFamily="2" charset="-79"/>
                        </a:rPr>
                        <a:t>Chinese New</a:t>
                      </a:r>
                      <a:r>
                        <a:rPr lang="en-US" sz="800" b="0" baseline="0" dirty="0">
                          <a:solidFill>
                            <a:srgbClr val="00B050"/>
                          </a:solidFill>
                          <a:latin typeface="Letter-join Print Plus 1" panose="02000805000000020003" pitchFamily="50" charset="0"/>
                          <a:cs typeface="Amatic SC" panose="00000500000000000000" pitchFamily="2" charset="-79"/>
                        </a:rPr>
                        <a:t> Year, Shrove Tuesday/ash Wednesday. </a:t>
                      </a:r>
                      <a:endParaRPr lang="en-US" sz="800" b="0" dirty="0">
                        <a:solidFill>
                          <a:srgbClr val="00B050"/>
                        </a:solidFill>
                        <a:latin typeface="Letter-join Print Plus 1" panose="02000805000000020003" pitchFamily="50"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US" sz="800" b="1" dirty="0">
                          <a:solidFill>
                            <a:schemeClr val="tx1"/>
                          </a:solidFill>
                          <a:latin typeface="Letter-join Print Plus 1" panose="02000805000000020003" pitchFamily="50" charset="0"/>
                          <a:cs typeface="Amatic SC" panose="00000500000000000000" pitchFamily="2" charset="-79"/>
                        </a:rPr>
                        <a:t>Easter </a:t>
                      </a:r>
                      <a:r>
                        <a:rPr lang="en-GB" sz="800" b="0" dirty="0">
                          <a:solidFill>
                            <a:srgbClr val="00B050"/>
                          </a:solidFill>
                          <a:latin typeface="Letter-join Print Plus 1" panose="02000805000000020003" pitchFamily="50" charset="0"/>
                          <a:cs typeface="Amatic SC" panose="00000500000000000000" pitchFamily="2" charset="-79"/>
                        </a:rPr>
                        <a:t>Palm Sunday,</a:t>
                      </a:r>
                      <a:r>
                        <a:rPr lang="en-GB" sz="800" b="0" baseline="0" dirty="0">
                          <a:solidFill>
                            <a:srgbClr val="00B050"/>
                          </a:solidFill>
                          <a:latin typeface="Letter-join Print Plus 1" panose="02000805000000020003" pitchFamily="50" charset="0"/>
                          <a:cs typeface="Amatic SC" panose="00000500000000000000" pitchFamily="2" charset="-79"/>
                        </a:rPr>
                        <a:t> </a:t>
                      </a:r>
                      <a:r>
                        <a:rPr lang="en-GB" sz="800" b="0" dirty="0">
                          <a:solidFill>
                            <a:srgbClr val="00B050"/>
                          </a:solidFill>
                          <a:latin typeface="Letter-join Print Plus 1" panose="02000805000000020003" pitchFamily="50" charset="0"/>
                          <a:cs typeface="Amatic SC" panose="00000500000000000000" pitchFamily="2" charset="-79"/>
                        </a:rPr>
                        <a:t>Vaisakhi,</a:t>
                      </a:r>
                      <a:r>
                        <a:rPr lang="en-GB" sz="800" b="0" baseline="0" dirty="0">
                          <a:solidFill>
                            <a:srgbClr val="00B050"/>
                          </a:solidFill>
                          <a:latin typeface="Letter-join Print Plus 1" panose="02000805000000020003" pitchFamily="50" charset="0"/>
                          <a:cs typeface="Amatic SC" panose="00000500000000000000" pitchFamily="2" charset="-79"/>
                        </a:rPr>
                        <a:t> </a:t>
                      </a:r>
                      <a:r>
                        <a:rPr lang="en-GB" sz="800" b="0" dirty="0">
                          <a:solidFill>
                            <a:srgbClr val="00B050"/>
                          </a:solidFill>
                          <a:latin typeface="Letter-join Print Plus 1" panose="02000805000000020003" pitchFamily="50" charset="0"/>
                          <a:cs typeface="Amatic SC" panose="00000500000000000000" pitchFamily="2" charset="-79"/>
                        </a:rPr>
                        <a:t>Start of Ramadan </a:t>
                      </a:r>
                      <a:endParaRPr lang="en-US" sz="800" b="0" dirty="0">
                        <a:solidFill>
                          <a:srgbClr val="00B050"/>
                        </a:solidFill>
                        <a:latin typeface="Letter-join Print Plus 1" panose="02000805000000020003" pitchFamily="50"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gridSpan="2">
                  <a:txBody>
                    <a:bodyPr/>
                    <a:lstStyle/>
                    <a:p>
                      <a:r>
                        <a:rPr lang="en-GB" sz="800" b="1" dirty="0">
                          <a:solidFill>
                            <a:schemeClr val="tx1"/>
                          </a:solidFill>
                          <a:latin typeface="Letter-join Print Plus 1" panose="02000805000000020003" pitchFamily="50" charset="0"/>
                          <a:cs typeface="Amatic SC" panose="00000500000000000000" pitchFamily="2" charset="-79"/>
                        </a:rPr>
                        <a:t>Stories Jesus heard </a:t>
                      </a:r>
                      <a:r>
                        <a:rPr lang="en-GB" sz="800" b="0" dirty="0">
                          <a:solidFill>
                            <a:srgbClr val="00B050"/>
                          </a:solidFill>
                          <a:latin typeface="Letter-join Print Plus 1" panose="02000805000000020003" pitchFamily="50" charset="0"/>
                          <a:cs typeface="Amatic SC" panose="00000500000000000000" pitchFamily="2" charset="-79"/>
                        </a:rPr>
                        <a:t>Eid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a:ln>
                          <a:noFill/>
                        </a:ln>
                        <a:solidFill>
                          <a:prstClr val="black"/>
                        </a:solidFill>
                        <a:effectLst/>
                        <a:uLnTx/>
                        <a:uFillTx/>
                        <a:latin typeface="Comic Sans MS" panose="030F0702030302020204" pitchFamily="66"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00" b="1" i="0" u="none" strike="noStrike" kern="1200" cap="none" spc="0" normalizeH="0" baseline="0" noProof="0" dirty="0">
                          <a:ln>
                            <a:noFill/>
                          </a:ln>
                          <a:solidFill>
                            <a:prstClr val="black"/>
                          </a:solidFill>
                          <a:effectLst/>
                          <a:uLnTx/>
                          <a:uFillTx/>
                          <a:latin typeface="Letter-join Print Plus 1" panose="02000805000000020003" pitchFamily="50" charset="0"/>
                          <a:ea typeface="+mn-ea"/>
                          <a:cs typeface="Amatic SC" panose="00000500000000000000" pitchFamily="2" charset="-79"/>
                        </a:rPr>
                        <a:t>Stories Jesus told </a:t>
                      </a:r>
                      <a:r>
                        <a:rPr kumimoji="0" lang="en-GB" sz="800" b="0" i="0" u="none" strike="noStrike" kern="1200" cap="none" spc="0" normalizeH="0" baseline="0" noProof="0" dirty="0">
                          <a:ln>
                            <a:noFill/>
                          </a:ln>
                          <a:solidFill>
                            <a:srgbClr val="00B050"/>
                          </a:solidFill>
                          <a:effectLst/>
                          <a:uLnTx/>
                          <a:uFillTx/>
                          <a:latin typeface="Letter-join Print Plus 1" panose="02000805000000020003" pitchFamily="50" charset="0"/>
                          <a:ea typeface="+mn-ea"/>
                          <a:cs typeface="Amatic SC" panose="00000500000000000000" pitchFamily="2" charset="-79"/>
                        </a:rPr>
                        <a:t>Summer solstice, Eid</a:t>
                      </a:r>
                      <a:endParaRPr kumimoji="0" lang="en-GB" sz="800" b="0" i="0" u="none" strike="noStrike" kern="1200" cap="none" spc="0" normalizeH="0" baseline="0" noProof="0" dirty="0">
                        <a:ln>
                          <a:noFill/>
                        </a:ln>
                        <a:solidFill>
                          <a:srgbClr val="00B050"/>
                        </a:solidFill>
                        <a:effectLst/>
                        <a:uLnTx/>
                        <a:uFillTx/>
                        <a:latin typeface="Letter-join Print Plus 1" panose="02000805000000020003" pitchFamily="50" charset="0"/>
                        <a:ea typeface="+mn-ea"/>
                        <a:cs typeface="+mn-cs"/>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77532305"/>
                  </a:ext>
                </a:extLst>
              </a:tr>
              <a:tr h="301201">
                <a:tc gridSpan="8">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r>
                        <a:rPr lang="en-GB" sz="800" b="1" dirty="0">
                          <a:latin typeface="Letter-join Print Plus 1" panose="02000805000000020003" pitchFamily="50" charset="0"/>
                          <a:cs typeface="Amatic SC" panose="00000500000000000000" pitchFamily="2" charset="-79"/>
                        </a:rPr>
                        <a:t>Curriculum </a:t>
                      </a:r>
                      <a:r>
                        <a:rPr lang="en-GB" sz="850" b="1" dirty="0">
                          <a:solidFill>
                            <a:schemeClr val="tx1"/>
                          </a:solidFill>
                          <a:latin typeface="Letter-join Print Plus 1" panose="02000805000000020003" pitchFamily="50" charset="0"/>
                          <a:cs typeface="Amatic SC" panose="00000500000000000000" pitchFamily="2" charset="-79"/>
                        </a:rPr>
                        <a:t>goals:</a:t>
                      </a:r>
                      <a:r>
                        <a:rPr kumimoji="0" lang="en-GB" sz="850" b="0"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panose="00000500000000000000" pitchFamily="2" charset="-79"/>
                        </a:rPr>
                        <a:t>To become an </a:t>
                      </a:r>
                      <a:r>
                        <a:rPr kumimoji="0" lang="en-GB" sz="850" b="1"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panose="00000500000000000000" pitchFamily="2" charset="-79"/>
                        </a:rPr>
                        <a:t>Exceptional Explorer </a:t>
                      </a:r>
                      <a:r>
                        <a:rPr kumimoji="0" lang="en-GB" sz="850" b="0"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panose="00000500000000000000" pitchFamily="2" charset="-79"/>
                        </a:rPr>
                        <a:t>who can show curiosity about the world around them, understand how to read and draw a simple map, understand some differences between times and places. </a:t>
                      </a:r>
                      <a:r>
                        <a:rPr kumimoji="0" lang="en-GB" sz="850" b="0"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a:rPr>
                        <a:t>To become a </a:t>
                      </a:r>
                      <a:r>
                        <a:rPr kumimoji="0" lang="en-GB" sz="850" b="1"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a:rPr>
                        <a:t>Compassionate Citizen </a:t>
                      </a:r>
                      <a:r>
                        <a:rPr kumimoji="0" lang="en-GB" sz="850" b="0"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a:rPr>
                        <a:t>who can help to look after their community and care for the environment, know some reasons why Wheatley Lane and Fence is special, have an awareness of other people’s cultures, Religions and beliefs.</a:t>
                      </a:r>
                    </a:p>
                    <a:p>
                      <a:pPr algn="l"/>
                      <a:endParaRPr lang="en-GB" sz="800" b="0" dirty="0">
                        <a:latin typeface="Letter-join Print Plus 1" panose="02000805000000020003" pitchFamily="50"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tc>
                <a:extLst>
                  <a:ext uri="{0D108BD9-81ED-4DB2-BD59-A6C34878D82A}">
                    <a16:rowId xmlns:a16="http://schemas.microsoft.com/office/drawing/2014/main" val="2833065824"/>
                  </a:ext>
                </a:extLst>
              </a:tr>
            </a:tbl>
          </a:graphicData>
        </a:graphic>
      </p:graphicFrame>
    </p:spTree>
    <p:extLst>
      <p:ext uri="{BB962C8B-B14F-4D97-AF65-F5344CB8AC3E}">
        <p14:creationId xmlns:p14="http://schemas.microsoft.com/office/powerpoint/2010/main" val="100451378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29843"/>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705347203"/>
              </p:ext>
            </p:extLst>
          </p:nvPr>
        </p:nvGraphicFramePr>
        <p:xfrm>
          <a:off x="182882" y="595732"/>
          <a:ext cx="11904613" cy="6994313"/>
        </p:xfrm>
        <a:graphic>
          <a:graphicData uri="http://schemas.openxmlformats.org/drawingml/2006/table">
            <a:tbl>
              <a:tblPr firstRow="1" bandRow="1">
                <a:tableStyleId>{5C22544A-7EE6-4342-B048-85BDC9FD1C3A}</a:tableStyleId>
              </a:tblPr>
              <a:tblGrid>
                <a:gridCol w="1700659">
                  <a:extLst>
                    <a:ext uri="{9D8B030D-6E8A-4147-A177-3AD203B41FA5}">
                      <a16:colId xmlns:a16="http://schemas.microsoft.com/office/drawing/2014/main" val="385991600"/>
                    </a:ext>
                  </a:extLst>
                </a:gridCol>
                <a:gridCol w="1700659">
                  <a:extLst>
                    <a:ext uri="{9D8B030D-6E8A-4147-A177-3AD203B41FA5}">
                      <a16:colId xmlns:a16="http://schemas.microsoft.com/office/drawing/2014/main" val="2865123548"/>
                    </a:ext>
                  </a:extLst>
                </a:gridCol>
                <a:gridCol w="1700659">
                  <a:extLst>
                    <a:ext uri="{9D8B030D-6E8A-4147-A177-3AD203B41FA5}">
                      <a16:colId xmlns:a16="http://schemas.microsoft.com/office/drawing/2014/main" val="872926247"/>
                    </a:ext>
                  </a:extLst>
                </a:gridCol>
                <a:gridCol w="1700659">
                  <a:extLst>
                    <a:ext uri="{9D8B030D-6E8A-4147-A177-3AD203B41FA5}">
                      <a16:colId xmlns:a16="http://schemas.microsoft.com/office/drawing/2014/main" val="1315738151"/>
                    </a:ext>
                  </a:extLst>
                </a:gridCol>
                <a:gridCol w="1700659">
                  <a:extLst>
                    <a:ext uri="{9D8B030D-6E8A-4147-A177-3AD203B41FA5}">
                      <a16:colId xmlns:a16="http://schemas.microsoft.com/office/drawing/2014/main" val="2709165749"/>
                    </a:ext>
                  </a:extLst>
                </a:gridCol>
                <a:gridCol w="1700659">
                  <a:extLst>
                    <a:ext uri="{9D8B030D-6E8A-4147-A177-3AD203B41FA5}">
                      <a16:colId xmlns:a16="http://schemas.microsoft.com/office/drawing/2014/main" val="2335150482"/>
                    </a:ext>
                  </a:extLst>
                </a:gridCol>
                <a:gridCol w="1700659">
                  <a:extLst>
                    <a:ext uri="{9D8B030D-6E8A-4147-A177-3AD203B41FA5}">
                      <a16:colId xmlns:a16="http://schemas.microsoft.com/office/drawing/2014/main" val="4046203905"/>
                    </a:ext>
                  </a:extLst>
                </a:gridCol>
              </a:tblGrid>
              <a:tr h="265546">
                <a:tc>
                  <a:txBody>
                    <a:bodyPr/>
                    <a:lstStyle/>
                    <a:p>
                      <a:pPr algn="ctr"/>
                      <a:endParaRPr lang="en-GB" sz="1000" b="0" dirty="0">
                        <a:latin typeface="Letter-join Print Plus 1" panose="02000805000000020003" pitchFamily="50" charset="0"/>
                      </a:endParaRPr>
                    </a:p>
                  </a:txBody>
                  <a:tcPr>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Autumn 1</a:t>
                      </a:r>
                      <a:endParaRPr lang="en-GB"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200" dirty="0">
                          <a:solidFill>
                            <a:schemeClr val="tx1"/>
                          </a:solidFill>
                          <a:latin typeface="Letter-join Print Plus 1" panose="02000805000000020003" pitchFamily="50" charset="0"/>
                          <a:cs typeface="Amatic SC" panose="020B0604020202020204" charset="-79"/>
                        </a:rPr>
                        <a:t>Autumn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Spring 1</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Spring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Summer 1</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algn="ctr"/>
                      <a:r>
                        <a:rPr lang="en-US" sz="1200" dirty="0">
                          <a:solidFill>
                            <a:schemeClr val="tx1"/>
                          </a:solidFill>
                          <a:latin typeface="Letter-join Print Plus 1" panose="02000805000000020003" pitchFamily="50" charset="0"/>
                          <a:cs typeface="Amatic SC" panose="020B0604020202020204" charset="-79"/>
                        </a:rPr>
                        <a:t>Summer 2</a:t>
                      </a:r>
                      <a:endParaRPr lang="en-GB" sz="1200"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1913285939"/>
                  </a:ext>
                </a:extLst>
              </a:tr>
              <a:tr h="236041">
                <a:tc>
                  <a:txBody>
                    <a:bodyPr/>
                    <a:lstStyle/>
                    <a:p>
                      <a:pPr algn="ctr"/>
                      <a:r>
                        <a:rPr lang="en-US" sz="1000" b="1" dirty="0">
                          <a:latin typeface="Letter-join Print Plus 1" panose="02000805000000020003" pitchFamily="50" charset="0"/>
                          <a:cs typeface="Amatic SC" panose="020B0604020202020204" charset="-79"/>
                        </a:rPr>
                        <a:t>General Themes </a:t>
                      </a:r>
                      <a:endParaRPr lang="en-GB" sz="1000" b="1" dirty="0">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All about</a:t>
                      </a:r>
                      <a:r>
                        <a:rPr lang="en-US" sz="1000" b="1" baseline="0" dirty="0">
                          <a:solidFill>
                            <a:schemeClr val="tx1"/>
                          </a:solidFill>
                          <a:latin typeface="Letter-join Print Plus 1" panose="02000805000000020003" pitchFamily="50" charset="0"/>
                          <a:cs typeface="Amatic SC" panose="020B0604020202020204" charset="-79"/>
                        </a:rPr>
                        <a:t> me!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1000" b="1" dirty="0" smtClean="0">
                          <a:solidFill>
                            <a:schemeClr val="tx1"/>
                          </a:solidFill>
                          <a:latin typeface="Letter-join Print Plus 1" panose="02000805000000020003" pitchFamily="50" charset="0"/>
                          <a:cs typeface="Amatic SC" panose="020B0604020202020204" charset="-79"/>
                        </a:rPr>
                        <a:t>Sparkle and shine!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00" b="1" dirty="0" smtClean="0">
                          <a:solidFill>
                            <a:schemeClr val="tx1"/>
                          </a:solidFill>
                          <a:latin typeface="Letter-join Print Plus 1" panose="02000805000000020003" pitchFamily="50" charset="0"/>
                          <a:cs typeface="Amatic SC" panose="020B0604020202020204" charset="-79"/>
                        </a:rPr>
                        <a:t>Terrific tales</a:t>
                      </a:r>
                      <a:r>
                        <a:rPr lang="en-US" sz="1000" b="1" baseline="0" dirty="0" smtClean="0">
                          <a:solidFill>
                            <a:schemeClr val="tx1"/>
                          </a:solidFill>
                          <a:latin typeface="Letter-join Print Plus 1" panose="02000805000000020003" pitchFamily="50" charset="0"/>
                          <a:cs typeface="Amatic SC" panose="020B0604020202020204" charset="-79"/>
                        </a:rPr>
                        <a:t>!</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20000"/>
                        <a:lumOff val="80000"/>
                      </a:schemeClr>
                    </a:solidFill>
                  </a:tcPr>
                </a:tc>
                <a:tc>
                  <a:txBody>
                    <a:bodyPr/>
                    <a:lstStyle/>
                    <a:p>
                      <a:pPr algn="ctr"/>
                      <a:r>
                        <a:rPr lang="en-US" sz="1000" b="1" dirty="0">
                          <a:solidFill>
                            <a:schemeClr val="accent6">
                              <a:lumMod val="50000"/>
                            </a:schemeClr>
                          </a:solidFill>
                          <a:latin typeface="Letter-join Print Plus 1" panose="02000805000000020003" pitchFamily="50" charset="0"/>
                          <a:cs typeface="Amatic SC" panose="020B0604020202020204" charset="-79"/>
                        </a:rPr>
                        <a:t>Come outside!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tx2">
                        <a:lumMod val="20000"/>
                        <a:lumOff val="80000"/>
                      </a:schemeClr>
                    </a:solidFill>
                  </a:tcPr>
                </a:tc>
                <a:tc>
                  <a:txBody>
                    <a:bodyPr/>
                    <a:lstStyle/>
                    <a:p>
                      <a:pPr algn="ctr"/>
                      <a:r>
                        <a:rPr lang="en-US" sz="1000" b="1" dirty="0">
                          <a:solidFill>
                            <a:schemeClr val="tx1"/>
                          </a:solidFill>
                          <a:latin typeface="Letter-join Print Plus 1" panose="02000805000000020003" pitchFamily="50" charset="0"/>
                          <a:cs typeface="Amatic SC" panose="020B0604020202020204" charset="-79"/>
                        </a:rPr>
                        <a:t>Ticket to ride!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b="1" dirty="0">
                          <a:solidFill>
                            <a:schemeClr val="tx1"/>
                          </a:solidFill>
                          <a:latin typeface="Letter-join Print Plus 1" panose="02000805000000020003" pitchFamily="50" charset="0"/>
                          <a:cs typeface="Amatic SC" panose="020B0604020202020204" charset="-79"/>
                        </a:rPr>
                        <a:t>Fun</a:t>
                      </a:r>
                      <a:r>
                        <a:rPr lang="en-US" sz="1000" b="1" baseline="0" dirty="0">
                          <a:solidFill>
                            <a:schemeClr val="tx1"/>
                          </a:solidFill>
                          <a:latin typeface="Letter-join Print Plus 1" panose="02000805000000020003" pitchFamily="50" charset="0"/>
                          <a:cs typeface="Amatic SC" panose="020B0604020202020204" charset="-79"/>
                        </a:rPr>
                        <a:t> at the seaside!</a:t>
                      </a:r>
                      <a:endParaRPr lang="en-US" sz="1000" b="1" dirty="0">
                        <a:solidFill>
                          <a:schemeClr val="tx1"/>
                        </a:solidFill>
                        <a:latin typeface="Letter-join Print Plus 1" panose="02000805000000020003" pitchFamily="50"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CFFCC"/>
                    </a:solidFill>
                  </a:tcPr>
                </a:tc>
                <a:extLst>
                  <a:ext uri="{0D108BD9-81ED-4DB2-BD59-A6C34878D82A}">
                    <a16:rowId xmlns:a16="http://schemas.microsoft.com/office/drawing/2014/main" val="2272033691"/>
                  </a:ext>
                </a:extLst>
              </a:tr>
              <a:tr h="715499">
                <a:tc>
                  <a:txBody>
                    <a:bodyPr/>
                    <a:lstStyle/>
                    <a:p>
                      <a:pPr algn="ctr"/>
                      <a:r>
                        <a:rPr lang="en-US" sz="850" b="1" baseline="0" dirty="0">
                          <a:latin typeface="Letter-join Print Plus 1" panose="02000805000000020003" pitchFamily="50" charset="0"/>
                          <a:cs typeface="Amatic SC" panose="020B0604020202020204" charset="-79"/>
                        </a:rPr>
                        <a:t>Expressive arts and design</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gridSpan="6">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850" b="0" dirty="0">
                          <a:latin typeface="Letter-join Print Plus 1" panose="02000805000000020003" pitchFamily="50" charset="0"/>
                        </a:rPr>
                        <a:t> The development of children’s artistic and cultural awareness supports their imagination and creativity. It is important that children have regular opportunities to engage with the arts, enabling them to explore and play with a wide range of media and materials. The quality and variety of what children see, hear and participate in is crucial for developing their understanding, self-expression, vocabulary and ability to communicate through the arts. The frequency, repetition and depth of their experiences are fundamental to their progress in interpreting and appreciating what they hear, respond to and observe.</a:t>
                      </a:r>
                      <a:r>
                        <a:rPr lang="en-GB" sz="850" b="0" baseline="0" dirty="0">
                          <a:latin typeface="Letter-join Print Plus 1" panose="02000805000000020003" pitchFamily="50" charset="0"/>
                        </a:rPr>
                        <a:t> </a:t>
                      </a:r>
                      <a:r>
                        <a:rPr lang="en-GB" sz="850" b="0" dirty="0">
                          <a:latin typeface="Letter-join Print Plus 1" panose="02000805000000020003" pitchFamily="50" charset="0"/>
                        </a:rPr>
                        <a:t>Give children an insight into new musical worlds. Invite musicians in to play music to children and talk about it. Encourage children to listen attentively to music. Discuss changes and patterns as a piece of music develops.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75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1">
                        <a:lumMod val="40000"/>
                        <a:lumOff val="60000"/>
                      </a:schemeClr>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B0F0"/>
                    </a:solidFill>
                  </a:tcPr>
                </a:tc>
                <a:tc hMerge="1">
                  <a:txBody>
                    <a:bodyPr/>
                    <a:lstStyle/>
                    <a:p>
                      <a:endParaRPr lang="en-GB"/>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60000"/>
                        <a:lumOff val="40000"/>
                      </a:schemeClr>
                    </a:solidFill>
                  </a:tcPr>
                </a:tc>
                <a:tc hMerge="1">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00"/>
                    </a:solidFill>
                  </a:tcPr>
                </a:tc>
                <a:extLst>
                  <a:ext uri="{0D108BD9-81ED-4DB2-BD59-A6C34878D82A}">
                    <a16:rowId xmlns:a16="http://schemas.microsoft.com/office/drawing/2014/main" val="3627661565"/>
                  </a:ext>
                </a:extLst>
              </a:tr>
              <a:tr h="3157046">
                <a:tc>
                  <a:txBody>
                    <a:bodyPr/>
                    <a:lstStyle/>
                    <a:p>
                      <a:r>
                        <a:rPr lang="en-GB" sz="800" b="1" dirty="0">
                          <a:latin typeface="Letter-join Print Plus 1" panose="02000805000000020003" pitchFamily="50" charset="0"/>
                        </a:rPr>
                        <a:t>Creating with materials.</a:t>
                      </a:r>
                    </a:p>
                    <a:p>
                      <a:r>
                        <a:rPr lang="en-GB" sz="800" b="1" dirty="0">
                          <a:latin typeface="Letter-join Print Plus 1" panose="02000805000000020003" pitchFamily="50" charset="0"/>
                        </a:rPr>
                        <a:t>Being imaginative and expressive.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r>
                        <a:rPr lang="en-GB" sz="800" dirty="0">
                          <a:latin typeface="Letter-join Print Plus 1" panose="02000805000000020003" pitchFamily="50" charset="0"/>
                        </a:rPr>
                        <a:t>Join in with familiar </a:t>
                      </a:r>
                    </a:p>
                    <a:p>
                      <a:r>
                        <a:rPr lang="en-GB" sz="800" dirty="0">
                          <a:latin typeface="Letter-join Print Plus 1" panose="02000805000000020003" pitchFamily="50" charset="0"/>
                        </a:rPr>
                        <a:t>songs.</a:t>
                      </a:r>
                    </a:p>
                    <a:p>
                      <a:r>
                        <a:rPr lang="en-GB" sz="800" dirty="0">
                          <a:latin typeface="Letter-join Print Plus 1" panose="02000805000000020003" pitchFamily="50" charset="0"/>
                        </a:rPr>
                        <a:t>Beginning to mix primary </a:t>
                      </a:r>
                    </a:p>
                    <a:p>
                      <a:r>
                        <a:rPr lang="en-GB" sz="800" dirty="0">
                          <a:latin typeface="Letter-join Print Plus 1" panose="02000805000000020003" pitchFamily="50" charset="0"/>
                        </a:rPr>
                        <a:t>colours to make secondary </a:t>
                      </a:r>
                    </a:p>
                    <a:p>
                      <a:r>
                        <a:rPr lang="en-GB" sz="800" dirty="0">
                          <a:latin typeface="Letter-join Print Plus 1" panose="02000805000000020003" pitchFamily="50" charset="0"/>
                        </a:rPr>
                        <a:t>colours.</a:t>
                      </a:r>
                    </a:p>
                    <a:p>
                      <a:r>
                        <a:rPr lang="en-GB" sz="800" dirty="0">
                          <a:latin typeface="Letter-join Print Plus 1" panose="02000805000000020003" pitchFamily="50" charset="0"/>
                        </a:rPr>
                        <a:t>Joins in with role play </a:t>
                      </a:r>
                    </a:p>
                    <a:p>
                      <a:r>
                        <a:rPr lang="en-GB" sz="800" dirty="0">
                          <a:latin typeface="Letter-join Print Plus 1" panose="02000805000000020003" pitchFamily="50" charset="0"/>
                        </a:rPr>
                        <a:t>games and uses resources </a:t>
                      </a:r>
                    </a:p>
                    <a:p>
                      <a:r>
                        <a:rPr lang="en-GB" sz="800" dirty="0">
                          <a:latin typeface="Letter-join Print Plus 1" panose="02000805000000020003" pitchFamily="50" charset="0"/>
                        </a:rPr>
                        <a:t>available for props; build </a:t>
                      </a:r>
                    </a:p>
                    <a:p>
                      <a:r>
                        <a:rPr lang="en-GB" sz="800" dirty="0">
                          <a:latin typeface="Letter-join Print Plus 1" panose="02000805000000020003" pitchFamily="50" charset="0"/>
                        </a:rPr>
                        <a:t>models using construction </a:t>
                      </a:r>
                    </a:p>
                    <a:p>
                      <a:r>
                        <a:rPr lang="en-GB" sz="800" dirty="0">
                          <a:latin typeface="Letter-join Print Plus 1" panose="02000805000000020003" pitchFamily="50" charset="0"/>
                        </a:rPr>
                        <a:t>equipment.</a:t>
                      </a:r>
                    </a:p>
                    <a:p>
                      <a:r>
                        <a:rPr lang="en-GB" sz="800" dirty="0">
                          <a:latin typeface="Letter-join Print Plus 1" panose="02000805000000020003" pitchFamily="50" charset="0"/>
                        </a:rPr>
                        <a:t>Sings call-and-response </a:t>
                      </a:r>
                    </a:p>
                    <a:p>
                      <a:r>
                        <a:rPr lang="en-GB" sz="800" dirty="0">
                          <a:latin typeface="Letter-join Print Plus 1" panose="02000805000000020003" pitchFamily="50" charset="0"/>
                        </a:rPr>
                        <a:t>songs, echoing phases </a:t>
                      </a:r>
                    </a:p>
                    <a:p>
                      <a:r>
                        <a:rPr lang="en-GB" sz="800" dirty="0">
                          <a:latin typeface="Letter-join Print Plus 1" panose="02000805000000020003" pitchFamily="50" charset="0"/>
                        </a:rPr>
                        <a:t>adults sing.</a:t>
                      </a:r>
                    </a:p>
                    <a:p>
                      <a:r>
                        <a:rPr lang="en-GB" sz="800" dirty="0">
                          <a:latin typeface="Letter-join Print Plus 1" panose="02000805000000020003" pitchFamily="50" charset="0"/>
                        </a:rPr>
                        <a:t>Self-portraits, junk </a:t>
                      </a:r>
                    </a:p>
                    <a:p>
                      <a:r>
                        <a:rPr lang="en-GB" sz="800" dirty="0">
                          <a:latin typeface="Letter-join Print Plus 1" panose="02000805000000020003" pitchFamily="50" charset="0"/>
                        </a:rPr>
                        <a:t>modelling, take picture of </a:t>
                      </a:r>
                    </a:p>
                    <a:p>
                      <a:r>
                        <a:rPr lang="en-GB" sz="800" dirty="0">
                          <a:latin typeface="Letter-join Print Plus 1" panose="02000805000000020003" pitchFamily="50" charset="0"/>
                        </a:rPr>
                        <a:t>children’s creations and </a:t>
                      </a:r>
                    </a:p>
                    <a:p>
                      <a:r>
                        <a:rPr lang="en-GB" sz="800" dirty="0">
                          <a:latin typeface="Letter-join Print Plus 1" panose="02000805000000020003" pitchFamily="50" charset="0"/>
                        </a:rPr>
                        <a:t>record them explaining </a:t>
                      </a:r>
                    </a:p>
                    <a:p>
                      <a:r>
                        <a:rPr lang="en-GB" sz="800" dirty="0">
                          <a:latin typeface="Letter-join Print Plus 1" panose="02000805000000020003" pitchFamily="50" charset="0"/>
                        </a:rPr>
                        <a:t>what they did.</a:t>
                      </a:r>
                    </a:p>
                    <a:p>
                      <a:r>
                        <a:rPr lang="en-GB" sz="800" dirty="0">
                          <a:latin typeface="Letter-join Print Plus 1" panose="02000805000000020003" pitchFamily="50" charset="0"/>
                        </a:rPr>
                        <a:t>Exploring sounds (body </a:t>
                      </a:r>
                    </a:p>
                    <a:p>
                      <a:r>
                        <a:rPr lang="en-GB" sz="800" dirty="0">
                          <a:latin typeface="Letter-join Print Plus 1" panose="02000805000000020003" pitchFamily="50" charset="0"/>
                        </a:rPr>
                        <a:t>percussion and </a:t>
                      </a:r>
                    </a:p>
                    <a:p>
                      <a:r>
                        <a:rPr lang="en-GB" sz="800" dirty="0">
                          <a:latin typeface="Letter-join Print Plus 1" panose="02000805000000020003" pitchFamily="50" charset="0"/>
                        </a:rPr>
                        <a:t>instruments) and how they </a:t>
                      </a:r>
                    </a:p>
                    <a:p>
                      <a:r>
                        <a:rPr lang="en-GB" sz="800" dirty="0">
                          <a:latin typeface="Letter-join Print Plus 1" panose="02000805000000020003" pitchFamily="50" charset="0"/>
                        </a:rPr>
                        <a:t>can be changed, tapping </a:t>
                      </a:r>
                    </a:p>
                    <a:p>
                      <a:r>
                        <a:rPr lang="en-GB" sz="800" dirty="0">
                          <a:latin typeface="Letter-join Print Plus 1" panose="02000805000000020003" pitchFamily="50" charset="0"/>
                        </a:rPr>
                        <a:t>out of simple rhythms.</a:t>
                      </a:r>
                    </a:p>
                    <a:p>
                      <a:r>
                        <a:rPr lang="en-GB" sz="800" dirty="0">
                          <a:latin typeface="Letter-join Print Plus 1" panose="02000805000000020003" pitchFamily="50" charset="0"/>
                        </a:rPr>
                        <a:t>Provide opportunities to </a:t>
                      </a:r>
                    </a:p>
                    <a:p>
                      <a:r>
                        <a:rPr lang="en-GB" sz="800" dirty="0">
                          <a:latin typeface="Letter-join Print Plus 1" panose="02000805000000020003" pitchFamily="50" charset="0"/>
                        </a:rPr>
                        <a:t>work together to develop</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0" dirty="0" smtClean="0">
                          <a:latin typeface="Letter-join Print Plus 1" panose="02000805000000020003" pitchFamily="50" charset="0"/>
                        </a:rPr>
                        <a:t>Listen </a:t>
                      </a:r>
                      <a:r>
                        <a:rPr lang="en-GB" sz="800" b="0" dirty="0">
                          <a:latin typeface="Letter-join Print Plus 1" panose="02000805000000020003" pitchFamily="50" charset="0"/>
                        </a:rPr>
                        <a:t>to music and </a:t>
                      </a:r>
                    </a:p>
                    <a:p>
                      <a:r>
                        <a:rPr lang="en-GB" sz="800" b="0" dirty="0">
                          <a:latin typeface="Letter-join Print Plus 1" panose="02000805000000020003" pitchFamily="50" charset="0"/>
                        </a:rPr>
                        <a:t>make their own dances </a:t>
                      </a:r>
                    </a:p>
                    <a:p>
                      <a:r>
                        <a:rPr lang="en-GB" sz="800" b="0" dirty="0">
                          <a:latin typeface="Letter-join Print Plus 1" panose="02000805000000020003" pitchFamily="50" charset="0"/>
                        </a:rPr>
                        <a:t>in response.</a:t>
                      </a:r>
                    </a:p>
                    <a:p>
                      <a:r>
                        <a:rPr lang="en-GB" sz="800" b="0" dirty="0">
                          <a:latin typeface="Letter-join Print Plus 1" panose="02000805000000020003" pitchFamily="50" charset="0"/>
                        </a:rPr>
                        <a:t>Clay diva lamps/salt </a:t>
                      </a:r>
                    </a:p>
                    <a:p>
                      <a:r>
                        <a:rPr lang="en-GB" sz="800" b="0" dirty="0">
                          <a:latin typeface="Letter-join Print Plus 1" panose="02000805000000020003" pitchFamily="50" charset="0"/>
                        </a:rPr>
                        <a:t>dough Christmas </a:t>
                      </a:r>
                    </a:p>
                    <a:p>
                      <a:r>
                        <a:rPr lang="en-GB" sz="800" b="0" dirty="0">
                          <a:latin typeface="Letter-join Print Plus 1" panose="02000805000000020003" pitchFamily="50" charset="0"/>
                        </a:rPr>
                        <a:t>baubles.</a:t>
                      </a:r>
                    </a:p>
                    <a:p>
                      <a:r>
                        <a:rPr lang="en-GB" sz="800" b="0" dirty="0">
                          <a:latin typeface="Letter-join Print Plus 1" panose="02000805000000020003" pitchFamily="50" charset="0"/>
                        </a:rPr>
                        <a:t>Firework pictures, </a:t>
                      </a:r>
                    </a:p>
                    <a:p>
                      <a:r>
                        <a:rPr lang="en-GB" sz="800" b="0" dirty="0">
                          <a:latin typeface="Letter-join Print Plus 1" panose="02000805000000020003" pitchFamily="50" charset="0"/>
                        </a:rPr>
                        <a:t>Christmas decorations, </a:t>
                      </a:r>
                    </a:p>
                    <a:p>
                      <a:r>
                        <a:rPr lang="en-GB" sz="800" b="0" dirty="0">
                          <a:latin typeface="Letter-join Print Plus 1" panose="02000805000000020003" pitchFamily="50" charset="0"/>
                        </a:rPr>
                        <a:t>Christmas cards, </a:t>
                      </a:r>
                    </a:p>
                    <a:p>
                      <a:r>
                        <a:rPr lang="en-GB" sz="800" b="0" dirty="0">
                          <a:latin typeface="Letter-join Print Plus 1" panose="02000805000000020003" pitchFamily="50" charset="0"/>
                        </a:rPr>
                        <a:t>Christmas songs/poems</a:t>
                      </a:r>
                    </a:p>
                    <a:p>
                      <a:r>
                        <a:rPr lang="en-GB" sz="800" b="0" dirty="0">
                          <a:latin typeface="Letter-join Print Plus 1" panose="02000805000000020003" pitchFamily="50" charset="0"/>
                        </a:rPr>
                        <a:t>The use of story maps, </a:t>
                      </a:r>
                    </a:p>
                    <a:p>
                      <a:r>
                        <a:rPr lang="en-GB" sz="800" b="0" dirty="0">
                          <a:latin typeface="Letter-join Print Plus 1" panose="02000805000000020003" pitchFamily="50" charset="0"/>
                        </a:rPr>
                        <a:t>props, puppets &amp; story </a:t>
                      </a:r>
                    </a:p>
                    <a:p>
                      <a:r>
                        <a:rPr lang="en-GB" sz="800" b="0" dirty="0">
                          <a:latin typeface="Letter-join Print Plus 1" panose="02000805000000020003" pitchFamily="50" charset="0"/>
                        </a:rPr>
                        <a:t>bags will encourage </a:t>
                      </a:r>
                    </a:p>
                    <a:p>
                      <a:r>
                        <a:rPr lang="en-GB" sz="800" b="0" dirty="0">
                          <a:latin typeface="Letter-join Print Plus 1" panose="02000805000000020003" pitchFamily="50" charset="0"/>
                        </a:rPr>
                        <a:t>children to retell, invent </a:t>
                      </a:r>
                    </a:p>
                    <a:p>
                      <a:r>
                        <a:rPr lang="en-GB" sz="800" b="0" dirty="0">
                          <a:latin typeface="Letter-join Print Plus 1" panose="02000805000000020003" pitchFamily="50" charset="0"/>
                        </a:rPr>
                        <a:t>and adapt stories.</a:t>
                      </a:r>
                    </a:p>
                    <a:p>
                      <a:r>
                        <a:rPr lang="en-GB" sz="800" b="0" dirty="0">
                          <a:latin typeface="Letter-join Print Plus 1" panose="02000805000000020003" pitchFamily="50" charset="0"/>
                        </a:rPr>
                        <a:t>Role Play Party’s and </a:t>
                      </a:r>
                    </a:p>
                    <a:p>
                      <a:r>
                        <a:rPr lang="en-GB" sz="800" b="0" dirty="0">
                          <a:latin typeface="Letter-join Print Plus 1" panose="02000805000000020003" pitchFamily="50" charset="0"/>
                        </a:rPr>
                        <a:t>Celebrations Role Play </a:t>
                      </a:r>
                    </a:p>
                    <a:p>
                      <a:r>
                        <a:rPr lang="en-GB" sz="800" b="0" dirty="0">
                          <a:latin typeface="Letter-join Print Plus 1" panose="02000805000000020003" pitchFamily="50" charset="0"/>
                        </a:rPr>
                        <a:t>of The Nativity.</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dirty="0" smtClean="0">
                          <a:latin typeface="Letter-join Print Plus 1" panose="02000805000000020003" pitchFamily="50" charset="0"/>
                        </a:rPr>
                        <a:t>Use different textures </a:t>
                      </a:r>
                    </a:p>
                    <a:p>
                      <a:r>
                        <a:rPr lang="en-GB" sz="800" dirty="0" smtClean="0">
                          <a:latin typeface="Letter-join Print Plus 1" panose="02000805000000020003" pitchFamily="50" charset="0"/>
                        </a:rPr>
                        <a:t>and materials to make </a:t>
                      </a:r>
                    </a:p>
                    <a:p>
                      <a:r>
                        <a:rPr lang="en-GB" sz="800" dirty="0" smtClean="0">
                          <a:latin typeface="Letter-join Print Plus 1" panose="02000805000000020003" pitchFamily="50" charset="0"/>
                        </a:rPr>
                        <a:t>houses for the three </a:t>
                      </a:r>
                    </a:p>
                    <a:p>
                      <a:r>
                        <a:rPr lang="en-GB" sz="800" dirty="0" smtClean="0">
                          <a:latin typeface="Letter-join Print Plus 1" panose="02000805000000020003" pitchFamily="50" charset="0"/>
                        </a:rPr>
                        <a:t>little pigs and bridges </a:t>
                      </a:r>
                    </a:p>
                    <a:p>
                      <a:r>
                        <a:rPr lang="en-GB" sz="800" dirty="0" smtClean="0">
                          <a:latin typeface="Letter-join Print Plus 1" panose="02000805000000020003" pitchFamily="50" charset="0"/>
                        </a:rPr>
                        <a:t>for the Three Billy Goats</a:t>
                      </a:r>
                    </a:p>
                    <a:p>
                      <a:r>
                        <a:rPr lang="en-GB" sz="800" dirty="0" smtClean="0">
                          <a:latin typeface="Letter-join Print Plus 1" panose="02000805000000020003" pitchFamily="50" charset="0"/>
                        </a:rPr>
                        <a:t>Shadow </a:t>
                      </a:r>
                      <a:r>
                        <a:rPr lang="en-GB" sz="800" dirty="0">
                          <a:latin typeface="Letter-join Print Plus 1" panose="02000805000000020003" pitchFamily="50" charset="0"/>
                        </a:rPr>
                        <a:t>Puppets</a:t>
                      </a:r>
                    </a:p>
                    <a:p>
                      <a:r>
                        <a:rPr lang="en-GB" sz="800" dirty="0">
                          <a:latin typeface="Letter-join Print Plus 1" panose="02000805000000020003" pitchFamily="50" charset="0"/>
                        </a:rPr>
                        <a:t>Teach children different </a:t>
                      </a:r>
                    </a:p>
                    <a:p>
                      <a:r>
                        <a:rPr lang="en-GB" sz="800" dirty="0">
                          <a:latin typeface="Letter-join Print Plus 1" panose="02000805000000020003" pitchFamily="50" charset="0"/>
                        </a:rPr>
                        <a:t>techniques for joining </a:t>
                      </a:r>
                    </a:p>
                    <a:p>
                      <a:r>
                        <a:rPr lang="en-GB" sz="800" dirty="0">
                          <a:latin typeface="Letter-join Print Plus 1" panose="02000805000000020003" pitchFamily="50" charset="0"/>
                        </a:rPr>
                        <a:t>materials, such as how </a:t>
                      </a:r>
                    </a:p>
                    <a:p>
                      <a:r>
                        <a:rPr lang="en-GB" sz="800" dirty="0">
                          <a:latin typeface="Letter-join Print Plus 1" panose="02000805000000020003" pitchFamily="50" charset="0"/>
                        </a:rPr>
                        <a:t>to use adhesive tape, </a:t>
                      </a:r>
                    </a:p>
                    <a:p>
                      <a:r>
                        <a:rPr lang="en-GB" sz="800" dirty="0">
                          <a:latin typeface="Letter-join Print Plus 1" panose="02000805000000020003" pitchFamily="50" charset="0"/>
                        </a:rPr>
                        <a:t>treasury tags, paper </a:t>
                      </a:r>
                    </a:p>
                    <a:p>
                      <a:r>
                        <a:rPr lang="en-GB" sz="800" dirty="0">
                          <a:latin typeface="Letter-join Print Plus 1" panose="02000805000000020003" pitchFamily="50" charset="0"/>
                        </a:rPr>
                        <a:t>clips and different sorts </a:t>
                      </a:r>
                    </a:p>
                    <a:p>
                      <a:r>
                        <a:rPr lang="en-GB" sz="800" dirty="0">
                          <a:latin typeface="Letter-join Print Plus 1" panose="02000805000000020003" pitchFamily="50" charset="0"/>
                        </a:rPr>
                        <a:t>of glue.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aseline="0" dirty="0">
                          <a:latin typeface="Letter-join Print Plus 1" panose="02000805000000020003" pitchFamily="50" charset="0"/>
                        </a:rPr>
                        <a:t>Make different textures; </a:t>
                      </a:r>
                    </a:p>
                    <a:p>
                      <a:r>
                        <a:rPr lang="en-GB" sz="800" baseline="0" dirty="0">
                          <a:latin typeface="Letter-join Print Plus 1" panose="02000805000000020003" pitchFamily="50" charset="0"/>
                        </a:rPr>
                        <a:t>make patterns using </a:t>
                      </a:r>
                    </a:p>
                    <a:p>
                      <a:r>
                        <a:rPr lang="en-GB" sz="800" baseline="0" dirty="0">
                          <a:latin typeface="Letter-join Print Plus 1" panose="02000805000000020003" pitchFamily="50" charset="0"/>
                        </a:rPr>
                        <a:t>different colours</a:t>
                      </a:r>
                    </a:p>
                    <a:p>
                      <a:r>
                        <a:rPr lang="en-GB" sz="800" baseline="0" dirty="0">
                          <a:latin typeface="Letter-join Print Plus 1" panose="02000805000000020003" pitchFamily="50" charset="0"/>
                        </a:rPr>
                        <a:t>Children will explore </a:t>
                      </a:r>
                    </a:p>
                    <a:p>
                      <a:r>
                        <a:rPr lang="en-GB" sz="800" baseline="0" dirty="0">
                          <a:latin typeface="Letter-join Print Plus 1" panose="02000805000000020003" pitchFamily="50" charset="0"/>
                        </a:rPr>
                        <a:t>ways to protect the </a:t>
                      </a:r>
                    </a:p>
                    <a:p>
                      <a:r>
                        <a:rPr lang="en-GB" sz="800" baseline="0" dirty="0">
                          <a:latin typeface="Letter-join Print Plus 1" panose="02000805000000020003" pitchFamily="50" charset="0"/>
                        </a:rPr>
                        <a:t>growing of plants by </a:t>
                      </a:r>
                    </a:p>
                    <a:p>
                      <a:r>
                        <a:rPr lang="en-GB" sz="800" baseline="0" dirty="0">
                          <a:latin typeface="Letter-join Print Plus 1" panose="02000805000000020003" pitchFamily="50" charset="0"/>
                        </a:rPr>
                        <a:t>designing scarecrows </a:t>
                      </a:r>
                    </a:p>
                    <a:p>
                      <a:r>
                        <a:rPr lang="en-GB" sz="800" baseline="0" dirty="0">
                          <a:latin typeface="Letter-join Print Plus 1" panose="02000805000000020003" pitchFamily="50" charset="0"/>
                        </a:rPr>
                        <a:t>and light catchers using </a:t>
                      </a:r>
                    </a:p>
                    <a:p>
                      <a:r>
                        <a:rPr lang="en-GB" sz="800" baseline="0" dirty="0">
                          <a:latin typeface="Letter-join Print Plus 1" panose="02000805000000020003" pitchFamily="50" charset="0"/>
                        </a:rPr>
                        <a:t>old CDs.</a:t>
                      </a:r>
                    </a:p>
                    <a:p>
                      <a:r>
                        <a:rPr lang="en-GB" sz="800" baseline="0" dirty="0">
                          <a:latin typeface="Letter-join Print Plus 1" panose="02000805000000020003" pitchFamily="50" charset="0"/>
                        </a:rPr>
                        <a:t>Collage animals / </a:t>
                      </a:r>
                    </a:p>
                    <a:p>
                      <a:r>
                        <a:rPr lang="en-GB" sz="800" baseline="0" dirty="0">
                          <a:latin typeface="Letter-join Print Plus 1" panose="02000805000000020003" pitchFamily="50" charset="0"/>
                        </a:rPr>
                        <a:t>Making houses. Pastel </a:t>
                      </a:r>
                    </a:p>
                    <a:p>
                      <a:r>
                        <a:rPr lang="en-GB" sz="800" baseline="0" dirty="0">
                          <a:latin typeface="Letter-join Print Plus 1" panose="02000805000000020003" pitchFamily="50" charset="0"/>
                        </a:rPr>
                        <a:t>drawings, printing, </a:t>
                      </a:r>
                    </a:p>
                    <a:p>
                      <a:r>
                        <a:rPr lang="en-GB" sz="800" baseline="0" dirty="0">
                          <a:latin typeface="Letter-join Print Plus 1" panose="02000805000000020003" pitchFamily="50" charset="0"/>
                        </a:rPr>
                        <a:t>patterns on Easter eggs, </a:t>
                      </a:r>
                    </a:p>
                    <a:p>
                      <a:r>
                        <a:rPr lang="en-GB" sz="800" baseline="0" dirty="0">
                          <a:latin typeface="Letter-join Print Plus 1" panose="02000805000000020003" pitchFamily="50" charset="0"/>
                        </a:rPr>
                        <a:t>Life cycles, Flowers-Sun </a:t>
                      </a:r>
                    </a:p>
                    <a:p>
                      <a:r>
                        <a:rPr lang="en-GB" sz="800" baseline="0" dirty="0">
                          <a:latin typeface="Letter-join Print Plus 1" panose="02000805000000020003" pitchFamily="50" charset="0"/>
                        </a:rPr>
                        <a:t>flowers</a:t>
                      </a:r>
                    </a:p>
                    <a:p>
                      <a:r>
                        <a:rPr lang="en-GB" sz="800" baseline="0" dirty="0">
                          <a:latin typeface="Letter-join Print Plus 1" panose="02000805000000020003" pitchFamily="50" charset="0"/>
                        </a:rPr>
                        <a:t>Mother’s Day crafts </a:t>
                      </a:r>
                    </a:p>
                    <a:p>
                      <a:r>
                        <a:rPr lang="en-GB" sz="800" baseline="0" dirty="0">
                          <a:latin typeface="Letter-join Print Plus 1" panose="02000805000000020003" pitchFamily="50" charset="0"/>
                        </a:rPr>
                        <a:t>Easter crafts Home </a:t>
                      </a:r>
                    </a:p>
                    <a:p>
                      <a:r>
                        <a:rPr lang="en-GB" sz="800" baseline="0" dirty="0">
                          <a:latin typeface="Letter-join Print Plus 1" panose="02000805000000020003" pitchFamily="50" charset="0"/>
                        </a:rPr>
                        <a:t>Corner role play</a:t>
                      </a:r>
                    </a:p>
                    <a:p>
                      <a:r>
                        <a:rPr lang="en-GB" sz="800" baseline="0" dirty="0">
                          <a:latin typeface="Letter-join Print Plus 1" panose="02000805000000020003" pitchFamily="50" charset="0"/>
                        </a:rPr>
                        <a:t>Artwork themed around </a:t>
                      </a:r>
                    </a:p>
                    <a:p>
                      <a:r>
                        <a:rPr lang="en-GB" sz="800" baseline="0" dirty="0" err="1">
                          <a:latin typeface="Letter-join Print Plus 1" panose="02000805000000020003" pitchFamily="50" charset="0"/>
                        </a:rPr>
                        <a:t>minibeasts</a:t>
                      </a:r>
                      <a:r>
                        <a:rPr lang="en-GB" sz="800" baseline="0" dirty="0">
                          <a:latin typeface="Letter-join Print Plus 1" panose="02000805000000020003" pitchFamily="50" charset="0"/>
                        </a:rPr>
                        <a:t> / The </a:t>
                      </a:r>
                    </a:p>
                    <a:p>
                      <a:r>
                        <a:rPr lang="en-GB" sz="800" baseline="0" dirty="0">
                          <a:latin typeface="Letter-join Print Plus 1" panose="02000805000000020003" pitchFamily="50" charset="0"/>
                        </a:rPr>
                        <a:t>Seasons</a:t>
                      </a:r>
                    </a:p>
                    <a:p>
                      <a:r>
                        <a:rPr lang="en-GB" sz="800" baseline="0" dirty="0">
                          <a:latin typeface="Letter-join Print Plus 1" panose="02000805000000020003" pitchFamily="50" charset="0"/>
                        </a:rPr>
                        <a:t>Provide a wide range of </a:t>
                      </a:r>
                    </a:p>
                    <a:p>
                      <a:r>
                        <a:rPr lang="en-GB" sz="800" baseline="0" dirty="0">
                          <a:latin typeface="Letter-join Print Plus 1" panose="02000805000000020003" pitchFamily="50" charset="0"/>
                        </a:rPr>
                        <a:t>props for play which </a:t>
                      </a:r>
                    </a:p>
                    <a:p>
                      <a:r>
                        <a:rPr lang="en-GB" sz="800" baseline="0" dirty="0">
                          <a:latin typeface="Letter-join Print Plus 1" panose="02000805000000020003" pitchFamily="50" charset="0"/>
                        </a:rPr>
                        <a:t>encourage imagination </a:t>
                      </a:r>
                    </a:p>
                    <a:p>
                      <a:r>
                        <a:rPr lang="en-GB" sz="800" baseline="0" dirty="0">
                          <a:latin typeface="Letter-join Print Plus 1" panose="02000805000000020003" pitchFamily="50" charset="0"/>
                        </a:rPr>
                        <a:t>dressing up, </a:t>
                      </a:r>
                    </a:p>
                    <a:p>
                      <a:r>
                        <a:rPr lang="en-GB" sz="800" baseline="0" dirty="0">
                          <a:latin typeface="Letter-join Print Plus 1" panose="02000805000000020003" pitchFamily="50" charset="0"/>
                        </a:rPr>
                        <a:t>instruments, puppets, etc.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l"/>
                      <a:r>
                        <a:rPr lang="en-GB" sz="800" b="0" dirty="0">
                          <a:latin typeface="Letter-join Print Plus 1" panose="02000805000000020003" pitchFamily="50" charset="0"/>
                        </a:rPr>
                        <a:t>Design and make </a:t>
                      </a:r>
                    </a:p>
                    <a:p>
                      <a:pPr algn="l"/>
                      <a:r>
                        <a:rPr lang="en-GB" sz="800" b="0" dirty="0">
                          <a:latin typeface="Letter-join Print Plus 1" panose="02000805000000020003" pitchFamily="50" charset="0"/>
                        </a:rPr>
                        <a:t>rockets. Design and </a:t>
                      </a:r>
                    </a:p>
                    <a:p>
                      <a:pPr algn="l"/>
                      <a:r>
                        <a:rPr lang="en-GB" sz="800" b="0" dirty="0">
                          <a:latin typeface="Letter-join Print Plus 1" panose="02000805000000020003" pitchFamily="50" charset="0"/>
                        </a:rPr>
                        <a:t>make objects they may </a:t>
                      </a:r>
                    </a:p>
                    <a:p>
                      <a:pPr algn="l"/>
                      <a:r>
                        <a:rPr lang="en-GB" sz="800" b="0" dirty="0">
                          <a:latin typeface="Letter-join Print Plus 1" panose="02000805000000020003" pitchFamily="50" charset="0"/>
                        </a:rPr>
                        <a:t>need in space, thinking </a:t>
                      </a:r>
                    </a:p>
                    <a:p>
                      <a:pPr algn="l"/>
                      <a:r>
                        <a:rPr lang="en-GB" sz="800" b="0" dirty="0">
                          <a:latin typeface="Letter-join Print Plus 1" panose="02000805000000020003" pitchFamily="50" charset="0"/>
                        </a:rPr>
                        <a:t>about form and </a:t>
                      </a:r>
                    </a:p>
                    <a:p>
                      <a:pPr algn="l"/>
                      <a:r>
                        <a:rPr lang="en-GB" sz="800" b="0" dirty="0">
                          <a:latin typeface="Letter-join Print Plus 1" panose="02000805000000020003" pitchFamily="50" charset="0"/>
                        </a:rPr>
                        <a:t>function.</a:t>
                      </a:r>
                    </a:p>
                    <a:p>
                      <a:pPr algn="l"/>
                      <a:r>
                        <a:rPr lang="en-GB" sz="800" b="0" dirty="0">
                          <a:latin typeface="Letter-join Print Plus 1" panose="02000805000000020003" pitchFamily="50" charset="0"/>
                        </a:rPr>
                        <a:t>Learn a traditional </a:t>
                      </a:r>
                    </a:p>
                    <a:p>
                      <a:pPr algn="l"/>
                      <a:r>
                        <a:rPr lang="en-GB" sz="800" b="0" dirty="0">
                          <a:latin typeface="Letter-join Print Plus 1" panose="02000805000000020003" pitchFamily="50" charset="0"/>
                        </a:rPr>
                        <a:t>African song and dance </a:t>
                      </a:r>
                    </a:p>
                    <a:p>
                      <a:pPr algn="l"/>
                      <a:r>
                        <a:rPr lang="en-GB" sz="800" b="0" dirty="0">
                          <a:latin typeface="Letter-join Print Plus 1" panose="02000805000000020003" pitchFamily="50" charset="0"/>
                        </a:rPr>
                        <a:t>and perform it.</a:t>
                      </a:r>
                    </a:p>
                    <a:p>
                      <a:pPr algn="l"/>
                      <a:r>
                        <a:rPr lang="en-GB" sz="800" b="0" dirty="0">
                          <a:latin typeface="Letter-join Print Plus 1" panose="02000805000000020003" pitchFamily="50" charset="0"/>
                        </a:rPr>
                        <a:t>Encourage children to </a:t>
                      </a:r>
                    </a:p>
                    <a:p>
                      <a:pPr algn="l"/>
                      <a:r>
                        <a:rPr lang="en-GB" sz="800" b="0" dirty="0">
                          <a:latin typeface="Letter-join Print Plus 1" panose="02000805000000020003" pitchFamily="50" charset="0"/>
                        </a:rPr>
                        <a:t>create their own music.</a:t>
                      </a:r>
                    </a:p>
                    <a:p>
                      <a:pPr algn="l"/>
                      <a:r>
                        <a:rPr lang="en-GB" sz="800" b="0" dirty="0">
                          <a:latin typeface="Letter-join Print Plus 1" panose="02000805000000020003" pitchFamily="50" charset="0"/>
                        </a:rPr>
                        <a:t>Junk modelling, houses, </a:t>
                      </a:r>
                    </a:p>
                    <a:p>
                      <a:pPr algn="l"/>
                      <a:r>
                        <a:rPr lang="en-GB" sz="800" b="0" dirty="0">
                          <a:latin typeface="Letter-join Print Plus 1" panose="02000805000000020003" pitchFamily="50" charset="0"/>
                        </a:rPr>
                        <a:t>bridges boats and </a:t>
                      </a:r>
                    </a:p>
                    <a:p>
                      <a:pPr algn="l"/>
                      <a:r>
                        <a:rPr lang="en-GB" sz="800" b="0" dirty="0">
                          <a:latin typeface="Letter-join Print Plus 1" panose="02000805000000020003" pitchFamily="50" charset="0"/>
                        </a:rPr>
                        <a:t>transport.</a:t>
                      </a:r>
                    </a:p>
                    <a:p>
                      <a:pPr algn="l"/>
                      <a:r>
                        <a:rPr lang="en-GB" sz="800" b="0" dirty="0">
                          <a:latin typeface="Letter-join Print Plus 1" panose="02000805000000020003" pitchFamily="50" charset="0"/>
                        </a:rPr>
                        <a:t>Exploration of other </a:t>
                      </a:r>
                    </a:p>
                    <a:p>
                      <a:pPr algn="l"/>
                      <a:r>
                        <a:rPr lang="en-GB" sz="800" b="0" dirty="0">
                          <a:latin typeface="Letter-join Print Plus 1" panose="02000805000000020003" pitchFamily="50" charset="0"/>
                        </a:rPr>
                        <a:t>countries – dressing up </a:t>
                      </a:r>
                    </a:p>
                    <a:p>
                      <a:pPr algn="l"/>
                      <a:r>
                        <a:rPr lang="en-GB" sz="800" b="0" dirty="0">
                          <a:latin typeface="Letter-join Print Plus 1" panose="02000805000000020003" pitchFamily="50" charset="0"/>
                        </a:rPr>
                        <a:t>in different costumes.</a:t>
                      </a:r>
                    </a:p>
                    <a:p>
                      <a:pPr algn="l"/>
                      <a:r>
                        <a:rPr lang="en-GB" sz="800" b="0" dirty="0">
                          <a:latin typeface="Letter-join Print Plus 1" panose="02000805000000020003" pitchFamily="50" charset="0"/>
                        </a:rPr>
                        <a:t>Retelling familiar </a:t>
                      </a:r>
                    </a:p>
                    <a:p>
                      <a:pPr algn="l"/>
                      <a:r>
                        <a:rPr lang="en-GB" sz="800" b="0" dirty="0">
                          <a:latin typeface="Letter-join Print Plus 1" panose="02000805000000020003" pitchFamily="50" charset="0"/>
                        </a:rPr>
                        <a:t>stories.</a:t>
                      </a:r>
                    </a:p>
                    <a:p>
                      <a:pPr algn="l"/>
                      <a:r>
                        <a:rPr lang="en-GB" sz="800" b="0" dirty="0">
                          <a:latin typeface="Letter-join Print Plus 1" panose="02000805000000020003" pitchFamily="50" charset="0"/>
                        </a:rPr>
                        <a:t>Creating outer of space </a:t>
                      </a:r>
                    </a:p>
                    <a:p>
                      <a:pPr algn="l"/>
                      <a:r>
                        <a:rPr lang="en-GB" sz="800" b="0" dirty="0">
                          <a:latin typeface="Letter-join Print Plus 1" panose="02000805000000020003" pitchFamily="50" charset="0"/>
                        </a:rPr>
                        <a:t>pictures</a:t>
                      </a:r>
                    </a:p>
                    <a:p>
                      <a:pPr algn="l"/>
                      <a:r>
                        <a:rPr lang="en-GB" sz="800" b="0" dirty="0">
                          <a:latin typeface="Letter-join Print Plus 1" panose="02000805000000020003" pitchFamily="50" charset="0"/>
                        </a:rPr>
                        <a:t>Provide children with a </a:t>
                      </a:r>
                    </a:p>
                    <a:p>
                      <a:pPr algn="l"/>
                      <a:r>
                        <a:rPr lang="en-GB" sz="800" b="0" dirty="0">
                          <a:latin typeface="Letter-join Print Plus 1" panose="02000805000000020003" pitchFamily="50" charset="0"/>
                        </a:rPr>
                        <a:t>range of materials for </a:t>
                      </a:r>
                    </a:p>
                    <a:p>
                      <a:pPr algn="l"/>
                      <a:r>
                        <a:rPr lang="en-GB" sz="800" b="0" dirty="0">
                          <a:latin typeface="Letter-join Print Plus 1" panose="02000805000000020003" pitchFamily="50" charset="0"/>
                        </a:rPr>
                        <a:t>children to construct </a:t>
                      </a:r>
                    </a:p>
                    <a:p>
                      <a:pPr algn="l"/>
                      <a:r>
                        <a:rPr lang="en-GB" sz="800" b="0" dirty="0">
                          <a:latin typeface="Letter-join Print Plus 1" panose="02000805000000020003" pitchFamily="50" charset="0"/>
                        </a:rPr>
                        <a:t>with.</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r>
                        <a:rPr lang="en-GB" sz="800" b="0" dirty="0">
                          <a:latin typeface="Letter-join Print Plus 1" panose="02000805000000020003" pitchFamily="50" charset="0"/>
                        </a:rPr>
                        <a:t>Sand pictures / Rainbow </a:t>
                      </a:r>
                    </a:p>
                    <a:p>
                      <a:r>
                        <a:rPr lang="en-GB" sz="800" b="0" dirty="0">
                          <a:latin typeface="Letter-join Print Plus 1" panose="02000805000000020003" pitchFamily="50" charset="0"/>
                        </a:rPr>
                        <a:t>fish collages</a:t>
                      </a:r>
                    </a:p>
                    <a:p>
                      <a:r>
                        <a:rPr lang="en-GB" sz="800" b="0" dirty="0">
                          <a:latin typeface="Letter-join Print Plus 1" panose="02000805000000020003" pitchFamily="50" charset="0"/>
                        </a:rPr>
                        <a:t>Lighthouse designs</a:t>
                      </a:r>
                    </a:p>
                    <a:p>
                      <a:r>
                        <a:rPr lang="en-GB" sz="800" b="0" dirty="0">
                          <a:latin typeface="Letter-join Print Plus 1" panose="02000805000000020003" pitchFamily="50" charset="0"/>
                        </a:rPr>
                        <a:t>Paper plate jellyfish</a:t>
                      </a:r>
                    </a:p>
                    <a:p>
                      <a:r>
                        <a:rPr lang="en-GB" sz="800" b="0" dirty="0">
                          <a:latin typeface="Letter-join Print Plus 1" panose="02000805000000020003" pitchFamily="50" charset="0"/>
                        </a:rPr>
                        <a:t>Puppet shows: Provide </a:t>
                      </a:r>
                    </a:p>
                    <a:p>
                      <a:r>
                        <a:rPr lang="en-GB" sz="800" b="0" dirty="0">
                          <a:latin typeface="Letter-join Print Plus 1" panose="02000805000000020003" pitchFamily="50" charset="0"/>
                        </a:rPr>
                        <a:t>a wide range of props </a:t>
                      </a:r>
                    </a:p>
                    <a:p>
                      <a:r>
                        <a:rPr lang="en-GB" sz="800" b="0" dirty="0">
                          <a:latin typeface="Letter-join Print Plus 1" panose="02000805000000020003" pitchFamily="50" charset="0"/>
                        </a:rPr>
                        <a:t>for play which </a:t>
                      </a:r>
                    </a:p>
                    <a:p>
                      <a:r>
                        <a:rPr lang="en-GB" sz="800" b="0" dirty="0">
                          <a:latin typeface="Letter-join Print Plus 1" panose="02000805000000020003" pitchFamily="50" charset="0"/>
                        </a:rPr>
                        <a:t>encourage imagination.</a:t>
                      </a:r>
                    </a:p>
                    <a:p>
                      <a:r>
                        <a:rPr lang="en-GB" sz="800" b="0" dirty="0">
                          <a:latin typeface="Letter-join Print Plus 1" panose="02000805000000020003" pitchFamily="50" charset="0"/>
                        </a:rPr>
                        <a:t>Salt dough fossils</a:t>
                      </a:r>
                    </a:p>
                    <a:p>
                      <a:r>
                        <a:rPr lang="en-GB" sz="800" b="0" dirty="0">
                          <a:latin typeface="Letter-join Print Plus 1" panose="02000805000000020003" pitchFamily="50" charset="0"/>
                        </a:rPr>
                        <a:t>Water pictures, collage, </a:t>
                      </a:r>
                    </a:p>
                    <a:p>
                      <a:r>
                        <a:rPr lang="en-GB" sz="800" b="0" dirty="0">
                          <a:latin typeface="Letter-join Print Plus 1" panose="02000805000000020003" pitchFamily="50" charset="0"/>
                        </a:rPr>
                        <a:t>shading by adding </a:t>
                      </a:r>
                    </a:p>
                    <a:p>
                      <a:r>
                        <a:rPr lang="en-GB" sz="800" b="0" dirty="0">
                          <a:latin typeface="Letter-join Print Plus 1" panose="02000805000000020003" pitchFamily="50" charset="0"/>
                        </a:rPr>
                        <a:t>black or white, colour </a:t>
                      </a:r>
                    </a:p>
                    <a:p>
                      <a:r>
                        <a:rPr lang="en-GB" sz="800" b="0" dirty="0">
                          <a:latin typeface="Letter-join Print Plus 1" panose="02000805000000020003" pitchFamily="50" charset="0"/>
                        </a:rPr>
                        <a:t>mixing for beach huts, </a:t>
                      </a:r>
                    </a:p>
                    <a:p>
                      <a:r>
                        <a:rPr lang="en-GB" sz="800" b="0" dirty="0">
                          <a:latin typeface="Letter-join Print Plus 1" panose="02000805000000020003" pitchFamily="50" charset="0"/>
                        </a:rPr>
                        <a:t>making passports.</a:t>
                      </a:r>
                    </a:p>
                    <a:p>
                      <a:r>
                        <a:rPr lang="en-GB" sz="800" b="0" dirty="0">
                          <a:latin typeface="Letter-join Print Plus 1" panose="02000805000000020003" pitchFamily="50" charset="0"/>
                        </a:rPr>
                        <a:t>Colour </a:t>
                      </a:r>
                      <a:r>
                        <a:rPr lang="en-GB" sz="800" b="0" dirty="0" err="1">
                          <a:latin typeface="Letter-join Print Plus 1" panose="02000805000000020003" pitchFamily="50" charset="0"/>
                        </a:rPr>
                        <a:t>mixing,wax</a:t>
                      </a:r>
                      <a:r>
                        <a:rPr lang="en-GB" sz="800" b="0" dirty="0">
                          <a:latin typeface="Letter-join Print Plus 1" panose="02000805000000020003" pitchFamily="50" charset="0"/>
                        </a:rPr>
                        <a:t> </a:t>
                      </a:r>
                    </a:p>
                    <a:p>
                      <a:r>
                        <a:rPr lang="en-GB" sz="800" b="0" dirty="0">
                          <a:latin typeface="Letter-join Print Plus 1" panose="02000805000000020003" pitchFamily="50" charset="0"/>
                        </a:rPr>
                        <a:t>resistant painting, </a:t>
                      </a:r>
                    </a:p>
                    <a:p>
                      <a:r>
                        <a:rPr lang="en-GB" sz="800" b="0" dirty="0">
                          <a:latin typeface="Letter-join Print Plus 1" panose="02000805000000020003" pitchFamily="50" charset="0"/>
                        </a:rPr>
                        <a:t>masking tape batik –</a:t>
                      </a:r>
                    </a:p>
                    <a:p>
                      <a:r>
                        <a:rPr lang="en-GB" sz="800" b="0" dirty="0">
                          <a:latin typeface="Letter-join Print Plus 1" panose="02000805000000020003" pitchFamily="50" charset="0"/>
                        </a:rPr>
                        <a:t>underwater pictures.</a:t>
                      </a:r>
                    </a:p>
                    <a:p>
                      <a:r>
                        <a:rPr lang="en-GB" sz="800" b="0" dirty="0">
                          <a:latin typeface="Letter-join Print Plus 1" panose="02000805000000020003" pitchFamily="50" charset="0"/>
                        </a:rPr>
                        <a:t>Father’s</a:t>
                      </a:r>
                    </a:p>
                    <a:p>
                      <a:r>
                        <a:rPr lang="en-GB" sz="800" b="0" dirty="0">
                          <a:latin typeface="Letter-join Print Plus 1" panose="02000805000000020003" pitchFamily="50" charset="0"/>
                        </a:rPr>
                        <a:t>Day Crafts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3119683"/>
                  </a:ext>
                </a:extLst>
              </a:tr>
              <a:tr h="1239214">
                <a:tc>
                  <a:txBody>
                    <a:bodyPr/>
                    <a:lstStyle/>
                    <a:p>
                      <a:r>
                        <a:rPr lang="en-GB" sz="800" b="1" dirty="0">
                          <a:latin typeface="Letter-join Print Plus 1" panose="02000805000000020003" pitchFamily="50" charset="0"/>
                        </a:rPr>
                        <a:t>Artist</a:t>
                      </a:r>
                      <a:r>
                        <a:rPr lang="en-GB" sz="800" b="1" baseline="0" dirty="0">
                          <a:latin typeface="Letter-join Print Plus 1" panose="02000805000000020003" pitchFamily="50" charset="0"/>
                        </a:rPr>
                        <a:t> of the </a:t>
                      </a:r>
                      <a:r>
                        <a:rPr lang="en-GB" sz="800" b="1" baseline="0" dirty="0" smtClean="0">
                          <a:latin typeface="Letter-join Print Plus 1" panose="02000805000000020003" pitchFamily="50" charset="0"/>
                        </a:rPr>
                        <a:t>month.</a:t>
                      </a:r>
                      <a:endParaRPr lang="en-GB" sz="800" b="1" dirty="0">
                        <a:latin typeface="Letter-join Print Plus 1" panose="02000805000000020003" pitchFamily="50"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GB" sz="800" b="1" dirty="0">
                          <a:solidFill>
                            <a:srgbClr val="0070C0"/>
                          </a:solidFill>
                          <a:latin typeface="Letter-join Print Plus 1" panose="02000805000000020003" pitchFamily="50" charset="0"/>
                          <a:cs typeface="Amatic SC"/>
                        </a:rPr>
                        <a:t>Artist: Bridget Riley</a:t>
                      </a:r>
                      <a:endParaRPr lang="en-GB" sz="800" b="1" dirty="0">
                        <a:solidFill>
                          <a:srgbClr val="0070C0"/>
                        </a:solidFill>
                        <a:latin typeface="Letter-join Print Plus 1" panose="02000805000000020003" pitchFamily="50" charset="0"/>
                        <a:cs typeface="Amatic SC" panose="00000500000000000000" pitchFamily="2" charset="-79"/>
                      </a:endParaRPr>
                    </a:p>
                    <a:p>
                      <a:pPr lvl="0" algn="ctr">
                        <a:buNone/>
                      </a:pPr>
                      <a:endParaRPr lang="en-GB" sz="800" dirty="0" smtClean="0">
                        <a:solidFill>
                          <a:schemeClr val="tx1"/>
                        </a:solidFill>
                        <a:latin typeface="Letter-join Print Plus 1" panose="02000805000000020003" pitchFamily="50" charset="0"/>
                        <a:cs typeface="Amatic SC"/>
                      </a:endParaRPr>
                    </a:p>
                    <a:p>
                      <a:pPr lvl="0" algn="ctr">
                        <a:buNone/>
                      </a:pPr>
                      <a:r>
                        <a:rPr lang="en-GB" sz="800" dirty="0" smtClean="0">
                          <a:solidFill>
                            <a:schemeClr val="tx1"/>
                          </a:solidFill>
                          <a:latin typeface="Letter-join Print Plus 1" panose="02000805000000020003" pitchFamily="50" charset="0"/>
                          <a:cs typeface="Amatic SC"/>
                        </a:rPr>
                        <a:t>Lines/spirals</a:t>
                      </a:r>
                      <a:r>
                        <a:rPr lang="en-GB" sz="800" dirty="0">
                          <a:solidFill>
                            <a:schemeClr val="tx1"/>
                          </a:solidFill>
                          <a:latin typeface="Letter-join Print Plus 1" panose="02000805000000020003" pitchFamily="50" charset="0"/>
                          <a:cs typeface="Amatic SC"/>
                        </a:rPr>
                        <a:t> </a:t>
                      </a:r>
                      <a:endParaRPr lang="en-GB" sz="800" dirty="0" smtClean="0">
                        <a:solidFill>
                          <a:schemeClr val="tx1"/>
                        </a:solidFill>
                        <a:latin typeface="Letter-join Print Plus 1" panose="02000805000000020003" pitchFamily="50" charset="0"/>
                        <a:cs typeface="Amatic SC"/>
                      </a:endParaRPr>
                    </a:p>
                    <a:p>
                      <a:pPr lvl="0" algn="ctr">
                        <a:buNone/>
                      </a:pPr>
                      <a:endParaRPr lang="en-GB" sz="800" dirty="0">
                        <a:solidFill>
                          <a:schemeClr val="tx1"/>
                        </a:solidFill>
                        <a:latin typeface="Letter-join Print Plus 1" panose="02000805000000020003" pitchFamily="50" charset="0"/>
                        <a:cs typeface="Amatic SC"/>
                      </a:endParaRPr>
                    </a:p>
                    <a:p>
                      <a:pPr algn="ctr"/>
                      <a:r>
                        <a:rPr lang="en-GB" sz="800" dirty="0">
                          <a:solidFill>
                            <a:schemeClr val="tx1"/>
                          </a:solidFill>
                          <a:latin typeface="Letter-join Print Plus 1" panose="02000805000000020003" pitchFamily="50" charset="0"/>
                          <a:cs typeface="Amatic SC" panose="00000500000000000000" pitchFamily="2" charset="-79"/>
                        </a:rPr>
                        <a:t>Malleable Materials – </a:t>
                      </a:r>
                      <a:r>
                        <a:rPr lang="en-GB" sz="800" dirty="0" smtClean="0">
                          <a:solidFill>
                            <a:schemeClr val="tx1"/>
                          </a:solidFill>
                          <a:latin typeface="Letter-join Print Plus 1" panose="02000805000000020003" pitchFamily="50" charset="0"/>
                          <a:cs typeface="Amatic SC" panose="00000500000000000000" pitchFamily="2" charset="-79"/>
                        </a:rPr>
                        <a:t>Imprints</a:t>
                      </a:r>
                    </a:p>
                    <a:p>
                      <a:pPr algn="ctr"/>
                      <a:endParaRPr lang="en-GB" sz="800" dirty="0" smtClean="0">
                        <a:solidFill>
                          <a:schemeClr val="tx1"/>
                        </a:solidFill>
                        <a:latin typeface="Letter-join Print Plus 1" panose="02000805000000020003" pitchFamily="50" charset="0"/>
                        <a:cs typeface="Amatic SC" panose="00000500000000000000" pitchFamily="2" charset="-79"/>
                      </a:endParaRPr>
                    </a:p>
                    <a:p>
                      <a:pPr algn="ctr"/>
                      <a:r>
                        <a:rPr lang="en-GB" sz="800" dirty="0" err="1" smtClean="0">
                          <a:solidFill>
                            <a:schemeClr val="tx1"/>
                          </a:solidFill>
                          <a:latin typeface="Letter-join Print Plus 1" panose="02000805000000020003" pitchFamily="50" charset="0"/>
                          <a:cs typeface="Amatic SC" panose="00000500000000000000" pitchFamily="2" charset="-79"/>
                        </a:rPr>
                        <a:t>Kapow</a:t>
                      </a:r>
                      <a:r>
                        <a:rPr lang="en-GB" sz="800" dirty="0" smtClean="0">
                          <a:solidFill>
                            <a:schemeClr val="tx1"/>
                          </a:solidFill>
                          <a:latin typeface="Letter-join Print Plus 1" panose="02000805000000020003" pitchFamily="50" charset="0"/>
                          <a:cs typeface="Amatic SC" panose="00000500000000000000" pitchFamily="2" charset="-79"/>
                        </a:rPr>
                        <a:t> </a:t>
                      </a:r>
                      <a:r>
                        <a:rPr lang="en-GB" sz="800" dirty="0">
                          <a:solidFill>
                            <a:schemeClr val="tx1"/>
                          </a:solidFill>
                          <a:latin typeface="Letter-join Print Plus 1" panose="02000805000000020003" pitchFamily="50" charset="0"/>
                          <a:cs typeface="Amatic SC" panose="00000500000000000000" pitchFamily="2" charset="-79"/>
                        </a:rPr>
                        <a:t>art: Drawing</a:t>
                      </a:r>
                      <a:r>
                        <a:rPr lang="en-GB" sz="800" baseline="0" dirty="0">
                          <a:solidFill>
                            <a:schemeClr val="tx1"/>
                          </a:solidFill>
                          <a:latin typeface="Letter-join Print Plus 1" panose="02000805000000020003" pitchFamily="50" charset="0"/>
                          <a:cs typeface="Amatic SC" panose="00000500000000000000" pitchFamily="2" charset="-79"/>
                        </a:rPr>
                        <a:t> marvellous marks </a:t>
                      </a:r>
                      <a:r>
                        <a:rPr lang="en-GB" sz="800" dirty="0">
                          <a:solidFill>
                            <a:schemeClr val="tx1"/>
                          </a:solidFill>
                          <a:latin typeface="Letter-join Print Plus 1" panose="02000805000000020003" pitchFamily="50" charset="0"/>
                          <a:cs typeface="Amatic SC" panose="00000500000000000000" pitchFamily="2" charset="-79"/>
                        </a:rPr>
                        <a:t> </a:t>
                      </a:r>
                      <a:endParaRPr lang="en-US" sz="800" dirty="0">
                        <a:solidFill>
                          <a:schemeClr val="tx1"/>
                        </a:solidFill>
                        <a:latin typeface="Letter-join Print Plus 1" panose="02000805000000020003" pitchFamily="50" charset="0"/>
                        <a:cs typeface="Amatic SC" panose="00000500000000000000" pitchFamily="2" charset="-79"/>
                      </a:endParaRPr>
                    </a:p>
                    <a:p>
                      <a:pPr algn="ctr"/>
                      <a:endParaRPr lang="en-US" sz="800" dirty="0">
                        <a:latin typeface="Letter-join Print Plus 1" panose="02000805000000020003" pitchFamily="50"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rtl="0" eaLnBrk="1" fontAlgn="auto" latinLnBrk="0" hangingPunct="1">
                        <a:lnSpc>
                          <a:spcPct val="100000"/>
                        </a:lnSpc>
                        <a:spcBef>
                          <a:spcPts val="0"/>
                        </a:spcBef>
                        <a:spcAft>
                          <a:spcPts val="0"/>
                        </a:spcAft>
                        <a:buClrTx/>
                        <a:buSzTx/>
                        <a:buFontTx/>
                        <a:buNone/>
                      </a:pPr>
                      <a:r>
                        <a:rPr lang="en-US" sz="800" b="1" dirty="0" smtClean="0">
                          <a:solidFill>
                            <a:srgbClr val="0070C0"/>
                          </a:solidFill>
                          <a:latin typeface="Letter-join Print Plus 1" panose="02000805000000020003" pitchFamily="50" charset="0"/>
                          <a:cs typeface="Amatic SC" panose="00000500000000000000" pitchFamily="2" charset="-79"/>
                        </a:rPr>
                        <a:t>Artist: </a:t>
                      </a:r>
                      <a:r>
                        <a:rPr lang="en-US" sz="800" b="1" dirty="0" err="1" smtClean="0">
                          <a:solidFill>
                            <a:srgbClr val="0070C0"/>
                          </a:solidFill>
                          <a:latin typeface="Letter-join Print Plus 1" panose="02000805000000020003" pitchFamily="50" charset="0"/>
                          <a:cs typeface="Amatic SC" panose="00000500000000000000" pitchFamily="2" charset="-79"/>
                        </a:rPr>
                        <a:t>Kadinsky</a:t>
                      </a:r>
                      <a:endParaRPr lang="en-US" sz="800" b="1" dirty="0" smtClean="0">
                        <a:solidFill>
                          <a:srgbClr val="0070C0"/>
                        </a:solidFill>
                        <a:latin typeface="Letter-join Print Plus 1" panose="02000805000000020003" pitchFamily="50"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endParaRPr lang="en-US" sz="800" dirty="0" smtClean="0">
                        <a:latin typeface="Letter-join Print Plus 1" panose="02000805000000020003" pitchFamily="50"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dirty="0" smtClean="0">
                          <a:latin typeface="Letter-join Print Plus 1" panose="02000805000000020003" pitchFamily="50" charset="0"/>
                          <a:cs typeface="Amatic SC" panose="00000500000000000000" pitchFamily="2" charset="-79"/>
                        </a:rPr>
                        <a:t>Circles</a:t>
                      </a:r>
                    </a:p>
                    <a:p>
                      <a:pPr marL="0" marR="0" lvl="0" indent="0" algn="ctr" rtl="0" eaLnBrk="1" fontAlgn="auto" latinLnBrk="0" hangingPunct="1">
                        <a:lnSpc>
                          <a:spcPct val="100000"/>
                        </a:lnSpc>
                        <a:spcBef>
                          <a:spcPts val="0"/>
                        </a:spcBef>
                        <a:spcAft>
                          <a:spcPts val="0"/>
                        </a:spcAft>
                        <a:buClrTx/>
                        <a:buSzTx/>
                        <a:buFontTx/>
                        <a:buNone/>
                      </a:pPr>
                      <a:endParaRPr lang="en-US" sz="800" dirty="0" smtClean="0">
                        <a:latin typeface="Letter-join Print Plus 1" panose="02000805000000020003" pitchFamily="50"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dirty="0" smtClean="0">
                          <a:latin typeface="Letter-join Print Plus 1" panose="02000805000000020003" pitchFamily="50" charset="0"/>
                          <a:cs typeface="Amatic SC" panose="00000500000000000000" pitchFamily="2" charset="-79"/>
                        </a:rPr>
                        <a:t>Malleable materials</a:t>
                      </a:r>
                      <a:r>
                        <a:rPr lang="en-US" sz="800" baseline="0" dirty="0" smtClean="0">
                          <a:latin typeface="Letter-join Print Plus 1" panose="02000805000000020003" pitchFamily="50" charset="0"/>
                          <a:cs typeface="Amatic SC" panose="00000500000000000000" pitchFamily="2" charset="-79"/>
                        </a:rPr>
                        <a:t> – Clay</a:t>
                      </a:r>
                    </a:p>
                    <a:p>
                      <a:pPr marL="0" marR="0" lvl="0" indent="0" algn="ctr" rtl="0" eaLnBrk="1" fontAlgn="auto" latinLnBrk="0" hangingPunct="1">
                        <a:lnSpc>
                          <a:spcPct val="100000"/>
                        </a:lnSpc>
                        <a:spcBef>
                          <a:spcPts val="0"/>
                        </a:spcBef>
                        <a:spcAft>
                          <a:spcPts val="0"/>
                        </a:spcAft>
                        <a:buClrTx/>
                        <a:buSzTx/>
                        <a:buFontTx/>
                        <a:buNone/>
                      </a:pPr>
                      <a:endParaRPr lang="en-US" sz="800" baseline="0" dirty="0" smtClean="0">
                        <a:latin typeface="Letter-join Print Plus 1" panose="02000805000000020003" pitchFamily="50"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baseline="0" dirty="0" smtClean="0">
                          <a:latin typeface="Letter-join Print Plus 1" panose="02000805000000020003" pitchFamily="50" charset="0"/>
                          <a:cs typeface="Amatic SC" panose="00000500000000000000" pitchFamily="2" charset="-79"/>
                        </a:rPr>
                        <a:t>Shape art</a:t>
                      </a:r>
                    </a:p>
                    <a:p>
                      <a:pPr marL="0" marR="0" lvl="0" indent="0" algn="ctr" rtl="0" eaLnBrk="1" fontAlgn="auto" latinLnBrk="0" hangingPunct="1">
                        <a:lnSpc>
                          <a:spcPct val="100000"/>
                        </a:lnSpc>
                        <a:spcBef>
                          <a:spcPts val="0"/>
                        </a:spcBef>
                        <a:spcAft>
                          <a:spcPts val="0"/>
                        </a:spcAft>
                        <a:buClrTx/>
                        <a:buSzTx/>
                        <a:buFontTx/>
                        <a:buNone/>
                      </a:pPr>
                      <a:r>
                        <a:rPr lang="en-US" sz="800" baseline="0" dirty="0" smtClean="0">
                          <a:latin typeface="Letter-join Print Plus 1" panose="02000805000000020003" pitchFamily="50" charset="0"/>
                          <a:cs typeface="Amatic SC" panose="00000500000000000000" pitchFamily="2" charset="-79"/>
                        </a:rPr>
                        <a:t>Tree art project</a:t>
                      </a:r>
                    </a:p>
                    <a:p>
                      <a:pPr marL="0" marR="0" lvl="0" indent="0" algn="ctr" rtl="0" eaLnBrk="1" fontAlgn="auto" latinLnBrk="0" hangingPunct="1">
                        <a:lnSpc>
                          <a:spcPct val="100000"/>
                        </a:lnSpc>
                        <a:spcBef>
                          <a:spcPts val="0"/>
                        </a:spcBef>
                        <a:spcAft>
                          <a:spcPts val="0"/>
                        </a:spcAft>
                        <a:buClrTx/>
                        <a:buSzTx/>
                        <a:buFontTx/>
                        <a:buNone/>
                      </a:pPr>
                      <a:endParaRPr lang="en-US" sz="800" baseline="0" dirty="0" smtClean="0">
                        <a:latin typeface="Letter-join Print Plus 1" panose="02000805000000020003" pitchFamily="50" charset="0"/>
                        <a:cs typeface="Amatic SC" panose="00000500000000000000" pitchFamily="2" charset="-79"/>
                      </a:endParaRPr>
                    </a:p>
                    <a:p>
                      <a:pPr marL="0" marR="0" lvl="0" indent="0" algn="ctr" rtl="0" eaLnBrk="1" fontAlgn="auto" latinLnBrk="0" hangingPunct="1">
                        <a:lnSpc>
                          <a:spcPct val="100000"/>
                        </a:lnSpc>
                        <a:spcBef>
                          <a:spcPts val="0"/>
                        </a:spcBef>
                        <a:spcAft>
                          <a:spcPts val="0"/>
                        </a:spcAft>
                        <a:buClrTx/>
                        <a:buSzTx/>
                        <a:buFontTx/>
                        <a:buNone/>
                      </a:pPr>
                      <a:r>
                        <a:rPr lang="en-US" sz="800" baseline="0" dirty="0" smtClean="0">
                          <a:latin typeface="Letter-join Print Plus 1" panose="02000805000000020003" pitchFamily="50" charset="0"/>
                          <a:cs typeface="Amatic SC" panose="00000500000000000000" pitchFamily="2" charset="-79"/>
                        </a:rPr>
                        <a:t>Christmas crafts</a:t>
                      </a:r>
                      <a:endParaRPr lang="en-US" sz="800" dirty="0">
                        <a:latin typeface="Letter-join Print Plus 1" panose="02000805000000020003" pitchFamily="50"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b="1" i="0" u="none" strike="noStrike" noProof="0" dirty="0" smtClean="0">
                          <a:solidFill>
                            <a:srgbClr val="0070C0"/>
                          </a:solidFill>
                          <a:latin typeface="Letter-join Print Plus 1" panose="02000805000000020003" pitchFamily="50" charset="0"/>
                        </a:rPr>
                        <a:t>Artist::</a:t>
                      </a:r>
                      <a:r>
                        <a:rPr lang="en-US" sz="800" b="1" i="0" u="none" strike="noStrike" baseline="0" noProof="0" dirty="0" smtClean="0">
                          <a:solidFill>
                            <a:srgbClr val="0070C0"/>
                          </a:solidFill>
                          <a:latin typeface="Letter-join Print Plus 1" panose="02000805000000020003" pitchFamily="50" charset="0"/>
                        </a:rPr>
                        <a:t> Jayne Huskisson</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smtClean="0">
                          <a:ln>
                            <a:noFill/>
                          </a:ln>
                          <a:solidFill>
                            <a:prstClr val="black"/>
                          </a:solidFill>
                          <a:effectLst/>
                          <a:uLnTx/>
                          <a:uFillTx/>
                          <a:latin typeface="Letter-join Print Plus 1" panose="02000805000000020003" pitchFamily="50" charset="0"/>
                          <a:ea typeface="+mn-ea"/>
                          <a:cs typeface="Amatic SC" panose="00000500000000000000" pitchFamily="2" charset="-79"/>
                        </a:rPr>
                        <a:t>Paper ripping </a:t>
                      </a:r>
                    </a:p>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GB" sz="800" b="0" i="0" u="none" strike="noStrike" kern="1200" cap="none" spc="0" normalizeH="0" baseline="0" noProof="0" dirty="0" smtClean="0">
                        <a:ln>
                          <a:noFill/>
                        </a:ln>
                        <a:solidFill>
                          <a:prstClr val="black"/>
                        </a:solidFill>
                        <a:effectLst/>
                        <a:uLnTx/>
                        <a:uFillTx/>
                        <a:latin typeface="Letter-join Print Plus 1" panose="02000805000000020003" pitchFamily="50" charset="0"/>
                        <a:ea typeface="+mn-ea"/>
                        <a:cs typeface="Amatic SC" panose="00000500000000000000" pitchFamily="2" charset="-79"/>
                      </a:endParaRP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800" b="0" i="0" u="none" strike="noStrike" kern="1200" cap="none" spc="0" normalizeH="0" baseline="0" noProof="0" dirty="0" smtClean="0">
                          <a:ln>
                            <a:noFill/>
                          </a:ln>
                          <a:solidFill>
                            <a:prstClr val="black"/>
                          </a:solidFill>
                          <a:effectLst/>
                          <a:uLnTx/>
                          <a:uFillTx/>
                          <a:latin typeface="Letter-join Print Plus 1" panose="02000805000000020003" pitchFamily="50" charset="0"/>
                          <a:ea typeface="+mn-ea"/>
                          <a:cs typeface="Amatic SC" panose="00000500000000000000" pitchFamily="2" charset="-79"/>
                        </a:rPr>
                        <a:t>Malleable materials - Making models from recycled materials: link to props for stories and rhyme</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b="1" i="0" u="none" strike="noStrike" baseline="0" noProof="0" dirty="0" smtClean="0">
                          <a:solidFill>
                            <a:schemeClr val="accent2">
                              <a:lumMod val="50000"/>
                            </a:schemeClr>
                          </a:solidFill>
                          <a:latin typeface="Letter-join Print Plus 1" panose="02000805000000020003" pitchFamily="50" charset="0"/>
                        </a:rPr>
                        <a:t>                   </a:t>
                      </a:r>
                      <a:endParaRPr lang="en-GB" sz="800" b="0" i="0" u="none" strike="noStrike" noProof="0" dirty="0" smtClean="0">
                        <a:latin typeface="Letter-join Print Plus 1" panose="02000805000000020003" pitchFamily="50" charset="0"/>
                      </a:endParaRPr>
                    </a:p>
                    <a:p>
                      <a:pPr marL="0" marR="0" lvl="0" indent="0" algn="ctr" rtl="0" eaLnBrk="1" fontAlgn="auto" latinLnBrk="0" hangingPunct="1">
                        <a:lnSpc>
                          <a:spcPct val="100000"/>
                        </a:lnSpc>
                        <a:spcBef>
                          <a:spcPts val="0"/>
                        </a:spcBef>
                        <a:spcAft>
                          <a:spcPts val="800"/>
                        </a:spcAft>
                        <a:buClrTx/>
                        <a:buSzTx/>
                        <a:buFontTx/>
                        <a:buNone/>
                      </a:pPr>
                      <a:endParaRPr lang="en-US" sz="800" dirty="0">
                        <a:latin typeface="Letter-join Print Plus 1" panose="02000805000000020003" pitchFamily="50" charset="0"/>
                      </a:endParaRPr>
                    </a:p>
                    <a:p>
                      <a:pPr marL="0" marR="0" lvl="0" indent="0" algn="ctr" defTabSz="914400" rtl="0" eaLnBrk="1" fontAlgn="auto" latinLnBrk="0" hangingPunct="1">
                        <a:lnSpc>
                          <a:spcPct val="107000"/>
                        </a:lnSpc>
                        <a:spcBef>
                          <a:spcPts val="0"/>
                        </a:spcBef>
                        <a:spcAft>
                          <a:spcPts val="0"/>
                        </a:spcAft>
                        <a:buClrTx/>
                        <a:buSzTx/>
                        <a:buFontTx/>
                        <a:buNone/>
                        <a:tabLst/>
                        <a:defRPr/>
                      </a:pPr>
                      <a:endParaRPr lang="en-US" sz="800" dirty="0">
                        <a:solidFill>
                          <a:schemeClr val="tx1"/>
                        </a:solidFill>
                        <a:latin typeface="Letter-join Print Plus 1" panose="02000805000000020003" pitchFamily="50"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kumimoji="0" lang="en-GB" sz="800" b="1" i="0" u="none" strike="noStrike" kern="1200" cap="none" spc="0" normalizeH="0" baseline="0" noProof="0" dirty="0" smtClean="0">
                          <a:ln>
                            <a:noFill/>
                          </a:ln>
                          <a:solidFill>
                            <a:srgbClr val="0070C0"/>
                          </a:solidFill>
                          <a:effectLst/>
                          <a:uLnTx/>
                          <a:uFillTx/>
                          <a:latin typeface="Letter-join Print Plus 1" panose="02000805000000020003" pitchFamily="50" charset="0"/>
                          <a:ea typeface="+mn-ea"/>
                          <a:cs typeface="+mn-cs"/>
                        </a:rPr>
                        <a:t>Artist: Andy Goldsworthy</a:t>
                      </a:r>
                      <a:r>
                        <a:rPr kumimoji="0" lang="en-US" sz="800" b="0" i="0" u="none" strike="noStrike" kern="1200" cap="none" spc="0" normalizeH="0" baseline="0" noProof="0" dirty="0" smtClean="0">
                          <a:ln>
                            <a:noFill/>
                          </a:ln>
                          <a:solidFill>
                            <a:srgbClr val="0070C0"/>
                          </a:solidFill>
                          <a:effectLst/>
                          <a:uLnTx/>
                          <a:uFillTx/>
                          <a:latin typeface="Letter-join Print Plus 1" panose="02000805000000020003" pitchFamily="50" charset="0"/>
                          <a:ea typeface="+mn-ea"/>
                          <a:cs typeface="+mn-cs"/>
                        </a:rPr>
                        <a:t>       </a:t>
                      </a:r>
                    </a:p>
                    <a:p>
                      <a:pPr marL="0" marR="0" lvl="0" indent="0" algn="ctr" defTabSz="914400" rtl="0" eaLnBrk="1" fontAlgn="auto" latinLnBrk="0" hangingPunct="1">
                        <a:lnSpc>
                          <a:spcPct val="100000"/>
                        </a:lnSpc>
                        <a:spcBef>
                          <a:spcPts val="0"/>
                        </a:spcBef>
                        <a:spcAft>
                          <a:spcPts val="800"/>
                        </a:spcAft>
                        <a:buClrTx/>
                        <a:buSzTx/>
                        <a:buFontTx/>
                        <a:buNone/>
                        <a:tabLst/>
                        <a:defRPr/>
                      </a:pPr>
                      <a:r>
                        <a:rPr kumimoji="0" lang="en-GB" sz="800" b="0" i="0" u="none" strike="noStrike" kern="1200" cap="none" spc="0" normalizeH="0" baseline="0" noProof="0" dirty="0" smtClean="0">
                          <a:ln>
                            <a:noFill/>
                          </a:ln>
                          <a:solidFill>
                            <a:prstClr val="black"/>
                          </a:solidFill>
                          <a:effectLst/>
                          <a:uLnTx/>
                          <a:uFillTx/>
                          <a:latin typeface="Letter-join Print Plus 1" panose="02000805000000020003" pitchFamily="50" charset="0"/>
                          <a:ea typeface="+mn-ea"/>
                          <a:cs typeface="+mn-cs"/>
                        </a:rPr>
                        <a:t>Nature art</a:t>
                      </a:r>
                    </a:p>
                    <a:p>
                      <a:pPr marL="0" marR="0" lvl="0" indent="0" algn="ctr" defTabSz="914400" rtl="0" eaLnBrk="1" fontAlgn="auto" latinLnBrk="0" hangingPunct="1">
                        <a:lnSpc>
                          <a:spcPct val="100000"/>
                        </a:lnSpc>
                        <a:spcBef>
                          <a:spcPts val="0"/>
                        </a:spcBef>
                        <a:spcAft>
                          <a:spcPts val="800"/>
                        </a:spcAft>
                        <a:buClrTx/>
                        <a:buSzTx/>
                        <a:buFontTx/>
                        <a:buNone/>
                        <a:tabLst/>
                        <a:defRPr/>
                      </a:pPr>
                      <a:r>
                        <a:rPr kumimoji="0" lang="en-GB" sz="800" b="0" i="0" u="none" strike="noStrike" kern="1200" cap="none" spc="0" normalizeH="0" baseline="0" noProof="0" dirty="0" smtClean="0">
                          <a:ln>
                            <a:noFill/>
                          </a:ln>
                          <a:solidFill>
                            <a:prstClr val="black"/>
                          </a:solidFill>
                          <a:effectLst/>
                          <a:uLnTx/>
                          <a:uFillTx/>
                          <a:latin typeface="Letter-join Print Plus 1" panose="02000805000000020003" pitchFamily="50" charset="0"/>
                          <a:ea typeface="+mn-ea"/>
                          <a:cs typeface="+mn-cs"/>
                        </a:rPr>
                        <a:t>Malleable Materials –Pebbles</a:t>
                      </a:r>
                      <a:r>
                        <a:rPr kumimoji="0" lang="en-US" sz="800" b="0" i="0" u="none" strike="noStrike" kern="1200" cap="none" spc="0" normalizeH="0" baseline="0" noProof="0" dirty="0" smtClean="0">
                          <a:ln>
                            <a:noFill/>
                          </a:ln>
                          <a:solidFill>
                            <a:prstClr val="black"/>
                          </a:solidFill>
                          <a:effectLst/>
                          <a:uLnTx/>
                          <a:uFillTx/>
                          <a:latin typeface="Letter-join Print Plus 1" panose="02000805000000020003" pitchFamily="50" charset="0"/>
                          <a:ea typeface="+mn-ea"/>
                          <a:cs typeface="+mn-cs"/>
                        </a:rPr>
                        <a:t>/natural items/</a:t>
                      </a:r>
                      <a:r>
                        <a:rPr kumimoji="0" lang="en-GB" sz="800" b="0" i="0" u="none" strike="noStrike" kern="1200" cap="none" spc="0" normalizeH="0" baseline="0" noProof="0" dirty="0" smtClean="0">
                          <a:ln>
                            <a:noFill/>
                          </a:ln>
                          <a:solidFill>
                            <a:prstClr val="black"/>
                          </a:solidFill>
                          <a:effectLst/>
                          <a:uLnTx/>
                          <a:uFillTx/>
                          <a:latin typeface="Letter-join Print Plus 1" panose="02000805000000020003" pitchFamily="50" charset="0"/>
                          <a:ea typeface="+mn-ea"/>
                          <a:cs typeface="Amatic SC" panose="00000500000000000000" pitchFamily="2" charset="-79"/>
                        </a:rPr>
                        <a:t>loose parts. </a:t>
                      </a:r>
                    </a:p>
                    <a:p>
                      <a:pPr marL="0" marR="0" lvl="0" indent="0" algn="ctr">
                        <a:lnSpc>
                          <a:spcPct val="100000"/>
                        </a:lnSpc>
                        <a:spcBef>
                          <a:spcPts val="0"/>
                        </a:spcBef>
                        <a:spcAft>
                          <a:spcPts val="800"/>
                        </a:spcAft>
                        <a:buNone/>
                      </a:pPr>
                      <a:r>
                        <a:rPr lang="en-GB" sz="800" b="0" i="0" u="none" strike="noStrike" noProof="0" dirty="0" smtClean="0">
                          <a:latin typeface="Letter-join Print Plus 1" panose="02000805000000020003" pitchFamily="50" charset="0"/>
                        </a:rPr>
                        <a:t>Mothers </a:t>
                      </a:r>
                      <a:r>
                        <a:rPr lang="en-GB" sz="800" b="0" i="0" u="none" strike="noStrike" noProof="0" dirty="0">
                          <a:latin typeface="Letter-join Print Plus 1" panose="02000805000000020003" pitchFamily="50" charset="0"/>
                        </a:rPr>
                        <a:t>day crafts.</a:t>
                      </a:r>
                      <a:r>
                        <a:rPr lang="en-GB" sz="800" b="0" i="0" u="none" strike="noStrike" baseline="0" noProof="0" dirty="0">
                          <a:latin typeface="Letter-join Print Plus 1" panose="02000805000000020003" pitchFamily="50" charset="0"/>
                        </a:rPr>
                        <a:t> </a:t>
                      </a:r>
                      <a:r>
                        <a:rPr lang="en-GB" sz="800" b="0" i="0" u="none" strike="noStrike" noProof="0" dirty="0">
                          <a:latin typeface="Letter-join Print Plus 1" panose="02000805000000020003" pitchFamily="50" charset="0"/>
                        </a:rPr>
                        <a:t>Making</a:t>
                      </a:r>
                      <a:r>
                        <a:rPr lang="en-GB" sz="800" b="0" i="0" u="none" strike="noStrike" baseline="0" noProof="0" dirty="0">
                          <a:latin typeface="Letter-join Print Plus 1" panose="02000805000000020003" pitchFamily="50" charset="0"/>
                        </a:rPr>
                        <a:t> </a:t>
                      </a:r>
                      <a:r>
                        <a:rPr lang="en-GB" sz="800" b="0" i="0" u="none" strike="noStrike" noProof="0" dirty="0" err="1">
                          <a:latin typeface="Letter-join Print Plus 1" panose="02000805000000020003" pitchFamily="50" charset="0"/>
                        </a:rPr>
                        <a:t>easter</a:t>
                      </a:r>
                      <a:r>
                        <a:rPr lang="en-GB" sz="800" b="0" i="0" u="none" strike="noStrike" noProof="0" dirty="0">
                          <a:latin typeface="Letter-join Print Plus 1" panose="02000805000000020003" pitchFamily="50" charset="0"/>
                        </a:rPr>
                        <a:t> </a:t>
                      </a:r>
                      <a:r>
                        <a:rPr lang="en-GB" sz="800" b="0" i="0" u="none" strike="noStrike" noProof="0" dirty="0" smtClean="0">
                          <a:latin typeface="Letter-join Print Plus 1" panose="02000805000000020003" pitchFamily="50" charset="0"/>
                        </a:rPr>
                        <a:t>garden</a:t>
                      </a:r>
                      <a:endParaRPr lang="en-GB" sz="800" b="0" i="0" u="none" strike="noStrike" noProof="0" dirty="0">
                        <a:latin typeface="Letter-join Print Plus 1" panose="02000805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b="1" i="0" u="none" strike="noStrike" noProof="0" dirty="0" smtClean="0">
                          <a:solidFill>
                            <a:srgbClr val="0070C0"/>
                          </a:solidFill>
                          <a:latin typeface="Letter-join Print Plus 1" panose="02000805000000020003" pitchFamily="50" charset="0"/>
                        </a:rPr>
                        <a:t>Artist: Van</a:t>
                      </a:r>
                      <a:r>
                        <a:rPr lang="en-GB" sz="800" b="1" i="0" u="none" strike="noStrike" baseline="0" noProof="0" dirty="0" smtClean="0">
                          <a:solidFill>
                            <a:srgbClr val="0070C0"/>
                          </a:solidFill>
                          <a:latin typeface="Letter-join Print Plus 1" panose="02000805000000020003" pitchFamily="50" charset="0"/>
                        </a:rPr>
                        <a:t> Gough</a:t>
                      </a:r>
                    </a:p>
                    <a:p>
                      <a:pPr algn="ctr"/>
                      <a:endParaRPr lang="en-GB" sz="800" b="0" i="0" u="none" strike="noStrike" noProof="0" dirty="0" smtClean="0">
                        <a:latin typeface="Letter-join Print Plus 1" panose="02000805000000020003" pitchFamily="50" charset="0"/>
                      </a:endParaRPr>
                    </a:p>
                    <a:p>
                      <a:pPr algn="ctr"/>
                      <a:r>
                        <a:rPr lang="en-GB" sz="800" b="0" i="0" u="none" strike="noStrike" noProof="0" dirty="0" smtClean="0">
                          <a:latin typeface="Letter-join Print Plus 1" panose="02000805000000020003" pitchFamily="50" charset="0"/>
                        </a:rPr>
                        <a:t>Observational art</a:t>
                      </a:r>
                    </a:p>
                    <a:p>
                      <a:pPr algn="ctr"/>
                      <a:endParaRPr lang="en-GB" sz="800" b="0" i="0" u="none" strike="noStrike" noProof="0" dirty="0" smtClean="0">
                        <a:latin typeface="Letter-join Print Plus 1" panose="02000805000000020003" pitchFamily="50" charset="0"/>
                      </a:endParaRPr>
                    </a:p>
                    <a:p>
                      <a:pPr algn="ctr"/>
                      <a:r>
                        <a:rPr lang="en-GB" sz="800" b="0" i="0" u="none" strike="noStrike" noProof="0" dirty="0" smtClean="0">
                          <a:latin typeface="Letter-join Print Plus 1" panose="02000805000000020003" pitchFamily="50" charset="0"/>
                        </a:rPr>
                        <a:t>Malleable materials-Oil pastels, chalk,</a:t>
                      </a:r>
                      <a:r>
                        <a:rPr lang="en-GB" sz="800" b="0" i="0" u="none" strike="noStrike" baseline="0" noProof="0" dirty="0" smtClean="0">
                          <a:latin typeface="Letter-join Print Plus 1" panose="02000805000000020003" pitchFamily="50" charset="0"/>
                        </a:rPr>
                        <a:t> shading</a:t>
                      </a:r>
                    </a:p>
                    <a:p>
                      <a:pPr algn="ctr"/>
                      <a:endParaRPr lang="en-GB" sz="800" b="0" i="0" u="none" strike="noStrike" noProof="0" dirty="0" smtClean="0">
                        <a:latin typeface="Letter-join Print Plus 1" panose="02000805000000020003" pitchFamily="50" charset="0"/>
                      </a:endParaRPr>
                    </a:p>
                    <a:p>
                      <a:pPr marL="0" marR="0" lvl="0" indent="0" algn="ctr" defTabSz="914400" rtl="0" eaLnBrk="1" fontAlgn="auto" latinLnBrk="0" hangingPunct="1">
                        <a:lnSpc>
                          <a:spcPct val="100000"/>
                        </a:lnSpc>
                        <a:spcBef>
                          <a:spcPts val="0"/>
                        </a:spcBef>
                        <a:spcAft>
                          <a:spcPts val="0"/>
                        </a:spcAft>
                        <a:buClrTx/>
                        <a:buSzTx/>
                        <a:buFontTx/>
                        <a:buNone/>
                        <a:tabLst/>
                        <a:defRPr/>
                      </a:pPr>
                      <a:r>
                        <a:rPr lang="en-US" sz="800" baseline="0" dirty="0" smtClean="0">
                          <a:solidFill>
                            <a:schemeClr val="tx1"/>
                          </a:solidFill>
                          <a:latin typeface="Letter-join Print Plus 1" panose="02000805000000020003" pitchFamily="50" charset="0"/>
                          <a:cs typeface="Amatic SC" panose="00000500000000000000" pitchFamily="2" charset="-79"/>
                        </a:rPr>
                        <a:t>DT: Structures-boats</a:t>
                      </a:r>
                      <a:endParaRPr lang="en-GB" sz="800" dirty="0" smtClean="0">
                        <a:solidFill>
                          <a:schemeClr val="tx1"/>
                        </a:solidFill>
                        <a:latin typeface="Letter-join Print Plus 1" panose="02000805000000020003" pitchFamily="50" charset="0"/>
                        <a:cs typeface="Amatic SC" panose="00000500000000000000" pitchFamily="2" charset="-79"/>
                      </a:endParaRPr>
                    </a:p>
                    <a:p>
                      <a:pPr algn="ctr"/>
                      <a:endParaRPr lang="en-GB" sz="800" b="0" i="0" u="none" strike="noStrike" noProof="0" dirty="0">
                        <a:latin typeface="Letter-join Print Plus 1" panose="02000805000000020003" pitchFamily="50"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US" sz="800" b="1" dirty="0" smtClean="0">
                          <a:solidFill>
                            <a:srgbClr val="0070C0"/>
                          </a:solidFill>
                          <a:latin typeface="Letter-join Print Plus 1" panose="02000805000000020003" pitchFamily="50" charset="0"/>
                          <a:cs typeface="Amatic SC" panose="00000500000000000000" pitchFamily="2" charset="-79"/>
                        </a:rPr>
                        <a:t>Artist: Henri Edmond Cross</a:t>
                      </a:r>
                    </a:p>
                    <a:p>
                      <a:pPr algn="ctr"/>
                      <a:endParaRPr lang="en-US" sz="800" b="1" dirty="0" smtClean="0">
                        <a:solidFill>
                          <a:srgbClr val="0070C0"/>
                        </a:solidFill>
                        <a:latin typeface="Letter-join Print Plus 1" panose="02000805000000020003" pitchFamily="50" charset="0"/>
                        <a:cs typeface="Amatic SC" panose="00000500000000000000" pitchFamily="2" charset="-79"/>
                      </a:endParaRPr>
                    </a:p>
                    <a:p>
                      <a:pPr algn="ctr"/>
                      <a:r>
                        <a:rPr lang="en-US" sz="800" b="1" dirty="0" smtClean="0">
                          <a:solidFill>
                            <a:schemeClr val="tx1"/>
                          </a:solidFill>
                          <a:latin typeface="Letter-join Print Plus 1" panose="02000805000000020003" pitchFamily="50" charset="0"/>
                          <a:cs typeface="Amatic SC" panose="00000500000000000000" pitchFamily="2" charset="-79"/>
                        </a:rPr>
                        <a:t>Cotton</a:t>
                      </a:r>
                      <a:r>
                        <a:rPr lang="en-US" sz="800" b="1" baseline="0" dirty="0" smtClean="0">
                          <a:solidFill>
                            <a:schemeClr val="tx1"/>
                          </a:solidFill>
                          <a:latin typeface="Letter-join Print Plus 1" panose="02000805000000020003" pitchFamily="50" charset="0"/>
                          <a:cs typeface="Amatic SC" panose="00000500000000000000" pitchFamily="2" charset="-79"/>
                        </a:rPr>
                        <a:t> bud painting</a:t>
                      </a:r>
                      <a:endParaRPr lang="en-US" sz="800" b="1" dirty="0" smtClean="0">
                        <a:solidFill>
                          <a:schemeClr val="tx1"/>
                        </a:solidFill>
                        <a:latin typeface="Letter-join Print Plus 1" panose="02000805000000020003" pitchFamily="50" charset="0"/>
                        <a:cs typeface="Amatic SC" panose="00000500000000000000" pitchFamily="2" charset="-79"/>
                      </a:endParaRPr>
                    </a:p>
                    <a:p>
                      <a:pPr algn="ctr"/>
                      <a:endParaRPr lang="en-US" sz="800" b="1" baseline="0" dirty="0" smtClean="0">
                        <a:solidFill>
                          <a:srgbClr val="0070C0"/>
                        </a:solidFill>
                        <a:latin typeface="Letter-join Print Plus 1" panose="02000805000000020003" pitchFamily="50" charset="0"/>
                        <a:cs typeface="Amatic SC" panose="00000500000000000000" pitchFamily="2" charset="-79"/>
                      </a:endParaRPr>
                    </a:p>
                    <a:p>
                      <a:pPr algn="ctr"/>
                      <a:endParaRPr lang="en-US" sz="800" b="1" baseline="0" dirty="0" smtClean="0">
                        <a:solidFill>
                          <a:srgbClr val="0070C0"/>
                        </a:solidFill>
                        <a:latin typeface="Letter-join Print Plus 1" panose="02000805000000020003" pitchFamily="50" charset="0"/>
                        <a:cs typeface="Amatic SC" panose="00000500000000000000" pitchFamily="2" charset="-79"/>
                      </a:endParaRPr>
                    </a:p>
                    <a:p>
                      <a:pPr algn="ctr"/>
                      <a:r>
                        <a:rPr lang="en-US" sz="800" dirty="0" smtClean="0">
                          <a:latin typeface="Letter-join Print Plus 1" panose="02000805000000020003" pitchFamily="50" charset="0"/>
                          <a:cs typeface="Amatic SC" panose="00000500000000000000" pitchFamily="2" charset="-79"/>
                        </a:rPr>
                        <a:t>Collage</a:t>
                      </a:r>
                      <a:r>
                        <a:rPr lang="en-US" sz="800" dirty="0">
                          <a:latin typeface="Letter-join Print Plus 1" panose="02000805000000020003" pitchFamily="50" charset="0"/>
                          <a:cs typeface="Amatic SC" panose="00000500000000000000" pitchFamily="2" charset="-79"/>
                        </a:rPr>
                        <a:t>. </a:t>
                      </a:r>
                      <a:r>
                        <a:rPr lang="en-US" sz="800" dirty="0">
                          <a:solidFill>
                            <a:schemeClr val="tx1"/>
                          </a:solidFill>
                          <a:latin typeface="Letter-join Print Plus 1" panose="02000805000000020003" pitchFamily="50" charset="0"/>
                          <a:cs typeface="Amatic SC" panose="00000500000000000000" pitchFamily="2" charset="-79"/>
                        </a:rPr>
                        <a:t>Father’s Day Crafts </a:t>
                      </a:r>
                    </a:p>
                    <a:p>
                      <a:pPr algn="ctr"/>
                      <a:endParaRPr lang="en-US" sz="800" baseline="0" dirty="0" smtClean="0">
                        <a:solidFill>
                          <a:schemeClr val="tx1"/>
                        </a:solidFill>
                        <a:latin typeface="Letter-join Print Plus 1" panose="02000805000000020003" pitchFamily="50" charset="0"/>
                        <a:cs typeface="Amatic SC" panose="00000500000000000000" pitchFamily="2" charset="-79"/>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3924362661"/>
                  </a:ext>
                </a:extLst>
              </a:tr>
              <a:tr h="498144">
                <a:tc>
                  <a:txBody>
                    <a:bodyPr/>
                    <a:lstStyle/>
                    <a:p>
                      <a:r>
                        <a:rPr lang="en-GB" sz="800" b="1" dirty="0">
                          <a:latin typeface="Letter-join Print Plus 1" panose="02000805000000020003" pitchFamily="50" charset="0"/>
                        </a:rPr>
                        <a:t>Music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r>
                        <a:rPr lang="en-US" sz="800" dirty="0">
                          <a:latin typeface="Letter-join Print Plus 1" panose="02000805000000020003" pitchFamily="50" charset="0"/>
                          <a:cs typeface="Amatic SC" panose="00000500000000000000" pitchFamily="2" charset="-79"/>
                        </a:rPr>
                        <a:t>Nursery Rhymes</a:t>
                      </a:r>
                    </a:p>
                    <a:p>
                      <a:pPr algn="ctr"/>
                      <a:r>
                        <a:rPr lang="en-US" sz="800" dirty="0">
                          <a:latin typeface="Letter-join Print Plus 1" panose="02000805000000020003" pitchFamily="50" charset="0"/>
                          <a:cs typeface="Amatic SC" panose="00000500000000000000" pitchFamily="2" charset="-79"/>
                        </a:rPr>
                        <a:t>Charanga unit - ME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dirty="0">
                          <a:latin typeface="Letter-join Print Plus 1" panose="02000805000000020003" pitchFamily="50" charset="0"/>
                          <a:cs typeface="Amatic SC" panose="00000500000000000000" pitchFamily="2" charset="-79"/>
                        </a:rPr>
                        <a:t>Christmas Nativity Songs and Rehearsals</a:t>
                      </a:r>
                    </a:p>
                    <a:p>
                      <a:pPr marL="0" marR="0" lvl="0" indent="0" algn="ctr" defTabSz="914400" rtl="0" eaLnBrk="1" fontAlgn="auto" latinLnBrk="0" hangingPunct="1">
                        <a:lnSpc>
                          <a:spcPct val="100000"/>
                        </a:lnSpc>
                        <a:spcBef>
                          <a:spcPts val="0"/>
                        </a:spcBef>
                        <a:spcAft>
                          <a:spcPts val="800"/>
                        </a:spcAft>
                        <a:buClrTx/>
                        <a:buSzTx/>
                        <a:buFontTx/>
                        <a:buNone/>
                        <a:tabLst/>
                        <a:defRPr/>
                      </a:pPr>
                      <a:r>
                        <a:rPr lang="en-US" sz="800" dirty="0">
                          <a:latin typeface="Letter-join Print Plus 1" panose="02000805000000020003" pitchFamily="50" charset="0"/>
                          <a:cs typeface="Amatic SC" panose="00000500000000000000" pitchFamily="2" charset="-79"/>
                        </a:rPr>
                        <a:t>Charanga unit-our stories</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dirty="0">
                          <a:solidFill>
                            <a:schemeClr val="tx1"/>
                          </a:solidFill>
                          <a:latin typeface="Letter-join Print Plus 1" panose="02000805000000020003" pitchFamily="50" charset="0"/>
                          <a:cs typeface="Amatic SC" panose="00000500000000000000" pitchFamily="2" charset="-79"/>
                        </a:rPr>
                        <a:t>Nursery rhyme and action songs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latin typeface="Letter-join Print Plus 1" panose="02000805000000020003" pitchFamily="50"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dirty="0">
                          <a:solidFill>
                            <a:schemeClr val="tx1"/>
                          </a:solidFill>
                          <a:latin typeface="Letter-join Print Plus 1" panose="02000805000000020003" pitchFamily="50" charset="0"/>
                          <a:cs typeface="Amatic SC" panose="00000500000000000000" pitchFamily="2" charset="-79"/>
                        </a:rPr>
                        <a:t>Charanga unit-Everyone</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marL="0" marR="0" lvl="0" indent="0" algn="ctr" defTabSz="914400" rtl="0" eaLnBrk="1" fontAlgn="auto" latinLnBrk="0" hangingPunct="1">
                        <a:lnSpc>
                          <a:spcPct val="107000"/>
                        </a:lnSpc>
                        <a:spcBef>
                          <a:spcPts val="0"/>
                        </a:spcBef>
                        <a:spcAft>
                          <a:spcPts val="0"/>
                        </a:spcAft>
                        <a:buClrTx/>
                        <a:buSzTx/>
                        <a:buFontTx/>
                        <a:buNone/>
                        <a:tabLst/>
                        <a:defRPr/>
                      </a:pPr>
                      <a:r>
                        <a:rPr lang="en-GB" sz="800" dirty="0">
                          <a:solidFill>
                            <a:schemeClr val="tx1"/>
                          </a:solidFill>
                          <a:latin typeface="Letter-join Print Plus 1" panose="02000805000000020003" pitchFamily="50" charset="0"/>
                          <a:cs typeface="Amatic SC" panose="00000500000000000000" pitchFamily="2" charset="-79"/>
                        </a:rPr>
                        <a:t>Nursery rhymes and action songs</a:t>
                      </a:r>
                    </a:p>
                    <a:p>
                      <a:pPr marL="0" marR="0" lvl="0" indent="0" algn="ctr" defTabSz="914400" rtl="0" eaLnBrk="1" fontAlgn="auto" latinLnBrk="0" hangingPunct="1">
                        <a:lnSpc>
                          <a:spcPct val="107000"/>
                        </a:lnSpc>
                        <a:spcBef>
                          <a:spcPts val="0"/>
                        </a:spcBef>
                        <a:spcAft>
                          <a:spcPts val="0"/>
                        </a:spcAft>
                        <a:buClrTx/>
                        <a:buSzTx/>
                        <a:buFontTx/>
                        <a:buNone/>
                        <a:tabLst/>
                        <a:defRPr/>
                      </a:pPr>
                      <a:endParaRPr lang="en-GB" sz="800" dirty="0">
                        <a:solidFill>
                          <a:schemeClr val="tx1"/>
                        </a:solidFill>
                        <a:latin typeface="Letter-join Print Plus 1" panose="02000805000000020003" pitchFamily="50" charset="0"/>
                        <a:cs typeface="Amatic SC" panose="00000500000000000000" pitchFamily="2" charset="-79"/>
                      </a:endParaRPr>
                    </a:p>
                    <a:p>
                      <a:pPr marL="0" marR="0" lvl="0" indent="0" algn="ctr" defTabSz="914400" rtl="0" eaLnBrk="1" fontAlgn="auto" latinLnBrk="0" hangingPunct="1">
                        <a:lnSpc>
                          <a:spcPct val="107000"/>
                        </a:lnSpc>
                        <a:spcBef>
                          <a:spcPts val="0"/>
                        </a:spcBef>
                        <a:spcAft>
                          <a:spcPts val="0"/>
                        </a:spcAft>
                        <a:buClrTx/>
                        <a:buSzTx/>
                        <a:buFontTx/>
                        <a:buNone/>
                        <a:tabLst/>
                        <a:defRPr/>
                      </a:pPr>
                      <a:r>
                        <a:rPr lang="en-GB" sz="800" dirty="0">
                          <a:solidFill>
                            <a:schemeClr val="tx1"/>
                          </a:solidFill>
                          <a:latin typeface="Letter-join Print Plus 1" panose="02000805000000020003" pitchFamily="50" charset="0"/>
                          <a:cs typeface="Amatic SC" panose="00000500000000000000" pitchFamily="2" charset="-79"/>
                        </a:rPr>
                        <a:t>Charanga unit- our world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dirty="0">
                          <a:solidFill>
                            <a:schemeClr val="tx1"/>
                          </a:solidFill>
                          <a:latin typeface="Letter-join Print Plus 1" panose="02000805000000020003" pitchFamily="50" charset="0"/>
                          <a:cs typeface="Amatic SC" panose="00000500000000000000" pitchFamily="2" charset="-79"/>
                        </a:rPr>
                        <a:t>Interrelated with instruments</a:t>
                      </a:r>
                    </a:p>
                    <a:p>
                      <a:pPr algn="ctr"/>
                      <a:endParaRPr lang="en-GB" sz="800" dirty="0">
                        <a:solidFill>
                          <a:schemeClr val="tx1"/>
                        </a:solidFill>
                        <a:latin typeface="Letter-join Print Plus 1" panose="02000805000000020003" pitchFamily="50" charset="0"/>
                        <a:cs typeface="Amatic SC" panose="00000500000000000000" pitchFamily="2" charset="-79"/>
                      </a:endParaRPr>
                    </a:p>
                    <a:p>
                      <a:pPr algn="ctr"/>
                      <a:r>
                        <a:rPr lang="en-GB" sz="800" dirty="0">
                          <a:solidFill>
                            <a:schemeClr val="tx1"/>
                          </a:solidFill>
                          <a:latin typeface="Letter-join Print Plus 1" panose="02000805000000020003" pitchFamily="50" charset="0"/>
                          <a:cs typeface="Amatic SC" panose="00000500000000000000" pitchFamily="2" charset="-79"/>
                        </a:rPr>
                        <a:t>Charanga unit-Big bear funk</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r>
                        <a:rPr lang="en-GB" sz="800" dirty="0">
                          <a:solidFill>
                            <a:schemeClr val="tx1"/>
                          </a:solidFill>
                          <a:latin typeface="Letter-join Print Plus 1" panose="02000805000000020003" pitchFamily="50" charset="0"/>
                          <a:cs typeface="Amatic SC" panose="00000500000000000000" pitchFamily="2" charset="-79"/>
                        </a:rPr>
                        <a:t>Listening, history and language of music</a:t>
                      </a:r>
                    </a:p>
                    <a:p>
                      <a:pPr algn="ctr"/>
                      <a:r>
                        <a:rPr lang="en-GB" sz="800" dirty="0">
                          <a:solidFill>
                            <a:schemeClr val="tx1"/>
                          </a:solidFill>
                          <a:latin typeface="Letter-join Print Plus 1" panose="02000805000000020003" pitchFamily="50" charset="0"/>
                          <a:cs typeface="Amatic SC" panose="00000500000000000000" pitchFamily="2" charset="-79"/>
                        </a:rPr>
                        <a:t>Charanga unit- Reflect, replay, rewind</a:t>
                      </a: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165846834"/>
                  </a:ext>
                </a:extLst>
              </a:tr>
              <a:tr h="590561">
                <a:tc gridSpan="7">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900" b="1" dirty="0">
                          <a:latin typeface="Letter-join Print Plus 1" panose="02000805000000020003" pitchFamily="50" charset="0"/>
                          <a:cs typeface="Amatic SC" panose="00000500000000000000" pitchFamily="2" charset="-79"/>
                        </a:rPr>
                        <a:t>Curriculum</a:t>
                      </a:r>
                      <a:r>
                        <a:rPr lang="en-GB" sz="900" b="1" baseline="0" dirty="0">
                          <a:latin typeface="Letter-join Print Plus 1" panose="02000805000000020003" pitchFamily="50" charset="0"/>
                          <a:cs typeface="Amatic SC" panose="00000500000000000000" pitchFamily="2" charset="-79"/>
                        </a:rPr>
                        <a:t> goals: </a:t>
                      </a:r>
                      <a:r>
                        <a:rPr kumimoji="0" lang="en-GB" sz="850" b="0"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panose="00000500000000000000" pitchFamily="2" charset="-79"/>
                        </a:rPr>
                        <a:t>To become a </a:t>
                      </a:r>
                      <a:r>
                        <a:rPr kumimoji="0" lang="en-GB" sz="850" b="1"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panose="00000500000000000000" pitchFamily="2" charset="-79"/>
                        </a:rPr>
                        <a:t>Proud Performer </a:t>
                      </a:r>
                      <a:r>
                        <a:rPr kumimoji="0" lang="en-GB" sz="850" b="0"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panose="00000500000000000000" pitchFamily="2" charset="-79"/>
                        </a:rPr>
                        <a:t>who can perform a song, poem or dance to an audience, retell stories with expression and confidence, play a range of percussion instruments correctly and with good rhythm. To become a </a:t>
                      </a:r>
                      <a:r>
                        <a:rPr kumimoji="0" lang="en-GB" sz="850" b="1"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panose="00000500000000000000" pitchFamily="2" charset="-79"/>
                        </a:rPr>
                        <a:t>Dynamic Designer </a:t>
                      </a:r>
                      <a:r>
                        <a:rPr kumimoji="0" lang="en-GB" sz="850" b="0" i="0" u="none" strike="noStrike" kern="1200" cap="none" spc="0" normalizeH="0" baseline="0" noProof="0" dirty="0">
                          <a:ln>
                            <a:noFill/>
                          </a:ln>
                          <a:solidFill>
                            <a:schemeClr val="tx1"/>
                          </a:solidFill>
                          <a:effectLst/>
                          <a:uLnTx/>
                          <a:uFillTx/>
                          <a:latin typeface="Letter-join Print Plus 1" panose="02000805000000020003" pitchFamily="50" charset="0"/>
                          <a:ea typeface="+mn-ea"/>
                          <a:cs typeface="Amatic SC" panose="00000500000000000000" pitchFamily="2" charset="-79"/>
                        </a:rPr>
                        <a:t>who can choose and safely use the resources they need to make their creations, talk about what they have made and how they have made it.</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1"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hMerge="1">
                  <a:txBody>
                    <a:bodyPr/>
                    <a:lstStyle/>
                    <a:p>
                      <a:pPr marL="0" marR="0" lvl="0" indent="0" algn="l" defTabSz="914400" rtl="0" eaLnBrk="1" fontAlgn="auto" latinLnBrk="0" hangingPunct="1">
                        <a:lnSpc>
                          <a:spcPct val="100000"/>
                        </a:lnSpc>
                        <a:spcBef>
                          <a:spcPts val="0"/>
                        </a:spcBef>
                        <a:spcAft>
                          <a:spcPts val="0"/>
                        </a:spcAft>
                        <a:buClrTx/>
                        <a:buSzTx/>
                        <a:buFont typeface="Courier New" panose="02070309020205020404" pitchFamily="49" charset="0"/>
                        <a:buNone/>
                        <a:tabLst/>
                        <a:defRPr/>
                      </a:pPr>
                      <a:endParaRPr lang="en-GB" sz="900" b="0" dirty="0">
                        <a:solidFill>
                          <a:schemeClr val="tx1"/>
                        </a:solidFill>
                        <a:latin typeface="Comic Sans MS" panose="030F0702030302020204" pitchFamily="66" charset="0"/>
                        <a:cs typeface="Amatic SC" panose="020B0604020202020204"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2833065824"/>
                  </a:ext>
                </a:extLst>
              </a:tr>
            </a:tbl>
          </a:graphicData>
        </a:graphic>
      </p:graphicFrame>
    </p:spTree>
    <p:extLst>
      <p:ext uri="{BB962C8B-B14F-4D97-AF65-F5344CB8AC3E}">
        <p14:creationId xmlns:p14="http://schemas.microsoft.com/office/powerpoint/2010/main" val="72332302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53FE212D-BFC9-4D6B-BB25-2170A4F1783E}"/>
              </a:ext>
            </a:extLst>
          </p:cNvPr>
          <p:cNvSpPr txBox="1">
            <a:spLocks/>
          </p:cNvSpPr>
          <p:nvPr/>
        </p:nvSpPr>
        <p:spPr>
          <a:xfrm>
            <a:off x="838200" y="-762372"/>
            <a:ext cx="10515600" cy="1325563"/>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600" dirty="0">
                <a:latin typeface="Amatic SC" panose="00000500000000000000" pitchFamily="2" charset="-79"/>
                <a:cs typeface="Amatic SC" panose="00000500000000000000" pitchFamily="2" charset="-79"/>
              </a:rPr>
              <a:t>EYFS Long Term Plan </a:t>
            </a:r>
            <a:r>
              <a:rPr lang="en-US" sz="3600" dirty="0" smtClean="0">
                <a:latin typeface="Amatic SC" panose="00000500000000000000" pitchFamily="2" charset="-79"/>
                <a:cs typeface="Amatic SC" panose="00000500000000000000" pitchFamily="2" charset="-79"/>
              </a:rPr>
              <a:t>24-25</a:t>
            </a:r>
            <a:endParaRPr lang="en-GB" sz="3600" dirty="0">
              <a:latin typeface="Amatic SC" panose="00000500000000000000" pitchFamily="2" charset="-79"/>
              <a:cs typeface="Amatic SC" panose="00000500000000000000" pitchFamily="2" charset="-79"/>
            </a:endParaRPr>
          </a:p>
        </p:txBody>
      </p:sp>
      <p:graphicFrame>
        <p:nvGraphicFramePr>
          <p:cNvPr id="3" name="Table 4">
            <a:extLst>
              <a:ext uri="{FF2B5EF4-FFF2-40B4-BE49-F238E27FC236}">
                <a16:creationId xmlns:a16="http://schemas.microsoft.com/office/drawing/2014/main" id="{C309D6EC-D8CA-42E0-9877-E82797564D7C}"/>
              </a:ext>
            </a:extLst>
          </p:cNvPr>
          <p:cNvGraphicFramePr>
            <a:graphicFrameLocks noGrp="1"/>
          </p:cNvGraphicFramePr>
          <p:nvPr>
            <p:extLst>
              <p:ext uri="{D42A27DB-BD31-4B8C-83A1-F6EECF244321}">
                <p14:modId xmlns:p14="http://schemas.microsoft.com/office/powerpoint/2010/main" val="312627344"/>
              </p:ext>
            </p:extLst>
          </p:nvPr>
        </p:nvGraphicFramePr>
        <p:xfrm>
          <a:off x="366318" y="506944"/>
          <a:ext cx="11459364" cy="7482772"/>
        </p:xfrm>
        <a:graphic>
          <a:graphicData uri="http://schemas.openxmlformats.org/drawingml/2006/table">
            <a:tbl>
              <a:tblPr firstRow="1" bandRow="1">
                <a:tableStyleId>{5C22544A-7EE6-4342-B048-85BDC9FD1C3A}</a:tableStyleId>
              </a:tblPr>
              <a:tblGrid>
                <a:gridCol w="1682603">
                  <a:extLst>
                    <a:ext uri="{9D8B030D-6E8A-4147-A177-3AD203B41FA5}">
                      <a16:colId xmlns:a16="http://schemas.microsoft.com/office/drawing/2014/main" val="385991600"/>
                    </a:ext>
                  </a:extLst>
                </a:gridCol>
                <a:gridCol w="1591501">
                  <a:extLst>
                    <a:ext uri="{9D8B030D-6E8A-4147-A177-3AD203B41FA5}">
                      <a16:colId xmlns:a16="http://schemas.microsoft.com/office/drawing/2014/main" val="2865123548"/>
                    </a:ext>
                  </a:extLst>
                </a:gridCol>
                <a:gridCol w="1206786">
                  <a:extLst>
                    <a:ext uri="{9D8B030D-6E8A-4147-A177-3AD203B41FA5}">
                      <a16:colId xmlns:a16="http://schemas.microsoft.com/office/drawing/2014/main" val="872926247"/>
                    </a:ext>
                  </a:extLst>
                </a:gridCol>
                <a:gridCol w="2068497">
                  <a:extLst>
                    <a:ext uri="{9D8B030D-6E8A-4147-A177-3AD203B41FA5}">
                      <a16:colId xmlns:a16="http://schemas.microsoft.com/office/drawing/2014/main" val="1315738151"/>
                    </a:ext>
                  </a:extLst>
                </a:gridCol>
                <a:gridCol w="1384916">
                  <a:extLst>
                    <a:ext uri="{9D8B030D-6E8A-4147-A177-3AD203B41FA5}">
                      <a16:colId xmlns:a16="http://schemas.microsoft.com/office/drawing/2014/main" val="2709165749"/>
                    </a:ext>
                  </a:extLst>
                </a:gridCol>
                <a:gridCol w="2148396">
                  <a:extLst>
                    <a:ext uri="{9D8B030D-6E8A-4147-A177-3AD203B41FA5}">
                      <a16:colId xmlns:a16="http://schemas.microsoft.com/office/drawing/2014/main" val="2335150482"/>
                    </a:ext>
                  </a:extLst>
                </a:gridCol>
                <a:gridCol w="1376665">
                  <a:extLst>
                    <a:ext uri="{9D8B030D-6E8A-4147-A177-3AD203B41FA5}">
                      <a16:colId xmlns:a16="http://schemas.microsoft.com/office/drawing/2014/main" val="4046203905"/>
                    </a:ext>
                  </a:extLst>
                </a:gridCol>
              </a:tblGrid>
              <a:tr h="327592">
                <a:tc gridSpan="7">
                  <a:txBody>
                    <a:bodyPr/>
                    <a:lstStyle/>
                    <a:p>
                      <a:pPr algn="ctr"/>
                      <a:r>
                        <a:rPr lang="en-US" sz="1050" dirty="0">
                          <a:solidFill>
                            <a:schemeClr val="bg1">
                              <a:lumMod val="50000"/>
                            </a:schemeClr>
                          </a:solidFill>
                          <a:latin typeface="Comic Sans MS" panose="030F0702030302020204" pitchFamily="66" charset="0"/>
                          <a:cs typeface="Amatic SC" panose="00000500000000000000" pitchFamily="2" charset="-79"/>
                        </a:rPr>
                        <a:t>Early Learning Goals – for the </a:t>
                      </a:r>
                      <a:r>
                        <a:rPr lang="en-US" sz="1050" dirty="0">
                          <a:solidFill>
                            <a:srgbClr val="FF0000"/>
                          </a:solidFill>
                          <a:latin typeface="Comic Sans MS" panose="030F0702030302020204" pitchFamily="66" charset="0"/>
                          <a:cs typeface="Amatic SC" panose="00000500000000000000" pitchFamily="2" charset="-79"/>
                        </a:rPr>
                        <a:t>end of the year  - </a:t>
                      </a:r>
                      <a:r>
                        <a:rPr lang="en-US" sz="1050" dirty="0">
                          <a:solidFill>
                            <a:schemeClr val="bg1">
                              <a:lumMod val="50000"/>
                            </a:schemeClr>
                          </a:solidFill>
                          <a:latin typeface="Comic Sans MS" panose="030F0702030302020204" pitchFamily="66" charset="0"/>
                          <a:cs typeface="Amatic SC" panose="00000500000000000000" pitchFamily="2" charset="-79"/>
                        </a:rPr>
                        <a:t>Holistic / best fit Judgement! </a:t>
                      </a:r>
                      <a:endParaRPr lang="en-GB" sz="1050" dirty="0">
                        <a:solidFill>
                          <a:schemeClr val="bg1">
                            <a:lumMod val="50000"/>
                          </a:schemeClr>
                        </a:solidFill>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Early Learning Goals </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dirty="0">
                          <a:solidFill>
                            <a:schemeClr val="bg1">
                              <a:lumMod val="50000"/>
                            </a:schemeClr>
                          </a:solidFill>
                          <a:latin typeface="Amatic SC" panose="00000500000000000000" pitchFamily="2" charset="-79"/>
                          <a:cs typeface="Amatic SC" panose="00000500000000000000" pitchFamily="2" charset="-79"/>
                        </a:rPr>
                        <a:t>Autumn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6E5FB"/>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Spring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1</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hMerge="1">
                  <a:txBody>
                    <a:bodyPr/>
                    <a:lstStyle/>
                    <a:p>
                      <a:pPr algn="ctr"/>
                      <a:r>
                        <a:rPr lang="en-US" sz="3600" dirty="0">
                          <a:solidFill>
                            <a:schemeClr val="bg1">
                              <a:lumMod val="50000"/>
                            </a:schemeClr>
                          </a:solidFill>
                          <a:latin typeface="Amatic SC" panose="00000500000000000000" pitchFamily="2" charset="-79"/>
                          <a:cs typeface="Amatic SC" panose="00000500000000000000" pitchFamily="2" charset="-79"/>
                        </a:rPr>
                        <a:t>Summer 2</a:t>
                      </a:r>
                      <a:endParaRPr lang="en-GB" sz="3600" dirty="0">
                        <a:solidFill>
                          <a:schemeClr val="bg1">
                            <a:lumMod val="50000"/>
                          </a:schemeClr>
                        </a:solidFill>
                        <a:latin typeface="Amatic SC" panose="00000500000000000000" pitchFamily="2" charset="-79"/>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extLst>
                  <a:ext uri="{0D108BD9-81ED-4DB2-BD59-A6C34878D82A}">
                    <a16:rowId xmlns:a16="http://schemas.microsoft.com/office/drawing/2014/main" val="1913285939"/>
                  </a:ext>
                </a:extLst>
              </a:tr>
              <a:tr h="288791">
                <a:tc>
                  <a:txBody>
                    <a:bodyPr/>
                    <a:lstStyle/>
                    <a:p>
                      <a:pPr algn="ctr"/>
                      <a:r>
                        <a:rPr lang="en-US" sz="1050" b="1" dirty="0">
                          <a:latin typeface="Comic Sans MS" panose="030F0702030302020204" pitchFamily="66" charset="0"/>
                          <a:cs typeface="Amatic SC" panose="00000500000000000000" pitchFamily="2" charset="-79"/>
                        </a:rPr>
                        <a:t>Communication and Language </a:t>
                      </a:r>
                      <a:endParaRPr lang="en-GB" sz="1050" b="1"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1050" b="1" dirty="0">
                          <a:latin typeface="Comic Sans MS" panose="030F0702030302020204" pitchFamily="66" charset="0"/>
                          <a:cs typeface="Amatic SC" panose="00000500000000000000" pitchFamily="2" charset="-79"/>
                        </a:rPr>
                        <a:t>Personal, social, emotional 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latin typeface="Comic Sans MS" panose="030F0702030302020204" pitchFamily="66" charset="0"/>
                          <a:cs typeface="Amatic SC" panose="00000500000000000000" pitchFamily="2" charset="-79"/>
                        </a:rPr>
                        <a:t>Physical </a:t>
                      </a:r>
                    </a:p>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latin typeface="Comic Sans MS" panose="030F0702030302020204" pitchFamily="66" charset="0"/>
                          <a:cs typeface="Amatic SC" panose="00000500000000000000" pitchFamily="2" charset="-79"/>
                        </a:rPr>
                        <a:t>Development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algn="ctr"/>
                      <a:r>
                        <a:rPr lang="en-US" sz="1050" b="1" dirty="0">
                          <a:latin typeface="Comic Sans MS" panose="030F0702030302020204" pitchFamily="66" charset="0"/>
                          <a:cs typeface="Amatic SC" panose="00000500000000000000" pitchFamily="2" charset="-79"/>
                        </a:rPr>
                        <a:t>Literacy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err="1">
                          <a:latin typeface="Comic Sans MS" panose="030F0702030302020204" pitchFamily="66" charset="0"/>
                          <a:cs typeface="Amatic SC" panose="00000500000000000000" pitchFamily="2" charset="-79"/>
                        </a:rPr>
                        <a:t>Maths</a:t>
                      </a:r>
                      <a:r>
                        <a:rPr lang="en-US" sz="1050" b="1" dirty="0">
                          <a:latin typeface="Comic Sans MS" panose="030F0702030302020204" pitchFamily="66" charset="0"/>
                          <a:cs typeface="Amatic SC" panose="00000500000000000000" pitchFamily="2" charset="-79"/>
                        </a:rPr>
                        <a:t>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1050" b="1" dirty="0">
                          <a:latin typeface="Comic Sans MS" panose="030F0702030302020204" pitchFamily="66" charset="0"/>
                          <a:cs typeface="Amatic SC" panose="00000500000000000000" pitchFamily="2" charset="-79"/>
                        </a:rPr>
                        <a:t>Understanding the World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50" b="1" dirty="0">
                          <a:latin typeface="Comic Sans MS" panose="030F0702030302020204" pitchFamily="66" charset="0"/>
                          <a:cs typeface="Amatic SC" panose="00000500000000000000" pitchFamily="2" charset="-79"/>
                        </a:rPr>
                        <a:t>Expressive arts and design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extLst>
                  <a:ext uri="{0D108BD9-81ED-4DB2-BD59-A6C34878D82A}">
                    <a16:rowId xmlns:a16="http://schemas.microsoft.com/office/drawing/2014/main" val="2272033691"/>
                  </a:ext>
                </a:extLst>
              </a:tr>
              <a:tr h="0">
                <a:tc>
                  <a:txBody>
                    <a:bodyPr/>
                    <a:lstStyle/>
                    <a:p>
                      <a:pPr algn="ctr"/>
                      <a:r>
                        <a:rPr lang="en-US" sz="800" b="1" dirty="0">
                          <a:latin typeface="Comic Sans MS" panose="030F0702030302020204" pitchFamily="66" charset="0"/>
                        </a:rPr>
                        <a:t>ELG: Listening, Attention and Understanding</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Listen attentively and respond to what they hear with relevant questions, comments and actions when being read to and during whole class discussions and small group interactions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Make comments about what they have heard and ask questions to clarify their understanding</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Hold conversation when engaged in back-and-forth exchanges with their teacher and peers</a:t>
                      </a:r>
                    </a:p>
                    <a:p>
                      <a:pPr algn="ctr"/>
                      <a:endParaRPr lang="en-US" sz="800" b="0" dirty="0">
                        <a:latin typeface="Comic Sans MS" panose="030F0702030302020204" pitchFamily="66" charset="0"/>
                        <a:cs typeface="Amatic SC" panose="00000500000000000000" pitchFamily="2" charset="-79"/>
                      </a:endParaRPr>
                    </a:p>
                    <a:p>
                      <a:pPr algn="ctr"/>
                      <a:r>
                        <a:rPr lang="en-US" sz="800" b="1" dirty="0">
                          <a:latin typeface="Comic Sans MS" panose="030F0702030302020204" pitchFamily="66" charset="0"/>
                        </a:rPr>
                        <a:t>ELG: Speaking</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Participate in small group, class and one-to-one discussions, offering their own ideas, using recently introduced vocabulary.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Offer explanations for why things might happen, making use of recently introduced vocabulary from stories, non-fiction, rhymes and poems when appropriate.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Express their ideas and feelings about their experiences using full sentences, including use of past, present and future tenses and making use of conjunctions, with modelling and support from their teacher. </a:t>
                      </a:r>
                      <a:endParaRPr lang="en-US" sz="800" b="0" dirty="0">
                        <a:latin typeface="Comic Sans MS" panose="030F0702030302020204" pitchFamily="66" charset="0"/>
                        <a:cs typeface="Amatic SC" panose="00000500000000000000" pitchFamily="2" charset="-79"/>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2">
                        <a:lumMod val="20000"/>
                        <a:lumOff val="80000"/>
                      </a:schemeClr>
                    </a:solidFill>
                  </a:tcPr>
                </a:tc>
                <a:tc>
                  <a:txBody>
                    <a:bodyPr/>
                    <a:lstStyle/>
                    <a:p>
                      <a:pPr algn="ctr"/>
                      <a:r>
                        <a:rPr lang="en-US" sz="800" b="1" dirty="0">
                          <a:latin typeface="Comic Sans MS" panose="030F0702030302020204" pitchFamily="66" charset="0"/>
                        </a:rPr>
                        <a:t>ELG: Self-Regulation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Show an understanding of their own feelings and those of others, and begin to regulate their behaviour accordingly.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Set and work towards simple goals, being able to wait for what they want and control their immediate impulses when appropriate.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Give focused attention to what the teacher says, responding appropriately even when engaged in activity, and show an ability to follow instructions involving several ideas or actions.</a:t>
                      </a:r>
                    </a:p>
                    <a:p>
                      <a:pPr algn="ctr"/>
                      <a:endParaRPr lang="en-US" sz="800" b="1" dirty="0">
                        <a:latin typeface="Comic Sans MS" panose="030F0702030302020204" pitchFamily="66" charset="0"/>
                      </a:endParaRPr>
                    </a:p>
                    <a:p>
                      <a:pPr algn="ctr"/>
                      <a:r>
                        <a:rPr lang="en-US" sz="800" b="1" dirty="0">
                          <a:latin typeface="Comic Sans MS" panose="030F0702030302020204" pitchFamily="66" charset="0"/>
                        </a:rPr>
                        <a:t> ELG: Managing Self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Be confident to try new activities and show independence, resilience and perseverance in the face of challenge.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Explain the reasons for rules, know right from wrong and try to behave accordingly.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Manage their own basic hygiene and personal needs, including dressing, going to the toilet and understanding the importance of healthy food choices. </a:t>
                      </a:r>
                    </a:p>
                    <a:p>
                      <a:pPr algn="ctr"/>
                      <a:endParaRPr lang="en-US" sz="800" dirty="0">
                        <a:latin typeface="Comic Sans MS" panose="030F0702030302020204" pitchFamily="66" charset="0"/>
                      </a:endParaRPr>
                    </a:p>
                    <a:p>
                      <a:pPr algn="ctr"/>
                      <a:endParaRPr lang="en-US" sz="800" dirty="0">
                        <a:latin typeface="Comic Sans MS" panose="030F0702030302020204" pitchFamily="66" charset="0"/>
                      </a:endParaRPr>
                    </a:p>
                    <a:p>
                      <a:pPr algn="ctr"/>
                      <a:r>
                        <a:rPr lang="en-US" sz="800" b="1" dirty="0">
                          <a:latin typeface="Comic Sans MS" panose="030F0702030302020204" pitchFamily="66" charset="0"/>
                        </a:rPr>
                        <a:t>ELG: Building Relationships </a:t>
                      </a:r>
                    </a:p>
                    <a:p>
                      <a:pPr algn="ctr"/>
                      <a:endParaRPr lang="en-US" sz="800" dirty="0">
                        <a:latin typeface="Comic Sans MS" panose="030F0702030302020204" pitchFamily="66" charset="0"/>
                      </a:endParaRP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Work and play cooperatively and take turns with others.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Form positive attachments to adults and friendships with peers;.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Show sensitivity to their own and to others’ needs. </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6">
                        <a:lumMod val="20000"/>
                        <a:lumOff val="80000"/>
                      </a:schemeClr>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ELG: Gross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Negotiate space and obstacles safely, with consideration for themselves and others.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 Demonstrate strength, balance and coordination when playing.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Move energetically, such as running, jumping, dancing, hopping, skipping and climbing.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ELG: Fine Motor Skills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Hold a pencil effectively in preparation for fluent writing – using the tripod grip in almost all cases. </a:t>
                      </a:r>
                    </a:p>
                    <a:p>
                      <a:pPr marL="0" marR="0" lvl="0" indent="0" algn="ctr" rtl="0">
                        <a:lnSpc>
                          <a:spcPct val="107000"/>
                        </a:lnSpc>
                        <a:spcBef>
                          <a:spcPts val="0"/>
                        </a:spcBef>
                        <a:spcAft>
                          <a:spcPts val="800"/>
                        </a:spcAft>
                        <a:buClrTx/>
                        <a:buSzTx/>
                        <a:buFontTx/>
                        <a:buNone/>
                      </a:pPr>
                      <a:r>
                        <a:rPr lang="en-US" sz="800" dirty="0">
                          <a:latin typeface="Comic Sans MS" panose="030F0702030302020204" pitchFamily="66" charset="0"/>
                        </a:rPr>
                        <a:t>Use a range of small tools, including scissors, paint brushes and cutlery.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Begin to show accuracy and care when drawing. </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FFCC"/>
                    </a:solidFill>
                  </a:tcPr>
                </a:tc>
                <a:tc>
                  <a:txBody>
                    <a:bodyPr/>
                    <a:lstStyle/>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ELG: Comprehension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 Demonstrate understanding of what has been read to them by retelling stories and narratives using their own words and recently introduced vocabulary.</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 Anticipate – where appropriate – key events in stories.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Use and understand recently introduced vocabulary during discussions about stories, non-fiction, rhymes and poems and during role-play.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ELG: Word Reading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Say a sound for each letter in the alphabet and at least 10 digraphs.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Read words consistent with their phonic knowledge by sound-blending.</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Read aloud simple sentences and books that are consistent with their phonic knowledge, including some common exception words.</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b="1" dirty="0">
                          <a:latin typeface="Comic Sans MS" panose="030F0702030302020204" pitchFamily="66" charset="0"/>
                        </a:rPr>
                        <a:t> ELG: Writing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Write recognisable letters, most of which are correctly formed.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Spell words by identifying sounds in them and representing the sounds with a letter or letters. </a:t>
                      </a:r>
                    </a:p>
                    <a:p>
                      <a:pPr marL="0" marR="0" lvl="0" indent="0" algn="ctr" defTabSz="914400" rtl="0" eaLnBrk="1" fontAlgn="auto" latinLnBrk="0" hangingPunct="1">
                        <a:lnSpc>
                          <a:spcPct val="107000"/>
                        </a:lnSpc>
                        <a:spcBef>
                          <a:spcPts val="0"/>
                        </a:spcBef>
                        <a:spcAft>
                          <a:spcPts val="800"/>
                        </a:spcAft>
                        <a:buClrTx/>
                        <a:buSzTx/>
                        <a:buFontTx/>
                        <a:buNone/>
                        <a:tabLst/>
                        <a:defRPr/>
                      </a:pPr>
                      <a:r>
                        <a:rPr lang="en-US" sz="800" dirty="0">
                          <a:latin typeface="Comic Sans MS" panose="030F0702030302020204" pitchFamily="66" charset="0"/>
                        </a:rPr>
                        <a:t> Write simple phrases and sentences that can be read by others.</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lumMod val="95000"/>
                      </a:schemeClr>
                    </a:solidFill>
                  </a:tcPr>
                </a:tc>
                <a:tc>
                  <a:txBody>
                    <a:bodyPr/>
                    <a:lstStyle/>
                    <a:p>
                      <a:pPr algn="ctr">
                        <a:lnSpc>
                          <a:spcPct val="107000"/>
                        </a:lnSpc>
                        <a:spcAft>
                          <a:spcPts val="800"/>
                        </a:spcAft>
                      </a:pPr>
                      <a:r>
                        <a:rPr lang="en-US" sz="800" b="1" dirty="0">
                          <a:latin typeface="Comic Sans MS" panose="030F0702030302020204" pitchFamily="66" charset="0"/>
                        </a:rPr>
                        <a:t>ELG: Number </a:t>
                      </a:r>
                    </a:p>
                    <a:p>
                      <a:pPr algn="ctr">
                        <a:lnSpc>
                          <a:spcPct val="107000"/>
                        </a:lnSpc>
                        <a:spcAft>
                          <a:spcPts val="800"/>
                        </a:spcAft>
                      </a:pPr>
                      <a:r>
                        <a:rPr lang="en-US" sz="800" dirty="0">
                          <a:latin typeface="Comic Sans MS" panose="030F0702030302020204" pitchFamily="66" charset="0"/>
                        </a:rPr>
                        <a:t>Have a deep understanding of number to 10, including the composition of each number; </a:t>
                      </a:r>
                    </a:p>
                    <a:p>
                      <a:pPr algn="ctr">
                        <a:lnSpc>
                          <a:spcPct val="107000"/>
                        </a:lnSpc>
                        <a:spcAft>
                          <a:spcPts val="800"/>
                        </a:spcAft>
                      </a:pPr>
                      <a:r>
                        <a:rPr lang="en-US" sz="800" dirty="0" err="1">
                          <a:latin typeface="Comic Sans MS" panose="030F0702030302020204" pitchFamily="66" charset="0"/>
                        </a:rPr>
                        <a:t>Subitise</a:t>
                      </a:r>
                      <a:r>
                        <a:rPr lang="en-US" sz="800" dirty="0">
                          <a:latin typeface="Comic Sans MS" panose="030F0702030302020204" pitchFamily="66" charset="0"/>
                        </a:rPr>
                        <a:t> (recognise quantities without counting) up to 5; - Automatically recall (without reference to rhymes, counting or other aids) number bonds up to 5 (including subtraction facts) and some number bonds to 10, including double facts. </a:t>
                      </a:r>
                    </a:p>
                    <a:p>
                      <a:pPr algn="ctr">
                        <a:lnSpc>
                          <a:spcPct val="107000"/>
                        </a:lnSpc>
                        <a:spcAft>
                          <a:spcPts val="800"/>
                        </a:spcAft>
                      </a:pPr>
                      <a:r>
                        <a:rPr lang="en-US" sz="800" b="1" dirty="0">
                          <a:latin typeface="Comic Sans MS" panose="030F0702030302020204" pitchFamily="66" charset="0"/>
                        </a:rPr>
                        <a:t>ELG: Numerical Patterns </a:t>
                      </a:r>
                    </a:p>
                    <a:p>
                      <a:pPr algn="ctr">
                        <a:lnSpc>
                          <a:spcPct val="107000"/>
                        </a:lnSpc>
                        <a:spcAft>
                          <a:spcPts val="800"/>
                        </a:spcAft>
                      </a:pPr>
                      <a:r>
                        <a:rPr lang="en-US" sz="800" dirty="0">
                          <a:latin typeface="Comic Sans MS" panose="030F0702030302020204" pitchFamily="66" charset="0"/>
                        </a:rPr>
                        <a:t>Verbally count beyond 20, recognising the pattern of the counting system; - Compare quantities up to 10 in different contexts, recognising when one quantity is greater than, less than or the same as the other quantity. </a:t>
                      </a:r>
                    </a:p>
                    <a:p>
                      <a:pPr algn="ctr">
                        <a:lnSpc>
                          <a:spcPct val="107000"/>
                        </a:lnSpc>
                        <a:spcAft>
                          <a:spcPts val="800"/>
                        </a:spcAft>
                      </a:pPr>
                      <a:r>
                        <a:rPr lang="en-US" sz="800" dirty="0">
                          <a:latin typeface="Comic Sans MS" panose="030F0702030302020204" pitchFamily="66" charset="0"/>
                        </a:rPr>
                        <a:t> Explore and represent patterns within numbers up to 10, including evens and odds, double facts and how quantities can be distributed equally.</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E1FFFF"/>
                    </a:solidFill>
                  </a:tcPr>
                </a:tc>
                <a:tc>
                  <a:txBody>
                    <a:bodyPr/>
                    <a:lstStyle/>
                    <a:p>
                      <a:pPr algn="ctr"/>
                      <a:r>
                        <a:rPr lang="en-US" sz="800" b="1" dirty="0">
                          <a:latin typeface="Comic Sans MS" panose="030F0702030302020204" pitchFamily="66" charset="0"/>
                        </a:rPr>
                        <a:t>ELG: Past and Present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Talk about the lives of the people around them and their roles in society.</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Know some similarities and differences between things in the past and now, drawing on their experiences and what has been read in class.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Understand the past through settings, characters and events encountered in books read in class and storytelling.</a:t>
                      </a:r>
                    </a:p>
                    <a:p>
                      <a:pPr algn="ctr"/>
                      <a:endParaRPr lang="en-US" sz="800" dirty="0">
                        <a:latin typeface="Comic Sans MS" panose="030F0702030302020204" pitchFamily="66" charset="0"/>
                      </a:endParaRPr>
                    </a:p>
                    <a:p>
                      <a:pPr algn="ctr"/>
                      <a:r>
                        <a:rPr lang="en-US" sz="800" b="1" dirty="0">
                          <a:latin typeface="Comic Sans MS" panose="030F0702030302020204" pitchFamily="66" charset="0"/>
                        </a:rPr>
                        <a:t> ELG: People, Culture and Communities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Describe their immediate environment using knowledge from observation, discussion, stories, non-fiction texts and maps.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Know some similarities and differences between different religious and cultural communities in this country, drawing on their experiences and what has been read in class.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Explain some similarities and differences between life in this country and life in other countries, drawing on knowledge from stories, non-fiction texts and – when appropriate – maps.</a:t>
                      </a:r>
                    </a:p>
                    <a:p>
                      <a:pPr algn="ctr"/>
                      <a:endParaRPr lang="en-US" sz="800" dirty="0">
                        <a:solidFill>
                          <a:schemeClr val="tx1"/>
                        </a:solidFill>
                        <a:latin typeface="Comic Sans MS" panose="030F0702030302020204" pitchFamily="66" charset="0"/>
                      </a:endParaRPr>
                    </a:p>
                    <a:p>
                      <a:pPr algn="ctr"/>
                      <a:r>
                        <a:rPr lang="en-US" sz="800" b="1" dirty="0">
                          <a:latin typeface="Comic Sans MS" panose="030F0702030302020204" pitchFamily="66" charset="0"/>
                        </a:rPr>
                        <a:t>ELG: The Natural World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Explore the natural world around them, making observations and drawing pictures of animals and plants.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Know some similarities and differences between the natural world around them and contrasting environments, drawing on their experiences and what has been read in class.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Understand some important processes and changes in the natural world around them, including the seasons and changing states of matter.</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4">
                        <a:lumMod val="20000"/>
                        <a:lumOff val="80000"/>
                      </a:schemeClr>
                    </a:solidFill>
                  </a:tcPr>
                </a:tc>
                <a:tc>
                  <a:txBody>
                    <a:bodyPr/>
                    <a:lstStyle/>
                    <a:p>
                      <a:pPr algn="ctr"/>
                      <a:r>
                        <a:rPr lang="en-US" sz="800" b="1" dirty="0">
                          <a:latin typeface="Comic Sans MS" panose="030F0702030302020204" pitchFamily="66" charset="0"/>
                        </a:rPr>
                        <a:t>ELG: Creating with Materials </a:t>
                      </a:r>
                    </a:p>
                    <a:p>
                      <a:pPr algn="ctr"/>
                      <a:endParaRPr lang="en-US" sz="800" b="1" dirty="0">
                        <a:latin typeface="Comic Sans MS" panose="030F0702030302020204" pitchFamily="66" charset="0"/>
                      </a:endParaRPr>
                    </a:p>
                    <a:p>
                      <a:pPr algn="ctr"/>
                      <a:r>
                        <a:rPr lang="en-US" sz="800" dirty="0">
                          <a:latin typeface="Comic Sans MS" panose="030F0702030302020204" pitchFamily="66" charset="0"/>
                        </a:rPr>
                        <a:t>Safely use and explore a variety of materials, tools and techniques, experimenting with colour, design, texture, form and function.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Share their creations, explaining the process they have used; - Make use of props and materials when role playing characters in narratives and stories.</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a:t>
                      </a:r>
                      <a:r>
                        <a:rPr lang="en-US" sz="800" b="1" dirty="0">
                          <a:latin typeface="Comic Sans MS" panose="030F0702030302020204" pitchFamily="66" charset="0"/>
                        </a:rPr>
                        <a:t>ELG: Being Imaginative and Expressive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Invent, adapt and recount narratives and stories with peers and their teacher. </a:t>
                      </a:r>
                    </a:p>
                    <a:p>
                      <a:pPr algn="ctr"/>
                      <a:endParaRPr lang="en-US" sz="800" dirty="0">
                        <a:latin typeface="Comic Sans MS" panose="030F0702030302020204" pitchFamily="66" charset="0"/>
                      </a:endParaRPr>
                    </a:p>
                    <a:p>
                      <a:pPr algn="ctr"/>
                      <a:r>
                        <a:rPr lang="en-US" sz="800" dirty="0">
                          <a:latin typeface="Comic Sans MS" panose="030F0702030302020204" pitchFamily="66" charset="0"/>
                        </a:rPr>
                        <a:t> Sing a range of well-known nursery rhymes and songs; Perform songs, rhymes, poems and stories with others, and – when appropriate – try to move in time with music. </a:t>
                      </a:r>
                      <a:endParaRPr lang="en-GB" sz="800" dirty="0">
                        <a:solidFill>
                          <a:schemeClr val="tx1"/>
                        </a:solidFill>
                        <a:latin typeface="Comic Sans MS" panose="030F0702030302020204" pitchFamily="66" charset="0"/>
                      </a:endParaRPr>
                    </a:p>
                  </a:txBody>
                  <a:tcPr marL="68580" marR="68580" marT="0"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FFEFFF"/>
                    </a:solidFill>
                  </a:tcPr>
                </a:tc>
                <a:extLst>
                  <a:ext uri="{0D108BD9-81ED-4DB2-BD59-A6C34878D82A}">
                    <a16:rowId xmlns:a16="http://schemas.microsoft.com/office/drawing/2014/main" val="663662612"/>
                  </a:ext>
                </a:extLst>
              </a:tr>
            </a:tbl>
          </a:graphicData>
        </a:graphic>
      </p:graphicFrame>
    </p:spTree>
    <p:extLst>
      <p:ext uri="{BB962C8B-B14F-4D97-AF65-F5344CB8AC3E}">
        <p14:creationId xmlns:p14="http://schemas.microsoft.com/office/powerpoint/2010/main" val="1979124110"/>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MigrationWizIdPermissions xmlns="d5070842-c366-4087-808f-79d833b512a8" xsi:nil="true"/>
    <_activity xmlns="d5070842-c366-4087-808f-79d833b512a8" xsi:nil="true"/>
    <MigrationWizId xmlns="d5070842-c366-4087-808f-79d833b512a8" xsi:nil="true"/>
    <MigrationWizIdVersion xmlns="d5070842-c366-4087-808f-79d833b512a8"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1483A29811AFCE4E90A31751523F14E3" ma:contentTypeVersion="17" ma:contentTypeDescription="Create a new document." ma:contentTypeScope="" ma:versionID="b89c0247b8f8bb98f4c5fba9b33ef2f9">
  <xsd:schema xmlns:xsd="http://www.w3.org/2001/XMLSchema" xmlns:xs="http://www.w3.org/2001/XMLSchema" xmlns:p="http://schemas.microsoft.com/office/2006/metadata/properties" xmlns:ns3="d5070842-c366-4087-808f-79d833b512a8" xmlns:ns4="57e2c7ac-0c07-4a48-9374-d2bfbfe273f4" targetNamespace="http://schemas.microsoft.com/office/2006/metadata/properties" ma:root="true" ma:fieldsID="c2b2780f2eef75b70f01fa2e7a1fc108" ns3:_="" ns4:_="">
    <xsd:import namespace="d5070842-c366-4087-808f-79d833b512a8"/>
    <xsd:import namespace="57e2c7ac-0c07-4a48-9374-d2bfbfe273f4"/>
    <xsd:element name="properties">
      <xsd:complexType>
        <xsd:sequence>
          <xsd:element name="documentManagement">
            <xsd:complexType>
              <xsd:all>
                <xsd:element ref="ns3:MigrationWizId" minOccurs="0"/>
                <xsd:element ref="ns3:MigrationWizIdPermissions" minOccurs="0"/>
                <xsd:element ref="ns3:MigrationWizIdVersion" minOccurs="0"/>
                <xsd:element ref="ns3:_activity" minOccurs="0"/>
                <xsd:element ref="ns3:MediaServiceMetadata" minOccurs="0"/>
                <xsd:element ref="ns3:MediaServiceFastMetadata" minOccurs="0"/>
                <xsd:element ref="ns3:MediaServiceSearchProperties" minOccurs="0"/>
                <xsd:element ref="ns3:MediaServiceObjectDetectorVersions" minOccurs="0"/>
                <xsd:element ref="ns3:MediaServiceSystemTags" minOccurs="0"/>
                <xsd:element ref="ns3:MediaServiceGenerationTime" minOccurs="0"/>
                <xsd:element ref="ns3:MediaServiceEventHashCode" minOccurs="0"/>
                <xsd:element ref="ns3:MediaLengthInSeconds" minOccurs="0"/>
                <xsd:element ref="ns3:MediaServiceDateTaken" minOccurs="0"/>
                <xsd:element ref="ns4:SharedWithUsers" minOccurs="0"/>
                <xsd:element ref="ns4:SharedWithDetails" minOccurs="0"/>
                <xsd:element ref="ns4:SharingHintHash" minOccurs="0"/>
                <xsd:element ref="ns3: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070842-c366-4087-808f-79d833b512a8" elementFormDefault="qualified">
    <xsd:import namespace="http://schemas.microsoft.com/office/2006/documentManagement/types"/>
    <xsd:import namespace="http://schemas.microsoft.com/office/infopath/2007/PartnerControls"/>
    <xsd:element name="MigrationWizId" ma:index="8" nillable="true" ma:displayName="MigrationWizId" ma:internalName="MigrationWizId">
      <xsd:simpleType>
        <xsd:restriction base="dms:Text"/>
      </xsd:simpleType>
    </xsd:element>
    <xsd:element name="MigrationWizIdPermissions" ma:index="9" nillable="true" ma:displayName="MigrationWizIdPermissions" ma:internalName="MigrationWizIdPermissions">
      <xsd:simpleType>
        <xsd:restriction base="dms:Text"/>
      </xsd:simpleType>
    </xsd:element>
    <xsd:element name="MigrationWizIdVersion" ma:index="10" nillable="true" ma:displayName="MigrationWizIdVersion" ma:internalName="MigrationWizIdVersion">
      <xsd:simpleType>
        <xsd:restriction base="dms:Text"/>
      </xsd:simpleType>
    </xsd:element>
    <xsd:element name="_activity" ma:index="11" nillable="true" ma:displayName="_activity" ma:hidden="true" ma:internalName="_activity" ma:readOnly="false">
      <xsd:simpleType>
        <xsd:restriction base="dms:Note"/>
      </xsd:simpleType>
    </xsd:element>
    <xsd:element name="MediaServiceMetadata" ma:index="12" nillable="true" ma:displayName="MediaServiceMetadata" ma:hidden="true" ma:internalName="MediaServiceMetadata" ma:readOnly="true">
      <xsd:simpleType>
        <xsd:restriction base="dms:Note"/>
      </xsd:simpleType>
    </xsd:element>
    <xsd:element name="MediaServiceFastMetadata" ma:index="13" nillable="true" ma:displayName="MediaServiceFastMetadata" ma:hidden="true" ma:internalName="MediaServiceFastMetadata" ma:readOnly="true">
      <xsd:simpleType>
        <xsd:restriction base="dms:Note"/>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MediaServiceObjectDetectorVersions" ma:index="15" nillable="true" ma:displayName="MediaServiceObjectDetectorVersions" ma:hidden="true" ma:indexed="true" ma:internalName="MediaServiceObjectDetectorVersions" ma:readOnly="true">
      <xsd:simpleType>
        <xsd:restriction base="dms:Text"/>
      </xsd:simpleType>
    </xsd:element>
    <xsd:element name="MediaServiceSystemTags" ma:index="16" nillable="true" ma:displayName="MediaServiceSystemTags" ma:hidden="true" ma:internalName="MediaServiceSystemTags" ma:readOnly="true">
      <xsd:simpleType>
        <xsd:restriction base="dms:Note"/>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DateTaken" ma:index="20" nillable="true" ma:displayName="MediaServiceDateTaken" ma:hidden="true" ma:indexed="true" ma:internalName="MediaServiceDateTaken" ma:readOnly="true">
      <xsd:simpleType>
        <xsd:restriction base="dms:Text"/>
      </xsd:simpleType>
    </xsd:element>
    <xsd:element name="MediaServiceOCR" ma:index="24"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57e2c7ac-0c07-4a48-9374-d2bfbfe273f4" elementFormDefault="qualified">
    <xsd:import namespace="http://schemas.microsoft.com/office/2006/documentManagement/types"/>
    <xsd:import namespace="http://schemas.microsoft.com/office/infopath/2007/PartnerControls"/>
    <xsd:element name="SharedWithUsers" ma:index="21"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2" nillable="true" ma:displayName="Shared With Details" ma:internalName="SharedWithDetails" ma:readOnly="true">
      <xsd:simpleType>
        <xsd:restriction base="dms:Note">
          <xsd:maxLength value="255"/>
        </xsd:restriction>
      </xsd:simpleType>
    </xsd:element>
    <xsd:element name="SharingHintHash" ma:index="23"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F63E2BB7-8164-4D4C-AF64-27DF4AE29F73}">
  <ds:schemaRefs>
    <ds:schemaRef ds:uri="http://schemas.microsoft.com/office/2006/metadata/properties"/>
    <ds:schemaRef ds:uri="http://purl.org/dc/elements/1.1/"/>
    <ds:schemaRef ds:uri="http://schemas.openxmlformats.org/package/2006/metadata/core-properties"/>
    <ds:schemaRef ds:uri="http://www.w3.org/XML/1998/namespace"/>
    <ds:schemaRef ds:uri="http://purl.org/dc/dcmitype/"/>
    <ds:schemaRef ds:uri="d5070842-c366-4087-808f-79d833b512a8"/>
    <ds:schemaRef ds:uri="http://schemas.microsoft.com/office/2006/documentManagement/types"/>
    <ds:schemaRef ds:uri="http://schemas.microsoft.com/office/infopath/2007/PartnerControls"/>
    <ds:schemaRef ds:uri="57e2c7ac-0c07-4a48-9374-d2bfbfe273f4"/>
    <ds:schemaRef ds:uri="http://purl.org/dc/terms/"/>
  </ds:schemaRefs>
</ds:datastoreItem>
</file>

<file path=customXml/itemProps2.xml><?xml version="1.0" encoding="utf-8"?>
<ds:datastoreItem xmlns:ds="http://schemas.openxmlformats.org/officeDocument/2006/customXml" ds:itemID="{738C9610-1FFE-4749-9F0B-63E7300251FB}">
  <ds:schemaRefs>
    <ds:schemaRef ds:uri="http://schemas.microsoft.com/sharepoint/v3/contenttype/forms"/>
  </ds:schemaRefs>
</ds:datastoreItem>
</file>

<file path=customXml/itemProps3.xml><?xml version="1.0" encoding="utf-8"?>
<ds:datastoreItem xmlns:ds="http://schemas.openxmlformats.org/officeDocument/2006/customXml" ds:itemID="{81272FED-B963-4B5D-9690-2DD71DA0E939}">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070842-c366-4087-808f-79d833b512a8"/>
    <ds:schemaRef ds:uri="57e2c7ac-0c07-4a48-9374-d2bfbfe273f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2350</TotalTime>
  <Words>9464</Words>
  <Application>Microsoft Office PowerPoint</Application>
  <PresentationFormat>Widescreen</PresentationFormat>
  <Paragraphs>1348</Paragraphs>
  <Slides>15</Slides>
  <Notes>12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15</vt:i4>
      </vt:variant>
    </vt:vector>
  </HeadingPairs>
  <TitlesOfParts>
    <vt:vector size="26" baseType="lpstr">
      <vt:lpstr>RM Typerighter old</vt:lpstr>
      <vt:lpstr>Amatic SC</vt:lpstr>
      <vt:lpstr>Calibri</vt:lpstr>
      <vt:lpstr>Acumin Pro</vt:lpstr>
      <vt:lpstr>Calibri Light</vt:lpstr>
      <vt:lpstr>Comic Sans MS</vt:lpstr>
      <vt:lpstr>Times New Roman</vt:lpstr>
      <vt:lpstr>Arial</vt:lpstr>
      <vt:lpstr>Letter-join Print Plus 1</vt:lpstr>
      <vt:lpstr>Courier New</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Rebecca Underwood (Avanti Gardens)</dc:creator>
  <cp:lastModifiedBy>Lyndsey Jennings</cp:lastModifiedBy>
  <cp:revision>702</cp:revision>
  <cp:lastPrinted>2021-08-05T14:24:40Z</cp:lastPrinted>
  <dcterms:created xsi:type="dcterms:W3CDTF">2021-06-03T07:59:39Z</dcterms:created>
  <dcterms:modified xsi:type="dcterms:W3CDTF">2025-02-16T18:13:37Z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0x0101001483A29811AFCE4E90A31751523F14E3</vt:lpwstr>
  </property>
</Properties>
</file>