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63" r:id="rId4"/>
    <p:sldId id="258" r:id="rId5"/>
    <p:sldId id="260" r:id="rId6"/>
    <p:sldId id="259" r:id="rId7"/>
    <p:sldId id="261" r:id="rId8"/>
    <p:sldId id="262" r:id="rId9"/>
    <p:sldId id="264"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4" d="100"/>
          <a:sy n="84" d="100"/>
        </p:scale>
        <p:origin x="581" y="8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39074495-33BD-4290-9015-E0F33F97EC60}" type="datetimeFigureOut">
              <a:rPr lang="en-GB" smtClean="0"/>
              <a:t>03/09/2022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DAB23EF-C1FA-4E2C-B51F-C9AF8CD65694}" type="slidenum">
              <a:rPr lang="en-GB" smtClean="0"/>
              <a:t>‹#›</a:t>
            </a:fld>
            <a:endParaRPr lang="en-GB"/>
          </a:p>
        </p:txBody>
      </p:sp>
    </p:spTree>
    <p:extLst>
      <p:ext uri="{BB962C8B-B14F-4D97-AF65-F5344CB8AC3E}">
        <p14:creationId xmlns:p14="http://schemas.microsoft.com/office/powerpoint/2010/main" val="4869446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9074495-33BD-4290-9015-E0F33F97EC60}" type="datetimeFigureOut">
              <a:rPr lang="en-GB" smtClean="0"/>
              <a:t>03/09/2022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DAB23EF-C1FA-4E2C-B51F-C9AF8CD65694}" type="slidenum">
              <a:rPr lang="en-GB" smtClean="0"/>
              <a:t>‹#›</a:t>
            </a:fld>
            <a:endParaRPr lang="en-GB"/>
          </a:p>
        </p:txBody>
      </p:sp>
    </p:spTree>
    <p:extLst>
      <p:ext uri="{BB962C8B-B14F-4D97-AF65-F5344CB8AC3E}">
        <p14:creationId xmlns:p14="http://schemas.microsoft.com/office/powerpoint/2010/main" val="8054417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39074495-33BD-4290-9015-E0F33F97EC60}" type="datetimeFigureOut">
              <a:rPr lang="en-GB" smtClean="0"/>
              <a:t>03/09/2022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DAB23EF-C1FA-4E2C-B51F-C9AF8CD65694}" type="slidenum">
              <a:rPr lang="en-GB" smtClean="0"/>
              <a:t>‹#›</a:t>
            </a:fld>
            <a:endParaRPr lang="en-GB"/>
          </a:p>
        </p:txBody>
      </p:sp>
    </p:spTree>
    <p:extLst>
      <p:ext uri="{BB962C8B-B14F-4D97-AF65-F5344CB8AC3E}">
        <p14:creationId xmlns:p14="http://schemas.microsoft.com/office/powerpoint/2010/main" val="423668405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39074495-33BD-4290-9015-E0F33F97EC60}" type="datetimeFigureOut">
              <a:rPr lang="en-GB" smtClean="0"/>
              <a:t>03/09/2022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DAB23EF-C1FA-4E2C-B51F-C9AF8CD65694}" type="slidenum">
              <a:rPr lang="en-GB" smtClean="0"/>
              <a:t>‹#›</a:t>
            </a:fld>
            <a:endParaRPr lang="en-GB"/>
          </a:p>
        </p:txBody>
      </p:sp>
    </p:spTree>
    <p:extLst>
      <p:ext uri="{BB962C8B-B14F-4D97-AF65-F5344CB8AC3E}">
        <p14:creationId xmlns:p14="http://schemas.microsoft.com/office/powerpoint/2010/main" val="1871640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39074495-33BD-4290-9015-E0F33F97EC60}" type="datetimeFigureOut">
              <a:rPr lang="en-GB" smtClean="0"/>
              <a:t>03/09/2022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DAB23EF-C1FA-4E2C-B51F-C9AF8CD65694}" type="slidenum">
              <a:rPr lang="en-GB" smtClean="0"/>
              <a:t>‹#›</a:t>
            </a:fld>
            <a:endParaRPr lang="en-GB"/>
          </a:p>
        </p:txBody>
      </p:sp>
    </p:spTree>
    <p:extLst>
      <p:ext uri="{BB962C8B-B14F-4D97-AF65-F5344CB8AC3E}">
        <p14:creationId xmlns:p14="http://schemas.microsoft.com/office/powerpoint/2010/main" val="10064244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39074495-33BD-4290-9015-E0F33F97EC60}" type="datetimeFigureOut">
              <a:rPr lang="en-GB" smtClean="0"/>
              <a:t>03/09/2022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DAB23EF-C1FA-4E2C-B51F-C9AF8CD65694}" type="slidenum">
              <a:rPr lang="en-GB" smtClean="0"/>
              <a:t>‹#›</a:t>
            </a:fld>
            <a:endParaRPr lang="en-GB"/>
          </a:p>
        </p:txBody>
      </p:sp>
    </p:spTree>
    <p:extLst>
      <p:ext uri="{BB962C8B-B14F-4D97-AF65-F5344CB8AC3E}">
        <p14:creationId xmlns:p14="http://schemas.microsoft.com/office/powerpoint/2010/main" val="21564496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9074495-33BD-4290-9015-E0F33F97EC60}" type="datetimeFigureOut">
              <a:rPr lang="en-GB" smtClean="0"/>
              <a:t>03/09/2022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DAB23EF-C1FA-4E2C-B51F-C9AF8CD65694}" type="slidenum">
              <a:rPr lang="en-GB" smtClean="0"/>
              <a:t>‹#›</a:t>
            </a:fld>
            <a:endParaRPr lang="en-GB"/>
          </a:p>
        </p:txBody>
      </p:sp>
    </p:spTree>
    <p:extLst>
      <p:ext uri="{BB962C8B-B14F-4D97-AF65-F5344CB8AC3E}">
        <p14:creationId xmlns:p14="http://schemas.microsoft.com/office/powerpoint/2010/main" val="146635382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39074495-33BD-4290-9015-E0F33F97EC60}" type="datetimeFigureOut">
              <a:rPr lang="en-GB" smtClean="0"/>
              <a:t>03/09/2022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DAB23EF-C1FA-4E2C-B51F-C9AF8CD65694}" type="slidenum">
              <a:rPr lang="en-GB" smtClean="0"/>
              <a:t>‹#›</a:t>
            </a:fld>
            <a:endParaRPr lang="en-GB"/>
          </a:p>
        </p:txBody>
      </p:sp>
    </p:spTree>
    <p:extLst>
      <p:ext uri="{BB962C8B-B14F-4D97-AF65-F5344CB8AC3E}">
        <p14:creationId xmlns:p14="http://schemas.microsoft.com/office/powerpoint/2010/main" val="390132903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39074495-33BD-4290-9015-E0F33F97EC60}" type="datetimeFigureOut">
              <a:rPr lang="en-GB" smtClean="0"/>
              <a:t>03/09/2022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DAB23EF-C1FA-4E2C-B51F-C9AF8CD65694}" type="slidenum">
              <a:rPr lang="en-GB" smtClean="0"/>
              <a:t>‹#›</a:t>
            </a:fld>
            <a:endParaRPr lang="en-GB"/>
          </a:p>
        </p:txBody>
      </p:sp>
    </p:spTree>
    <p:extLst>
      <p:ext uri="{BB962C8B-B14F-4D97-AF65-F5344CB8AC3E}">
        <p14:creationId xmlns:p14="http://schemas.microsoft.com/office/powerpoint/2010/main" val="427441289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9074495-33BD-4290-9015-E0F33F97EC60}" type="datetimeFigureOut">
              <a:rPr lang="en-GB" smtClean="0"/>
              <a:t>03/09/2022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DAB23EF-C1FA-4E2C-B51F-C9AF8CD65694}" type="slidenum">
              <a:rPr lang="en-GB" smtClean="0"/>
              <a:t>‹#›</a:t>
            </a:fld>
            <a:endParaRPr lang="en-GB"/>
          </a:p>
        </p:txBody>
      </p:sp>
    </p:spTree>
    <p:extLst>
      <p:ext uri="{BB962C8B-B14F-4D97-AF65-F5344CB8AC3E}">
        <p14:creationId xmlns:p14="http://schemas.microsoft.com/office/powerpoint/2010/main" val="11873536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9074495-33BD-4290-9015-E0F33F97EC60}" type="datetimeFigureOut">
              <a:rPr lang="en-GB" smtClean="0"/>
              <a:t>03/09/2022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DAB23EF-C1FA-4E2C-B51F-C9AF8CD65694}" type="slidenum">
              <a:rPr lang="en-GB" smtClean="0"/>
              <a:t>‹#›</a:t>
            </a:fld>
            <a:endParaRPr lang="en-GB"/>
          </a:p>
        </p:txBody>
      </p:sp>
    </p:spTree>
    <p:extLst>
      <p:ext uri="{BB962C8B-B14F-4D97-AF65-F5344CB8AC3E}">
        <p14:creationId xmlns:p14="http://schemas.microsoft.com/office/powerpoint/2010/main" val="156680998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9074495-33BD-4290-9015-E0F33F97EC60}" type="datetimeFigureOut">
              <a:rPr lang="en-GB" smtClean="0"/>
              <a:t>03/09/2022</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DAB23EF-C1FA-4E2C-B51F-C9AF8CD65694}" type="slidenum">
              <a:rPr lang="en-GB" smtClean="0"/>
              <a:t>‹#›</a:t>
            </a:fld>
            <a:endParaRPr lang="en-GB"/>
          </a:p>
        </p:txBody>
      </p:sp>
    </p:spTree>
    <p:extLst>
      <p:ext uri="{BB962C8B-B14F-4D97-AF65-F5344CB8AC3E}">
        <p14:creationId xmlns:p14="http://schemas.microsoft.com/office/powerpoint/2010/main" val="166262838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8" Type="http://schemas.openxmlformats.org/officeDocument/2006/relationships/image" Target="../media/image8.jpg"/><Relationship Id="rId3" Type="http://schemas.openxmlformats.org/officeDocument/2006/relationships/image" Target="../media/image3.png"/><Relationship Id="rId7" Type="http://schemas.openxmlformats.org/officeDocument/2006/relationships/image" Target="../media/image7.jpg"/><Relationship Id="rId2" Type="http://schemas.openxmlformats.org/officeDocument/2006/relationships/image" Target="../media/image2.jpg"/><Relationship Id="rId1" Type="http://schemas.openxmlformats.org/officeDocument/2006/relationships/slideLayout" Target="../slideLayouts/slideLayout6.xml"/><Relationship Id="rId6" Type="http://schemas.openxmlformats.org/officeDocument/2006/relationships/image" Target="../media/image6.jpg"/><Relationship Id="rId5" Type="http://schemas.openxmlformats.org/officeDocument/2006/relationships/image" Target="../media/image5.jpg"/><Relationship Id="rId10" Type="http://schemas.openxmlformats.org/officeDocument/2006/relationships/image" Target="../media/image10.jpeg"/><Relationship Id="rId4" Type="http://schemas.openxmlformats.org/officeDocument/2006/relationships/image" Target="../media/image4.jpg"/><Relationship Id="rId9" Type="http://schemas.openxmlformats.org/officeDocument/2006/relationships/image" Target="../media/image9.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latin typeface="Ink Free" panose="03080402000500000000" pitchFamily="66" charset="0"/>
              </a:rPr>
              <a:t>No outsiders</a:t>
            </a:r>
            <a:endParaRPr lang="en-GB" dirty="0">
              <a:latin typeface="Ink Free" panose="03080402000500000000" pitchFamily="66" charset="0"/>
            </a:endParaRPr>
          </a:p>
        </p:txBody>
      </p:sp>
      <p:sp>
        <p:nvSpPr>
          <p:cNvPr id="3" name="Subtitle 2"/>
          <p:cNvSpPr>
            <a:spLocks noGrp="1"/>
          </p:cNvSpPr>
          <p:nvPr>
            <p:ph type="subTitle" idx="1"/>
          </p:nvPr>
        </p:nvSpPr>
        <p:spPr/>
        <p:txBody>
          <a:bodyPr/>
          <a:lstStyle/>
          <a:p>
            <a:r>
              <a:rPr lang="en-GB" dirty="0" smtClean="0">
                <a:latin typeface="Ink Free" panose="03080402000500000000" pitchFamily="66" charset="0"/>
              </a:rPr>
              <a:t>Week 7</a:t>
            </a:r>
          </a:p>
          <a:p>
            <a:r>
              <a:rPr lang="en-GB" dirty="0" smtClean="0">
                <a:latin typeface="Ink Free" panose="03080402000500000000" pitchFamily="66" charset="0"/>
              </a:rPr>
              <a:t>The Equality Act</a:t>
            </a:r>
            <a:endParaRPr lang="en-GB" dirty="0">
              <a:latin typeface="Ink Free" panose="03080402000500000000" pitchFamily="66" charset="0"/>
            </a:endParaRPr>
          </a:p>
        </p:txBody>
      </p:sp>
    </p:spTree>
    <p:extLst>
      <p:ext uri="{BB962C8B-B14F-4D97-AF65-F5344CB8AC3E}">
        <p14:creationId xmlns:p14="http://schemas.microsoft.com/office/powerpoint/2010/main" val="327133597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1524000" y="1122362"/>
            <a:ext cx="9144000" cy="2961957"/>
          </a:xfrm>
        </p:spPr>
        <p:txBody>
          <a:bodyPr>
            <a:normAutofit fontScale="90000"/>
          </a:bodyPr>
          <a:lstStyle/>
          <a:p>
            <a:r>
              <a:rPr lang="en-GB" sz="2700" dirty="0" err="1">
                <a:latin typeface="Ink Free" panose="03080402000500000000" pitchFamily="66" charset="0"/>
              </a:rPr>
              <a:t>Winry</a:t>
            </a:r>
            <a:r>
              <a:rPr lang="en-GB" sz="2700" dirty="0">
                <a:latin typeface="Ink Free" panose="03080402000500000000" pitchFamily="66" charset="0"/>
              </a:rPr>
              <a:t> Hall is a happy, healthy, confident 13 month old baby who is a bundle of joy, always laughing. </a:t>
            </a:r>
            <a:r>
              <a:rPr lang="en-GB" sz="2700" dirty="0" smtClean="0">
                <a:latin typeface="Ink Free" panose="03080402000500000000" pitchFamily="66" charset="0"/>
              </a:rPr>
              <a:t/>
            </a:r>
            <a:br>
              <a:rPr lang="en-GB" sz="2700" dirty="0" smtClean="0">
                <a:latin typeface="Ink Free" panose="03080402000500000000" pitchFamily="66" charset="0"/>
              </a:rPr>
            </a:br>
            <a:r>
              <a:rPr lang="en-GB" sz="2700" dirty="0" err="1" smtClean="0">
                <a:latin typeface="Ink Free" panose="03080402000500000000" pitchFamily="66" charset="0"/>
              </a:rPr>
              <a:t>Winry</a:t>
            </a:r>
            <a:r>
              <a:rPr lang="en-GB" sz="2700" dirty="0" smtClean="0">
                <a:latin typeface="Ink Free" panose="03080402000500000000" pitchFamily="66" charset="0"/>
              </a:rPr>
              <a:t> </a:t>
            </a:r>
            <a:r>
              <a:rPr lang="en-GB" sz="2700" dirty="0">
                <a:latin typeface="Ink Free" panose="03080402000500000000" pitchFamily="66" charset="0"/>
              </a:rPr>
              <a:t>was born with a birthmark on her face so she looks different to other babies. </a:t>
            </a:r>
            <a:r>
              <a:rPr lang="en-GB" sz="2700" dirty="0" smtClean="0">
                <a:latin typeface="Ink Free" panose="03080402000500000000" pitchFamily="66" charset="0"/>
              </a:rPr>
              <a:t/>
            </a:r>
            <a:br>
              <a:rPr lang="en-GB" sz="2700" dirty="0" smtClean="0">
                <a:latin typeface="Ink Free" panose="03080402000500000000" pitchFamily="66" charset="0"/>
              </a:rPr>
            </a:br>
            <a:r>
              <a:rPr lang="en-GB" sz="2700" dirty="0" err="1" smtClean="0">
                <a:latin typeface="Ink Free" panose="03080402000500000000" pitchFamily="66" charset="0"/>
              </a:rPr>
              <a:t>Winry's</a:t>
            </a:r>
            <a:r>
              <a:rPr lang="en-GB" sz="2700" dirty="0" smtClean="0">
                <a:latin typeface="Ink Free" panose="03080402000500000000" pitchFamily="66" charset="0"/>
              </a:rPr>
              <a:t> </a:t>
            </a:r>
            <a:r>
              <a:rPr lang="en-GB" sz="2700" dirty="0">
                <a:latin typeface="Ink Free" panose="03080402000500000000" pitchFamily="66" charset="0"/>
              </a:rPr>
              <a:t>mother is using social media to reimagine beauty standards and show her baby that she is beautiful.</a:t>
            </a:r>
            <a:r>
              <a:rPr lang="en-GB" dirty="0"/>
              <a:t/>
            </a:r>
            <a:br>
              <a:rPr lang="en-GB" dirty="0"/>
            </a:br>
            <a:endParaRPr lang="en-GB" dirty="0"/>
          </a:p>
        </p:txBody>
      </p:sp>
      <p:pic>
        <p:nvPicPr>
          <p:cNvPr id="6" name="Picture 5"/>
          <p:cNvPicPr>
            <a:picLocks noChangeAspect="1"/>
          </p:cNvPicPr>
          <p:nvPr/>
        </p:nvPicPr>
        <p:blipFill>
          <a:blip r:embed="rId2"/>
          <a:stretch>
            <a:fillRect/>
          </a:stretch>
        </p:blipFill>
        <p:spPr>
          <a:xfrm>
            <a:off x="3636476" y="3524242"/>
            <a:ext cx="5145470" cy="2700762"/>
          </a:xfrm>
          <a:prstGeom prst="rect">
            <a:avLst/>
          </a:prstGeom>
        </p:spPr>
      </p:pic>
    </p:spTree>
    <p:extLst>
      <p:ext uri="{BB962C8B-B14F-4D97-AF65-F5344CB8AC3E}">
        <p14:creationId xmlns:p14="http://schemas.microsoft.com/office/powerpoint/2010/main" val="94298451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latin typeface="Ink Free" panose="03080402000500000000" pitchFamily="66" charset="0"/>
              </a:rPr>
              <a:t>Light your candle</a:t>
            </a:r>
            <a:endParaRPr lang="en-GB" dirty="0">
              <a:latin typeface="Ink Free" panose="03080402000500000000" pitchFamily="66" charset="0"/>
            </a:endParaRPr>
          </a:p>
        </p:txBody>
      </p:sp>
      <p:sp>
        <p:nvSpPr>
          <p:cNvPr id="3" name="TextBox 2"/>
          <p:cNvSpPr txBox="1"/>
          <p:nvPr/>
        </p:nvSpPr>
        <p:spPr>
          <a:xfrm>
            <a:off x="906087" y="1886989"/>
            <a:ext cx="10449098" cy="923330"/>
          </a:xfrm>
          <a:prstGeom prst="rect">
            <a:avLst/>
          </a:prstGeom>
          <a:noFill/>
        </p:spPr>
        <p:txBody>
          <a:bodyPr wrap="square" rtlCol="0">
            <a:spAutoFit/>
          </a:bodyPr>
          <a:lstStyle/>
          <a:p>
            <a:r>
              <a:rPr lang="en-GB" dirty="0" smtClean="0">
                <a:latin typeface="Ink Free" panose="03080402000500000000" pitchFamily="66" charset="0"/>
              </a:rPr>
              <a:t>Over the last 7 weeks we have looked at “No outsiders”. In our school we will not discriminate against others. Think how you can make this happen as you look at the pictures.</a:t>
            </a:r>
          </a:p>
          <a:p>
            <a:endParaRPr lang="en-GB" dirty="0">
              <a:latin typeface="Ink Free" panose="03080402000500000000" pitchFamily="66" charset="0"/>
            </a:endParaRPr>
          </a:p>
        </p:txBody>
      </p:sp>
      <p:sp>
        <p:nvSpPr>
          <p:cNvPr id="7" name="Heart 6"/>
          <p:cNvSpPr/>
          <p:nvPr/>
        </p:nvSpPr>
        <p:spPr>
          <a:xfrm>
            <a:off x="237198" y="2442371"/>
            <a:ext cx="2766616" cy="2751513"/>
          </a:xfrm>
          <a:prstGeom prst="heart">
            <a:avLst/>
          </a:prstGeom>
          <a:blipFill dpi="0" rotWithShape="1">
            <a:blip r:embed="rId2">
              <a:extLst>
                <a:ext uri="{28A0092B-C50C-407E-A947-70E740481C1C}">
                  <a14:useLocalDpi xmlns:a14="http://schemas.microsoft.com/office/drawing/2010/main" val="0"/>
                </a:ext>
              </a:extLst>
            </a:blip>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Heart 8"/>
          <p:cNvSpPr/>
          <p:nvPr/>
        </p:nvSpPr>
        <p:spPr>
          <a:xfrm>
            <a:off x="9147156" y="2442371"/>
            <a:ext cx="2643448" cy="2369128"/>
          </a:xfrm>
          <a:prstGeom prst="heart">
            <a:avLst/>
          </a:prstGeom>
          <a:blipFill dpi="0" rotWithShape="1">
            <a:blip r:embed="rId3">
              <a:extLst>
                <a:ext uri="{28A0092B-C50C-407E-A947-70E740481C1C}">
                  <a14:useLocalDpi xmlns:a14="http://schemas.microsoft.com/office/drawing/2010/main" val="0"/>
                </a:ext>
              </a:extLst>
            </a:blip>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Heart 9"/>
          <p:cNvSpPr/>
          <p:nvPr/>
        </p:nvSpPr>
        <p:spPr>
          <a:xfrm>
            <a:off x="3167148" y="2706719"/>
            <a:ext cx="2502131" cy="2231040"/>
          </a:xfrm>
          <a:prstGeom prst="heart">
            <a:avLst/>
          </a:prstGeom>
          <a:blipFill dpi="0" rotWithShape="1">
            <a:blip r:embed="rId4">
              <a:extLst>
                <a:ext uri="{28A0092B-C50C-407E-A947-70E740481C1C}">
                  <a14:useLocalDpi xmlns:a14="http://schemas.microsoft.com/office/drawing/2010/main" val="0"/>
                </a:ext>
              </a:extLst>
            </a:blip>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Heart 10"/>
          <p:cNvSpPr/>
          <p:nvPr/>
        </p:nvSpPr>
        <p:spPr>
          <a:xfrm>
            <a:off x="315885" y="4937759"/>
            <a:ext cx="2452254" cy="1828801"/>
          </a:xfrm>
          <a:prstGeom prst="heart">
            <a:avLst/>
          </a:prstGeom>
          <a:blipFill dpi="0" rotWithShape="1">
            <a:blip r:embed="rId5">
              <a:extLst>
                <a:ext uri="{28A0092B-C50C-407E-A947-70E740481C1C}">
                  <a14:useLocalDpi xmlns:a14="http://schemas.microsoft.com/office/drawing/2010/main" val="0"/>
                </a:ext>
              </a:extLst>
            </a:blip>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Heart 11"/>
          <p:cNvSpPr/>
          <p:nvPr/>
        </p:nvSpPr>
        <p:spPr>
          <a:xfrm>
            <a:off x="6304204" y="4614182"/>
            <a:ext cx="2514600" cy="1903615"/>
          </a:xfrm>
          <a:prstGeom prst="heart">
            <a:avLst/>
          </a:prstGeom>
          <a:blipFill dpi="0" rotWithShape="1">
            <a:blip r:embed="rId6">
              <a:extLst>
                <a:ext uri="{28A0092B-C50C-407E-A947-70E740481C1C}">
                  <a14:useLocalDpi xmlns:a14="http://schemas.microsoft.com/office/drawing/2010/main" val="0"/>
                </a:ext>
              </a:extLst>
            </a:blip>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Heart 12"/>
          <p:cNvSpPr/>
          <p:nvPr/>
        </p:nvSpPr>
        <p:spPr>
          <a:xfrm>
            <a:off x="6190344" y="2573246"/>
            <a:ext cx="2321887" cy="1959538"/>
          </a:xfrm>
          <a:prstGeom prst="heart">
            <a:avLst/>
          </a:prstGeom>
          <a:blipFill dpi="0" rotWithShape="1">
            <a:blip r:embed="rId7">
              <a:extLst>
                <a:ext uri="{28A0092B-C50C-407E-A947-70E740481C1C}">
                  <a14:useLocalDpi xmlns:a14="http://schemas.microsoft.com/office/drawing/2010/main" val="0"/>
                </a:ext>
              </a:extLst>
            </a:blip>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Heart 13"/>
          <p:cNvSpPr/>
          <p:nvPr/>
        </p:nvSpPr>
        <p:spPr>
          <a:xfrm>
            <a:off x="3610380" y="4937759"/>
            <a:ext cx="2443942" cy="1891822"/>
          </a:xfrm>
          <a:prstGeom prst="heart">
            <a:avLst/>
          </a:prstGeom>
          <a:blipFill dpi="0" rotWithShape="1">
            <a:blip r:embed="rId8">
              <a:extLst>
                <a:ext uri="{28A0092B-C50C-407E-A947-70E740481C1C}">
                  <a14:useLocalDpi xmlns:a14="http://schemas.microsoft.com/office/drawing/2010/main" val="0"/>
                </a:ext>
              </a:extLst>
            </a:blip>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5" name="Picture 14"/>
          <p:cNvPicPr>
            <a:picLocks noChangeAspect="1"/>
          </p:cNvPicPr>
          <p:nvPr/>
        </p:nvPicPr>
        <p:blipFill>
          <a:blip r:embed="rId9"/>
          <a:stretch>
            <a:fillRect/>
          </a:stretch>
        </p:blipFill>
        <p:spPr>
          <a:xfrm>
            <a:off x="6367138" y="166872"/>
            <a:ext cx="3288055" cy="1644028"/>
          </a:xfrm>
          <a:prstGeom prst="rect">
            <a:avLst/>
          </a:prstGeom>
        </p:spPr>
      </p:pic>
      <p:sp>
        <p:nvSpPr>
          <p:cNvPr id="16" name="Heart 15"/>
          <p:cNvSpPr/>
          <p:nvPr/>
        </p:nvSpPr>
        <p:spPr>
          <a:xfrm>
            <a:off x="8886305" y="4746567"/>
            <a:ext cx="3103805" cy="1961804"/>
          </a:xfrm>
          <a:prstGeom prst="heart">
            <a:avLst/>
          </a:prstGeom>
          <a:blipFill dpi="0" rotWithShape="1">
            <a:blip r:embed="rId10" cstate="print">
              <a:extLst>
                <a:ext uri="{28A0092B-C50C-407E-A947-70E740481C1C}">
                  <a14:useLocalDpi xmlns:a14="http://schemas.microsoft.com/office/drawing/2010/main" val="0"/>
                </a:ext>
              </a:extLst>
            </a:blip>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75471794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1524000" y="1122363"/>
            <a:ext cx="9144000" cy="4259534"/>
          </a:xfrm>
        </p:spPr>
        <p:txBody>
          <a:bodyPr>
            <a:normAutofit/>
          </a:bodyPr>
          <a:lstStyle/>
          <a:p>
            <a:r>
              <a:rPr lang="en-GB" sz="2200" dirty="0">
                <a:latin typeface="Ink Free" panose="03080402000500000000" pitchFamily="66" charset="0"/>
              </a:rPr>
              <a:t>Mum says, "For a lot of people, this is the first time seeing a birth mark like hers and that's part of why I enjoy sharing. </a:t>
            </a:r>
            <a:r>
              <a:rPr lang="en-GB" sz="2200" dirty="0" smtClean="0">
                <a:latin typeface="Ink Free" panose="03080402000500000000" pitchFamily="66" charset="0"/>
              </a:rPr>
              <a:t/>
            </a:r>
            <a:br>
              <a:rPr lang="en-GB" sz="2200" dirty="0" smtClean="0">
                <a:latin typeface="Ink Free" panose="03080402000500000000" pitchFamily="66" charset="0"/>
              </a:rPr>
            </a:br>
            <a:r>
              <a:rPr lang="en-GB" sz="2200" dirty="0" smtClean="0">
                <a:latin typeface="Ink Free" panose="03080402000500000000" pitchFamily="66" charset="0"/>
              </a:rPr>
              <a:t>This </a:t>
            </a:r>
            <a:r>
              <a:rPr lang="en-GB" sz="2200" dirty="0">
                <a:latin typeface="Ink Free" panose="03080402000500000000" pitchFamily="66" charset="0"/>
              </a:rPr>
              <a:t>is a good </a:t>
            </a:r>
            <a:r>
              <a:rPr lang="en-GB" sz="2200" dirty="0" smtClean="0">
                <a:latin typeface="Ink Free" panose="03080402000500000000" pitchFamily="66" charset="0"/>
              </a:rPr>
              <a:t>conversation: to </a:t>
            </a:r>
            <a:r>
              <a:rPr lang="en-GB" sz="2200" dirty="0">
                <a:latin typeface="Ink Free" panose="03080402000500000000" pitchFamily="66" charset="0"/>
              </a:rPr>
              <a:t>see </a:t>
            </a:r>
            <a:r>
              <a:rPr lang="en-GB" sz="2200" dirty="0" smtClean="0">
                <a:latin typeface="Ink Free" panose="03080402000500000000" pitchFamily="66" charset="0"/>
              </a:rPr>
              <a:t>children who </a:t>
            </a:r>
            <a:r>
              <a:rPr lang="en-GB" sz="2200" dirty="0">
                <a:latin typeface="Ink Free" panose="03080402000500000000" pitchFamily="66" charset="0"/>
              </a:rPr>
              <a:t>have differences, or for those parents who do have a kid that looks like </a:t>
            </a:r>
            <a:r>
              <a:rPr lang="en-GB" sz="2200" dirty="0" err="1">
                <a:latin typeface="Ink Free" panose="03080402000500000000" pitchFamily="66" charset="0"/>
              </a:rPr>
              <a:t>Winry</a:t>
            </a:r>
            <a:r>
              <a:rPr lang="en-GB" sz="2200" dirty="0">
                <a:latin typeface="Ink Free" panose="03080402000500000000" pitchFamily="66" charset="0"/>
              </a:rPr>
              <a:t> or has any kind of birthmark, to see their child represented</a:t>
            </a:r>
            <a:r>
              <a:rPr lang="en-GB" sz="2200" dirty="0" smtClean="0">
                <a:latin typeface="Ink Free" panose="03080402000500000000" pitchFamily="66" charset="0"/>
              </a:rPr>
              <a:t>.“</a:t>
            </a:r>
            <a:br>
              <a:rPr lang="en-GB" sz="2200" dirty="0" smtClean="0">
                <a:latin typeface="Ink Free" panose="03080402000500000000" pitchFamily="66" charset="0"/>
              </a:rPr>
            </a:br>
            <a:r>
              <a:rPr lang="en-GB" sz="2200" dirty="0">
                <a:latin typeface="Ink Free" panose="03080402000500000000" pitchFamily="66" charset="0"/>
              </a:rPr>
              <a:t/>
            </a:r>
            <a:br>
              <a:rPr lang="en-GB" sz="2200" dirty="0">
                <a:latin typeface="Ink Free" panose="03080402000500000000" pitchFamily="66" charset="0"/>
              </a:rPr>
            </a:br>
            <a:r>
              <a:rPr lang="en-GB" sz="2200" dirty="0">
                <a:latin typeface="Ink Free" panose="03080402000500000000" pitchFamily="66" charset="0"/>
              </a:rPr>
              <a:t>Mum says being different can be a child's superpower</a:t>
            </a:r>
            <a:r>
              <a:rPr lang="en-GB" sz="2200" dirty="0" smtClean="0">
                <a:latin typeface="Ink Free" panose="03080402000500000000" pitchFamily="66" charset="0"/>
              </a:rPr>
              <a:t>.</a:t>
            </a:r>
            <a:br>
              <a:rPr lang="en-GB" sz="2200" dirty="0" smtClean="0">
                <a:latin typeface="Ink Free" panose="03080402000500000000" pitchFamily="66" charset="0"/>
              </a:rPr>
            </a:br>
            <a:r>
              <a:rPr lang="en-GB" sz="2200" dirty="0">
                <a:latin typeface="Ink Free" panose="03080402000500000000" pitchFamily="66" charset="0"/>
              </a:rPr>
              <a:t/>
            </a:r>
            <a:br>
              <a:rPr lang="en-GB" sz="2200" dirty="0">
                <a:latin typeface="Ink Free" panose="03080402000500000000" pitchFamily="66" charset="0"/>
              </a:rPr>
            </a:br>
            <a:r>
              <a:rPr lang="en-GB" sz="2200" dirty="0">
                <a:latin typeface="Ink Free" panose="03080402000500000000" pitchFamily="66" charset="0"/>
              </a:rPr>
              <a:t>As </a:t>
            </a:r>
            <a:r>
              <a:rPr lang="en-GB" sz="2200" dirty="0" err="1">
                <a:latin typeface="Ink Free" panose="03080402000500000000" pitchFamily="66" charset="0"/>
              </a:rPr>
              <a:t>Winry</a:t>
            </a:r>
            <a:r>
              <a:rPr lang="en-GB" sz="2200" dirty="0">
                <a:latin typeface="Ink Free" panose="03080402000500000000" pitchFamily="66" charset="0"/>
              </a:rPr>
              <a:t> grows older, she will have to be careful to use sunscreen and wear hats to protect her skin, but Mum says her biggest worry is bullying at school, and experiences she might have in her childhood.</a:t>
            </a:r>
            <a:r>
              <a:rPr lang="en-GB" dirty="0"/>
              <a:t/>
            </a:r>
            <a:br>
              <a:rPr lang="en-GB" dirty="0"/>
            </a:br>
            <a:endParaRPr lang="en-GB" sz="2400" dirty="0"/>
          </a:p>
        </p:txBody>
      </p:sp>
    </p:spTree>
    <p:extLst>
      <p:ext uri="{BB962C8B-B14F-4D97-AF65-F5344CB8AC3E}">
        <p14:creationId xmlns:p14="http://schemas.microsoft.com/office/powerpoint/2010/main" val="342622501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1524000" y="1122363"/>
            <a:ext cx="9144000" cy="4799466"/>
          </a:xfrm>
        </p:spPr>
        <p:txBody>
          <a:bodyPr>
            <a:normAutofit/>
          </a:bodyPr>
          <a:lstStyle/>
          <a:p>
            <a:r>
              <a:rPr lang="en-GB" sz="2200" dirty="0">
                <a:latin typeface="Ink Free" panose="03080402000500000000" pitchFamily="66" charset="0"/>
              </a:rPr>
              <a:t>what do you see in the picture, what do you think this story is about?</a:t>
            </a:r>
            <a:br>
              <a:rPr lang="en-GB" sz="2200" dirty="0">
                <a:latin typeface="Ink Free" panose="03080402000500000000" pitchFamily="66" charset="0"/>
              </a:rPr>
            </a:br>
            <a:r>
              <a:rPr lang="en-GB" sz="2200" dirty="0">
                <a:latin typeface="Ink Free" panose="03080402000500000000" pitchFamily="66" charset="0"/>
              </a:rPr>
              <a:t>- what is a birth mark? </a:t>
            </a:r>
            <a:br>
              <a:rPr lang="en-GB" sz="2200" dirty="0">
                <a:latin typeface="Ink Free" panose="03080402000500000000" pitchFamily="66" charset="0"/>
              </a:rPr>
            </a:br>
            <a:r>
              <a:rPr lang="en-GB" sz="2200" dirty="0">
                <a:latin typeface="Ink Free" panose="03080402000500000000" pitchFamily="66" charset="0"/>
              </a:rPr>
              <a:t>- who decides what is beautiful and not beautiful in society? How do we get these messages? </a:t>
            </a:r>
            <a:br>
              <a:rPr lang="en-GB" sz="2200" dirty="0">
                <a:latin typeface="Ink Free" panose="03080402000500000000" pitchFamily="66" charset="0"/>
              </a:rPr>
            </a:br>
            <a:r>
              <a:rPr lang="en-GB" sz="2200" dirty="0">
                <a:latin typeface="Ink Free" panose="03080402000500000000" pitchFamily="66" charset="0"/>
              </a:rPr>
              <a:t>- </a:t>
            </a:r>
            <a:r>
              <a:rPr lang="en-GB" sz="2200" dirty="0" smtClean="0">
                <a:latin typeface="Ink Free" panose="03080402000500000000" pitchFamily="66" charset="0"/>
              </a:rPr>
              <a:t>Mum's </a:t>
            </a:r>
            <a:r>
              <a:rPr lang="en-GB" sz="2200" dirty="0">
                <a:latin typeface="Ink Free" panose="03080402000500000000" pitchFamily="66" charset="0"/>
              </a:rPr>
              <a:t>bigger worry is bullying by other children - why?</a:t>
            </a:r>
            <a:br>
              <a:rPr lang="en-GB" sz="2200" dirty="0">
                <a:latin typeface="Ink Free" panose="03080402000500000000" pitchFamily="66" charset="0"/>
              </a:rPr>
            </a:br>
            <a:r>
              <a:rPr lang="en-GB" sz="2200" dirty="0">
                <a:latin typeface="Ink Free" panose="03080402000500000000" pitchFamily="66" charset="0"/>
              </a:rPr>
              <a:t>- where does bullying come from? </a:t>
            </a:r>
            <a:br>
              <a:rPr lang="en-GB" sz="2200" dirty="0">
                <a:latin typeface="Ink Free" panose="03080402000500000000" pitchFamily="66" charset="0"/>
              </a:rPr>
            </a:br>
            <a:r>
              <a:rPr lang="en-GB" sz="2200" dirty="0" smtClean="0">
                <a:latin typeface="Ink Free" panose="03080402000500000000" pitchFamily="66" charset="0"/>
              </a:rPr>
              <a:t>should Mum be worried about bullying? If </a:t>
            </a:r>
            <a:r>
              <a:rPr lang="en-GB" sz="2200" dirty="0" err="1" smtClean="0">
                <a:latin typeface="Ink Free" panose="03080402000500000000" pitchFamily="66" charset="0"/>
              </a:rPr>
              <a:t>Winry</a:t>
            </a:r>
            <a:r>
              <a:rPr lang="en-GB" sz="2200" dirty="0" smtClean="0">
                <a:latin typeface="Ink Free" panose="03080402000500000000" pitchFamily="66" charset="0"/>
              </a:rPr>
              <a:t> came to our school, would that be a problem?</a:t>
            </a:r>
            <a:br>
              <a:rPr lang="en-GB" sz="2200" dirty="0" smtClean="0">
                <a:latin typeface="Ink Free" panose="03080402000500000000" pitchFamily="66" charset="0"/>
              </a:rPr>
            </a:br>
            <a:r>
              <a:rPr lang="en-GB" sz="2200" dirty="0">
                <a:latin typeface="Ink Free" panose="03080402000500000000" pitchFamily="66" charset="0"/>
              </a:rPr>
              <a:t/>
            </a:r>
            <a:br>
              <a:rPr lang="en-GB" sz="2200" dirty="0">
                <a:latin typeface="Ink Free" panose="03080402000500000000" pitchFamily="66" charset="0"/>
              </a:rPr>
            </a:br>
            <a:r>
              <a:rPr lang="en-GB" sz="2200" dirty="0">
                <a:latin typeface="Ink Free" panose="03080402000500000000" pitchFamily="66" charset="0"/>
              </a:rPr>
              <a:t>- There is a video in the link were we can see </a:t>
            </a:r>
            <a:r>
              <a:rPr lang="en-GB" sz="2200" dirty="0" err="1">
                <a:latin typeface="Ink Free" panose="03080402000500000000" pitchFamily="66" charset="0"/>
              </a:rPr>
              <a:t>Winry</a:t>
            </a:r>
            <a:r>
              <a:rPr lang="en-GB" sz="2200" dirty="0">
                <a:latin typeface="Ink Free" panose="03080402000500000000" pitchFamily="66" charset="0"/>
              </a:rPr>
              <a:t> has a doll that looks like her - why do you think that is important for </a:t>
            </a:r>
            <a:r>
              <a:rPr lang="en-GB" sz="2200" dirty="0" err="1">
                <a:latin typeface="Ink Free" panose="03080402000500000000" pitchFamily="66" charset="0"/>
              </a:rPr>
              <a:t>Winry</a:t>
            </a:r>
            <a:r>
              <a:rPr lang="en-GB" sz="2200" dirty="0">
                <a:latin typeface="Ink Free" panose="03080402000500000000" pitchFamily="66" charset="0"/>
              </a:rPr>
              <a:t>?</a:t>
            </a:r>
            <a:br>
              <a:rPr lang="en-GB" sz="2200" dirty="0">
                <a:latin typeface="Ink Free" panose="03080402000500000000" pitchFamily="66" charset="0"/>
              </a:rPr>
            </a:br>
            <a:endParaRPr lang="en-GB" sz="3600" dirty="0">
              <a:latin typeface="Ink Free" panose="03080402000500000000" pitchFamily="66" charset="0"/>
            </a:endParaRPr>
          </a:p>
        </p:txBody>
      </p:sp>
      <p:pic>
        <p:nvPicPr>
          <p:cNvPr id="6" name="Picture 5"/>
          <p:cNvPicPr>
            <a:picLocks noChangeAspect="1"/>
          </p:cNvPicPr>
          <p:nvPr/>
        </p:nvPicPr>
        <p:blipFill>
          <a:blip r:embed="rId2"/>
          <a:stretch>
            <a:fillRect/>
          </a:stretch>
        </p:blipFill>
        <p:spPr>
          <a:xfrm>
            <a:off x="10080795" y="5455429"/>
            <a:ext cx="1943185" cy="1402571"/>
          </a:xfrm>
          <a:prstGeom prst="rect">
            <a:avLst/>
          </a:prstGeom>
        </p:spPr>
      </p:pic>
    </p:spTree>
    <p:extLst>
      <p:ext uri="{BB962C8B-B14F-4D97-AF65-F5344CB8AC3E}">
        <p14:creationId xmlns:p14="http://schemas.microsoft.com/office/powerpoint/2010/main" val="72099648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1524000" y="1122363"/>
            <a:ext cx="9144000" cy="4538208"/>
          </a:xfrm>
        </p:spPr>
        <p:txBody>
          <a:bodyPr>
            <a:normAutofit/>
          </a:bodyPr>
          <a:lstStyle/>
          <a:p>
            <a:r>
              <a:rPr lang="en-GB" sz="2200" dirty="0" err="1" smtClean="0">
                <a:latin typeface="Ink Free" panose="03080402000500000000" pitchFamily="66" charset="0"/>
              </a:rPr>
              <a:t>Winry’s</a:t>
            </a:r>
            <a:r>
              <a:rPr lang="en-GB" sz="2200" dirty="0" smtClean="0">
                <a:latin typeface="Ink Free" panose="03080402000500000000" pitchFamily="66" charset="0"/>
              </a:rPr>
              <a:t> mum goes on to say…….</a:t>
            </a:r>
            <a:br>
              <a:rPr lang="en-GB" sz="2200" dirty="0" smtClean="0">
                <a:latin typeface="Ink Free" panose="03080402000500000000" pitchFamily="66" charset="0"/>
              </a:rPr>
            </a:br>
            <a:r>
              <a:rPr lang="en-GB" sz="2200" dirty="0" smtClean="0">
                <a:latin typeface="Ink Free" panose="03080402000500000000" pitchFamily="66" charset="0"/>
              </a:rPr>
              <a:t>"A </a:t>
            </a:r>
            <a:r>
              <a:rPr lang="en-GB" sz="2200" dirty="0">
                <a:latin typeface="Ink Free" panose="03080402000500000000" pitchFamily="66" charset="0"/>
              </a:rPr>
              <a:t>lot of </a:t>
            </a:r>
            <a:r>
              <a:rPr lang="en-GB" sz="2200" dirty="0" smtClean="0">
                <a:latin typeface="Ink Free" panose="03080402000500000000" pitchFamily="66" charset="0"/>
              </a:rPr>
              <a:t>the problem can arise </a:t>
            </a:r>
            <a:r>
              <a:rPr lang="en-GB" sz="2200" dirty="0">
                <a:latin typeface="Ink Free" panose="03080402000500000000" pitchFamily="66" charset="0"/>
              </a:rPr>
              <a:t>from ignorance and not having seen this before. Before I had her in my arms, I had not seen a birthmark like this either. It doesn't upset me that others haven't seen it but I just wish that was different. I really feel like the more you see differences the more normalised they will be." That is why </a:t>
            </a:r>
            <a:r>
              <a:rPr lang="en-GB" sz="2200" dirty="0" smtClean="0">
                <a:latin typeface="Ink Free" panose="03080402000500000000" pitchFamily="66" charset="0"/>
              </a:rPr>
              <a:t>sharing </a:t>
            </a:r>
            <a:r>
              <a:rPr lang="en-GB" sz="2200" dirty="0">
                <a:latin typeface="Ink Free" panose="03080402000500000000" pitchFamily="66" charset="0"/>
              </a:rPr>
              <a:t>photos and videos on social </a:t>
            </a:r>
            <a:r>
              <a:rPr lang="en-GB" sz="2200" dirty="0" smtClean="0">
                <a:latin typeface="Ink Free" panose="03080402000500000000" pitchFamily="66" charset="0"/>
              </a:rPr>
              <a:t>media is a positive thing.</a:t>
            </a:r>
            <a:r>
              <a:rPr lang="en-GB" sz="2200" dirty="0">
                <a:latin typeface="Ink Free" panose="03080402000500000000" pitchFamily="66" charset="0"/>
              </a:rPr>
              <a:t/>
            </a:r>
            <a:br>
              <a:rPr lang="en-GB" sz="2200" dirty="0">
                <a:latin typeface="Ink Free" panose="03080402000500000000" pitchFamily="66" charset="0"/>
              </a:rPr>
            </a:br>
            <a:r>
              <a:rPr lang="en-GB" sz="2200" dirty="0">
                <a:latin typeface="Ink Free" panose="03080402000500000000" pitchFamily="66" charset="0"/>
              </a:rPr>
              <a:t> </a:t>
            </a:r>
            <a:br>
              <a:rPr lang="en-GB" sz="2200" dirty="0">
                <a:latin typeface="Ink Free" panose="03080402000500000000" pitchFamily="66" charset="0"/>
              </a:rPr>
            </a:br>
            <a:r>
              <a:rPr lang="en-GB" sz="2200" dirty="0">
                <a:latin typeface="Ink Free" panose="03080402000500000000" pitchFamily="66" charset="0"/>
              </a:rPr>
              <a:t>Since sharing photos of </a:t>
            </a:r>
            <a:r>
              <a:rPr lang="en-GB" sz="2200" dirty="0" err="1">
                <a:latin typeface="Ink Free" panose="03080402000500000000" pitchFamily="66" charset="0"/>
              </a:rPr>
              <a:t>Winry</a:t>
            </a:r>
            <a:r>
              <a:rPr lang="en-GB" sz="2200" dirty="0">
                <a:latin typeface="Ink Free" panose="03080402000500000000" pitchFamily="66" charset="0"/>
              </a:rPr>
              <a:t>, Mum has met many other people with birthmarks who she says radiate positivity which is heart warming and has given her support. Mum says 20 years from now she just wants </a:t>
            </a:r>
            <a:r>
              <a:rPr lang="en-GB" sz="2200" dirty="0" err="1">
                <a:latin typeface="Ink Free" panose="03080402000500000000" pitchFamily="66" charset="0"/>
              </a:rPr>
              <a:t>Winry</a:t>
            </a:r>
            <a:r>
              <a:rPr lang="en-GB" sz="2200" dirty="0">
                <a:latin typeface="Ink Free" panose="03080402000500000000" pitchFamily="66" charset="0"/>
              </a:rPr>
              <a:t> to be doing whatever makes her happy as she can do whatever she sets her heart on.</a:t>
            </a:r>
            <a:r>
              <a:rPr lang="en-GB" dirty="0"/>
              <a:t/>
            </a:r>
            <a:br>
              <a:rPr lang="en-GB" dirty="0"/>
            </a:br>
            <a:endParaRPr lang="en-GB" sz="2000" dirty="0"/>
          </a:p>
        </p:txBody>
      </p:sp>
    </p:spTree>
    <p:extLst>
      <p:ext uri="{BB962C8B-B14F-4D97-AF65-F5344CB8AC3E}">
        <p14:creationId xmlns:p14="http://schemas.microsoft.com/office/powerpoint/2010/main" val="317135063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normAutofit/>
          </a:bodyPr>
          <a:lstStyle/>
          <a:p>
            <a:r>
              <a:rPr lang="en-GB" sz="3200" dirty="0" smtClean="0">
                <a:latin typeface="Ink Free" panose="03080402000500000000" pitchFamily="66" charset="0"/>
              </a:rPr>
              <a:t>When we relate this back to the Bible we are going to use a passage written in John Chapter 3 verse 16 </a:t>
            </a:r>
            <a:endParaRPr lang="en-GB" sz="3200" dirty="0">
              <a:latin typeface="Ink Free" panose="03080402000500000000" pitchFamily="66" charset="0"/>
            </a:endParaRPr>
          </a:p>
        </p:txBody>
      </p:sp>
      <p:sp>
        <p:nvSpPr>
          <p:cNvPr id="5" name="Subtitle 4"/>
          <p:cNvSpPr>
            <a:spLocks noGrp="1"/>
          </p:cNvSpPr>
          <p:nvPr>
            <p:ph type="subTitle" idx="1"/>
          </p:nvPr>
        </p:nvSpPr>
        <p:spPr/>
        <p:txBody>
          <a:bodyPr/>
          <a:lstStyle/>
          <a:p>
            <a:r>
              <a:rPr lang="en-GB" dirty="0">
                <a:latin typeface="Ink Free" panose="03080402000500000000" pitchFamily="66" charset="0"/>
              </a:rPr>
              <a:t>All people are morally </a:t>
            </a:r>
            <a:r>
              <a:rPr lang="en-GB" b="1" dirty="0">
                <a:latin typeface="Ink Free" panose="03080402000500000000" pitchFamily="66" charset="0"/>
              </a:rPr>
              <a:t>equal </a:t>
            </a:r>
            <a:r>
              <a:rPr lang="en-GB" dirty="0">
                <a:latin typeface="Ink Free" panose="03080402000500000000" pitchFamily="66" charset="0"/>
              </a:rPr>
              <a:t>before the throne of God facing the law and His mercy. We all have equal responsibility to use what we have to the glory of God</a:t>
            </a:r>
            <a:r>
              <a:rPr lang="en-GB" dirty="0" smtClean="0">
                <a:latin typeface="Ink Free" panose="03080402000500000000" pitchFamily="66" charset="0"/>
              </a:rPr>
              <a:t>.</a:t>
            </a:r>
          </a:p>
          <a:p>
            <a:r>
              <a:rPr lang="en-GB" b="1" dirty="0">
                <a:latin typeface="Ink Free" panose="03080402000500000000" pitchFamily="66" charset="0"/>
              </a:rPr>
              <a:t>Every human being is the object of the love of God </a:t>
            </a:r>
            <a:r>
              <a:rPr lang="en-GB" dirty="0">
                <a:latin typeface="Ink Free" panose="03080402000500000000" pitchFamily="66" charset="0"/>
              </a:rPr>
              <a:t>(John 3:16)</a:t>
            </a:r>
          </a:p>
        </p:txBody>
      </p:sp>
    </p:spTree>
    <p:extLst>
      <p:ext uri="{BB962C8B-B14F-4D97-AF65-F5344CB8AC3E}">
        <p14:creationId xmlns:p14="http://schemas.microsoft.com/office/powerpoint/2010/main" val="407587849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268942"/>
            <a:ext cx="9144000" cy="2043952"/>
          </a:xfrm>
        </p:spPr>
        <p:txBody>
          <a:bodyPr>
            <a:normAutofit/>
          </a:bodyPr>
          <a:lstStyle/>
          <a:p>
            <a:r>
              <a:rPr lang="en-GB" sz="1800" dirty="0" smtClean="0">
                <a:latin typeface="Ink Free" panose="03080402000500000000" pitchFamily="66" charset="0"/>
              </a:rPr>
              <a:t>We think in particular this week about our love charter and how all the themes learnt about over the last 7 weeks are part of our love charter.</a:t>
            </a:r>
            <a:br>
              <a:rPr lang="en-GB" sz="1800" dirty="0" smtClean="0">
                <a:latin typeface="Ink Free" panose="03080402000500000000" pitchFamily="66" charset="0"/>
              </a:rPr>
            </a:br>
            <a:r>
              <a:rPr lang="en-GB" sz="1800" dirty="0">
                <a:latin typeface="Ink Free" panose="03080402000500000000" pitchFamily="66" charset="0"/>
              </a:rPr>
              <a:t/>
            </a:r>
            <a:br>
              <a:rPr lang="en-GB" sz="1800" dirty="0">
                <a:latin typeface="Ink Free" panose="03080402000500000000" pitchFamily="66" charset="0"/>
              </a:rPr>
            </a:br>
            <a:r>
              <a:rPr lang="en-GB" sz="1800" dirty="0" smtClean="0">
                <a:latin typeface="Ink Free" panose="03080402000500000000" pitchFamily="66" charset="0"/>
              </a:rPr>
              <a:t>In particular - love yourself, love each other, love your neighbour, love your community.</a:t>
            </a:r>
            <a:br>
              <a:rPr lang="en-GB" sz="1800" dirty="0" smtClean="0">
                <a:latin typeface="Ink Free" panose="03080402000500000000" pitchFamily="66" charset="0"/>
              </a:rPr>
            </a:br>
            <a:r>
              <a:rPr lang="en-GB" sz="1800" dirty="0">
                <a:latin typeface="Ink Free" panose="03080402000500000000" pitchFamily="66" charset="0"/>
              </a:rPr>
              <a:t/>
            </a:r>
            <a:br>
              <a:rPr lang="en-GB" sz="1800" dirty="0">
                <a:latin typeface="Ink Free" panose="03080402000500000000" pitchFamily="66" charset="0"/>
              </a:rPr>
            </a:br>
            <a:r>
              <a:rPr lang="en-GB" sz="1800" dirty="0" smtClean="0">
                <a:latin typeface="Ink Free" panose="03080402000500000000" pitchFamily="66" charset="0"/>
              </a:rPr>
              <a:t>By doing this you are respecting the PROTECTED CHARACTERISTICS  and making sure there are </a:t>
            </a:r>
            <a:r>
              <a:rPr lang="en-GB" sz="1800" b="1" dirty="0" smtClean="0">
                <a:latin typeface="Ink Free" panose="03080402000500000000" pitchFamily="66" charset="0"/>
              </a:rPr>
              <a:t>NO OUTSIDERS</a:t>
            </a:r>
            <a:r>
              <a:rPr lang="en-GB" sz="1800" dirty="0" smtClean="0">
                <a:latin typeface="Ink Free" panose="03080402000500000000" pitchFamily="66" charset="0"/>
              </a:rPr>
              <a:t>.</a:t>
            </a:r>
            <a:endParaRPr lang="en-GB" sz="1800" dirty="0">
              <a:latin typeface="Ink Free" panose="03080402000500000000" pitchFamily="66" charset="0"/>
            </a:endParaRPr>
          </a:p>
        </p:txBody>
      </p:sp>
      <p:pic>
        <p:nvPicPr>
          <p:cNvPr id="6" name="Picture 5"/>
          <p:cNvPicPr>
            <a:picLocks noChangeAspect="1"/>
          </p:cNvPicPr>
          <p:nvPr/>
        </p:nvPicPr>
        <p:blipFill rotWithShape="1">
          <a:blip r:embed="rId2"/>
          <a:srcRect l="39644" t="21188" r="29911" b="9258"/>
          <a:stretch/>
        </p:blipFill>
        <p:spPr>
          <a:xfrm>
            <a:off x="4527178" y="2312894"/>
            <a:ext cx="3325906" cy="4274079"/>
          </a:xfrm>
          <a:prstGeom prst="rect">
            <a:avLst/>
          </a:prstGeom>
        </p:spPr>
      </p:pic>
    </p:spTree>
    <p:extLst>
      <p:ext uri="{BB962C8B-B14F-4D97-AF65-F5344CB8AC3E}">
        <p14:creationId xmlns:p14="http://schemas.microsoft.com/office/powerpoint/2010/main" val="119116106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latin typeface="Ink Free" panose="03080402000500000000" pitchFamily="66" charset="0"/>
              </a:rPr>
              <a:t>In our school</a:t>
            </a:r>
            <a:endParaRPr lang="en-GB" dirty="0">
              <a:latin typeface="Ink Free" panose="03080402000500000000" pitchFamily="66" charset="0"/>
            </a:endParaRPr>
          </a:p>
        </p:txBody>
      </p:sp>
      <p:sp>
        <p:nvSpPr>
          <p:cNvPr id="3" name="Content Placeholder 2"/>
          <p:cNvSpPr>
            <a:spLocks noGrp="1"/>
          </p:cNvSpPr>
          <p:nvPr>
            <p:ph idx="1"/>
          </p:nvPr>
        </p:nvSpPr>
        <p:spPr/>
        <p:txBody>
          <a:bodyPr/>
          <a:lstStyle/>
          <a:p>
            <a:r>
              <a:rPr lang="en-GB" dirty="0"/>
              <a:t>https://www.bbc.co.uk/teach/school-radio/primary-school-songs-our-school/z3f84xs</a:t>
            </a:r>
          </a:p>
        </p:txBody>
      </p:sp>
    </p:spTree>
    <p:extLst>
      <p:ext uri="{BB962C8B-B14F-4D97-AF65-F5344CB8AC3E}">
        <p14:creationId xmlns:p14="http://schemas.microsoft.com/office/powerpoint/2010/main" val="360926209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45</TotalTime>
  <Words>229</Words>
  <Application>Microsoft Office PowerPoint</Application>
  <PresentationFormat>Widescreen</PresentationFormat>
  <Paragraphs>15</Paragraphs>
  <Slides>9</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9</vt:i4>
      </vt:variant>
    </vt:vector>
  </HeadingPairs>
  <TitlesOfParts>
    <vt:vector size="14" baseType="lpstr">
      <vt:lpstr>Arial</vt:lpstr>
      <vt:lpstr>Calibri</vt:lpstr>
      <vt:lpstr>Calibri Light</vt:lpstr>
      <vt:lpstr>Ink Free</vt:lpstr>
      <vt:lpstr>Office Theme</vt:lpstr>
      <vt:lpstr>No outsiders</vt:lpstr>
      <vt:lpstr>Winry Hall is a happy, healthy, confident 13 month old baby who is a bundle of joy, always laughing.  Winry was born with a birthmark on her face so she looks different to other babies.  Winry's mother is using social media to reimagine beauty standards and show her baby that she is beautiful. </vt:lpstr>
      <vt:lpstr>Light your candle</vt:lpstr>
      <vt:lpstr>Mum says, "For a lot of people, this is the first time seeing a birth mark like hers and that's part of why I enjoy sharing.  This is a good conversation: to see children who have differences, or for those parents who do have a kid that looks like Winry or has any kind of birthmark, to see their child represented.“  Mum says being different can be a child's superpower.  As Winry grows older, she will have to be careful to use sunscreen and wear hats to protect her skin, but Mum says her biggest worry is bullying at school, and experiences she might have in her childhood. </vt:lpstr>
      <vt:lpstr>what do you see in the picture, what do you think this story is about? - what is a birth mark?  - who decides what is beautiful and not beautiful in society? How do we get these messages?  - Mum's bigger worry is bullying by other children - why? - where does bullying come from?  should Mum be worried about bullying? If Winry came to our school, would that be a problem?  - There is a video in the link were we can see Winry has a doll that looks like her - why do you think that is important for Winry? </vt:lpstr>
      <vt:lpstr>Winry’s mum goes on to say……. "A lot of the problem can arise from ignorance and not having seen this before. Before I had her in my arms, I had not seen a birthmark like this either. It doesn't upset me that others haven't seen it but I just wish that was different. I really feel like the more you see differences the more normalised they will be." That is why sharing photos and videos on social media is a positive thing.   Since sharing photos of Winry, Mum has met many other people with birthmarks who she says radiate positivity which is heart warming and has given her support. Mum says 20 years from now she just wants Winry to be doing whatever makes her happy as she can do whatever she sets her heart on. </vt:lpstr>
      <vt:lpstr>When we relate this back to the Bible we are going to use a passage written in John Chapter 3 verse 16 </vt:lpstr>
      <vt:lpstr>We think in particular this week about our love charter and how all the themes learnt about over the last 7 weeks are part of our love charter.  In particular - love yourself, love each other, love your neighbour, love your community.  By doing this you are respecting the PROTECTED CHARACTERISTICS  and making sure there are NO OUTSIDERS.</vt:lpstr>
      <vt:lpstr>In our school</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No outsiders</dc:title>
  <dc:creator>Hargreaves, Helen</dc:creator>
  <cp:lastModifiedBy>13022, head</cp:lastModifiedBy>
  <cp:revision>7</cp:revision>
  <dcterms:created xsi:type="dcterms:W3CDTF">2022-05-31T10:39:20Z</dcterms:created>
  <dcterms:modified xsi:type="dcterms:W3CDTF">2022-09-03T14:30:05Z</dcterms:modified>
</cp:coreProperties>
</file>